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Lst>
  <p:notesMasterIdLst>
    <p:notesMasterId r:id="rId26"/>
  </p:notesMasterIdLst>
  <p:sldIdLst>
    <p:sldId id="306" r:id="rId5"/>
    <p:sldId id="294" r:id="rId6"/>
    <p:sldId id="310" r:id="rId7"/>
    <p:sldId id="293" r:id="rId8"/>
    <p:sldId id="295" r:id="rId9"/>
    <p:sldId id="296" r:id="rId10"/>
    <p:sldId id="297" r:id="rId11"/>
    <p:sldId id="302" r:id="rId12"/>
    <p:sldId id="300" r:id="rId13"/>
    <p:sldId id="301" r:id="rId14"/>
    <p:sldId id="304" r:id="rId15"/>
    <p:sldId id="303" r:id="rId16"/>
    <p:sldId id="311" r:id="rId17"/>
    <p:sldId id="285" r:id="rId18"/>
    <p:sldId id="279" r:id="rId19"/>
    <p:sldId id="278" r:id="rId20"/>
    <p:sldId id="258" r:id="rId21"/>
    <p:sldId id="260" r:id="rId22"/>
    <p:sldId id="289" r:id="rId23"/>
    <p:sldId id="282" r:id="rId24"/>
    <p:sldId id="31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572" userDrawn="1">
          <p15:clr>
            <a:srgbClr val="A4A3A4"/>
          </p15:clr>
        </p15:guide>
        <p15:guide id="6" orient="horz" pos="3974" userDrawn="1">
          <p15:clr>
            <a:srgbClr val="A4A3A4"/>
          </p15:clr>
        </p15:guide>
        <p15:guide id="7" orient="horz" pos="2160" userDrawn="1">
          <p15:clr>
            <a:srgbClr val="A4A3A4"/>
          </p15:clr>
        </p15:guide>
        <p15:guide id="8" orient="horz" pos="9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AEC236-980E-43AD-B2AD-50EFBCBF08E2}" v="3199" dt="2024-08-09T01:20:10.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autoAdjust="0"/>
    <p:restoredTop sz="95666" autoAdjust="0"/>
  </p:normalViewPr>
  <p:slideViewPr>
    <p:cSldViewPr snapToGrid="0" snapToObjects="1">
      <p:cViewPr varScale="1">
        <p:scale>
          <a:sx n="89" d="100"/>
          <a:sy n="89" d="100"/>
        </p:scale>
        <p:origin x="120" y="630"/>
      </p:cViewPr>
      <p:guideLst>
        <p:guide orient="horz" pos="346"/>
        <p:guide pos="3840"/>
        <p:guide pos="438"/>
        <p:guide pos="7242"/>
        <p:guide orient="horz" pos="572"/>
        <p:guide orient="horz" pos="3974"/>
        <p:guide orient="horz" pos="2160"/>
        <p:guide orient="horz" pos="95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conochie" userId="c0ac0a4c294b5f3a" providerId="LiveId" clId="{CBAEC236-980E-43AD-B2AD-50EFBCBF08E2}"/>
    <pc:docChg chg="undo custSel addSld delSld modSld">
      <pc:chgData name="brenda conochie" userId="c0ac0a4c294b5f3a" providerId="LiveId" clId="{CBAEC236-980E-43AD-B2AD-50EFBCBF08E2}" dt="2024-08-09T01:20:10.108" v="4110" actId="20577"/>
      <pc:docMkLst>
        <pc:docMk/>
      </pc:docMkLst>
      <pc:sldChg chg="modSp">
        <pc:chgData name="brenda conochie" userId="c0ac0a4c294b5f3a" providerId="LiveId" clId="{CBAEC236-980E-43AD-B2AD-50EFBCBF08E2}" dt="2024-08-09T00:18:54.285" v="3780" actId="20577"/>
        <pc:sldMkLst>
          <pc:docMk/>
          <pc:sldMk cId="829772131" sldId="258"/>
        </pc:sldMkLst>
        <pc:spChg chg="mod">
          <ac:chgData name="brenda conochie" userId="c0ac0a4c294b5f3a" providerId="LiveId" clId="{CBAEC236-980E-43AD-B2AD-50EFBCBF08E2}" dt="2024-08-09T00:18:54.285" v="3780" actId="20577"/>
          <ac:spMkLst>
            <pc:docMk/>
            <pc:sldMk cId="829772131" sldId="258"/>
            <ac:spMk id="3" creationId="{EBAB88DB-825E-604A-A55F-486304691B21}"/>
          </ac:spMkLst>
        </pc:spChg>
      </pc:sldChg>
      <pc:sldChg chg="modSp mod">
        <pc:chgData name="brenda conochie" userId="c0ac0a4c294b5f3a" providerId="LiveId" clId="{CBAEC236-980E-43AD-B2AD-50EFBCBF08E2}" dt="2024-08-08T10:18:56.334" v="1191" actId="20577"/>
        <pc:sldMkLst>
          <pc:docMk/>
          <pc:sldMk cId="1682241043" sldId="260"/>
        </pc:sldMkLst>
        <pc:spChg chg="mod">
          <ac:chgData name="brenda conochie" userId="c0ac0a4c294b5f3a" providerId="LiveId" clId="{CBAEC236-980E-43AD-B2AD-50EFBCBF08E2}" dt="2024-08-08T10:18:56.334" v="1191" actId="20577"/>
          <ac:spMkLst>
            <pc:docMk/>
            <pc:sldMk cId="1682241043" sldId="260"/>
            <ac:spMk id="3" creationId="{D576C37E-B7AC-F541-A995-90C62ED7BAFD}"/>
          </ac:spMkLst>
        </pc:spChg>
      </pc:sldChg>
      <pc:sldChg chg="modSp mod">
        <pc:chgData name="brenda conochie" userId="c0ac0a4c294b5f3a" providerId="LiveId" clId="{CBAEC236-980E-43AD-B2AD-50EFBCBF08E2}" dt="2024-08-09T00:29:36.749" v="3794" actId="20577"/>
        <pc:sldMkLst>
          <pc:docMk/>
          <pc:sldMk cId="2620063215" sldId="278"/>
        </pc:sldMkLst>
        <pc:spChg chg="mod">
          <ac:chgData name="brenda conochie" userId="c0ac0a4c294b5f3a" providerId="LiveId" clId="{CBAEC236-980E-43AD-B2AD-50EFBCBF08E2}" dt="2024-08-09T00:29:36.749" v="3794" actId="20577"/>
          <ac:spMkLst>
            <pc:docMk/>
            <pc:sldMk cId="2620063215" sldId="278"/>
            <ac:spMk id="4" creationId="{9FDA1B8A-CB6A-E937-4F4A-46AC7680C2CF}"/>
          </ac:spMkLst>
        </pc:spChg>
      </pc:sldChg>
      <pc:sldChg chg="modSp modAnim">
        <pc:chgData name="brenda conochie" userId="c0ac0a4c294b5f3a" providerId="LiveId" clId="{CBAEC236-980E-43AD-B2AD-50EFBCBF08E2}" dt="2024-08-08T11:51:25.753" v="1919" actId="20577"/>
        <pc:sldMkLst>
          <pc:docMk/>
          <pc:sldMk cId="1902704799" sldId="279"/>
        </pc:sldMkLst>
        <pc:spChg chg="mod">
          <ac:chgData name="brenda conochie" userId="c0ac0a4c294b5f3a" providerId="LiveId" clId="{CBAEC236-980E-43AD-B2AD-50EFBCBF08E2}" dt="2024-08-08T11:51:25.753" v="1919" actId="20577"/>
          <ac:spMkLst>
            <pc:docMk/>
            <pc:sldMk cId="1902704799" sldId="279"/>
            <ac:spMk id="3" creationId="{D576C37E-B7AC-F541-A995-90C62ED7BAFD}"/>
          </ac:spMkLst>
        </pc:spChg>
      </pc:sldChg>
      <pc:sldChg chg="modSp mod modAnim">
        <pc:chgData name="brenda conochie" userId="c0ac0a4c294b5f3a" providerId="LiveId" clId="{CBAEC236-980E-43AD-B2AD-50EFBCBF08E2}" dt="2024-08-08T11:46:26.326" v="1914" actId="20577"/>
        <pc:sldMkLst>
          <pc:docMk/>
          <pc:sldMk cId="2993914117" sldId="282"/>
        </pc:sldMkLst>
        <pc:spChg chg="mod">
          <ac:chgData name="brenda conochie" userId="c0ac0a4c294b5f3a" providerId="LiveId" clId="{CBAEC236-980E-43AD-B2AD-50EFBCBF08E2}" dt="2024-08-08T11:46:26.326" v="1914" actId="20577"/>
          <ac:spMkLst>
            <pc:docMk/>
            <pc:sldMk cId="2993914117" sldId="282"/>
            <ac:spMk id="3" creationId="{D576C37E-B7AC-F541-A995-90C62ED7BAFD}"/>
          </ac:spMkLst>
        </pc:spChg>
      </pc:sldChg>
      <pc:sldChg chg="modSp mod">
        <pc:chgData name="brenda conochie" userId="c0ac0a4c294b5f3a" providerId="LiveId" clId="{CBAEC236-980E-43AD-B2AD-50EFBCBF08E2}" dt="2024-08-09T00:18:05.555" v="3772" actId="20577"/>
        <pc:sldMkLst>
          <pc:docMk/>
          <pc:sldMk cId="3631980076" sldId="285"/>
        </pc:sldMkLst>
        <pc:spChg chg="mod">
          <ac:chgData name="brenda conochie" userId="c0ac0a4c294b5f3a" providerId="LiveId" clId="{CBAEC236-980E-43AD-B2AD-50EFBCBF08E2}" dt="2024-08-09T00:18:05.555" v="3772" actId="20577"/>
          <ac:spMkLst>
            <pc:docMk/>
            <pc:sldMk cId="3631980076" sldId="285"/>
            <ac:spMk id="7" creationId="{D7814C3A-BA29-ACCC-1FB4-438EF1C19E9C}"/>
          </ac:spMkLst>
        </pc:spChg>
      </pc:sldChg>
      <pc:sldChg chg="modSp modAnim">
        <pc:chgData name="brenda conochie" userId="c0ac0a4c294b5f3a" providerId="LiveId" clId="{CBAEC236-980E-43AD-B2AD-50EFBCBF08E2}" dt="2024-08-08T10:20:47.193" v="1208" actId="255"/>
        <pc:sldMkLst>
          <pc:docMk/>
          <pc:sldMk cId="3736991797" sldId="289"/>
        </pc:sldMkLst>
        <pc:spChg chg="mod">
          <ac:chgData name="brenda conochie" userId="c0ac0a4c294b5f3a" providerId="LiveId" clId="{CBAEC236-980E-43AD-B2AD-50EFBCBF08E2}" dt="2024-08-08T10:20:47.193" v="1208" actId="255"/>
          <ac:spMkLst>
            <pc:docMk/>
            <pc:sldMk cId="3736991797" sldId="289"/>
            <ac:spMk id="3" creationId="{D576C37E-B7AC-F541-A995-90C62ED7BAFD}"/>
          </ac:spMkLst>
        </pc:spChg>
      </pc:sldChg>
      <pc:sldChg chg="modSp mod">
        <pc:chgData name="brenda conochie" userId="c0ac0a4c294b5f3a" providerId="LiveId" clId="{CBAEC236-980E-43AD-B2AD-50EFBCBF08E2}" dt="2024-08-08T07:39:35.700" v="572" actId="20577"/>
        <pc:sldMkLst>
          <pc:docMk/>
          <pc:sldMk cId="3634815000" sldId="293"/>
        </pc:sldMkLst>
        <pc:spChg chg="mod">
          <ac:chgData name="brenda conochie" userId="c0ac0a4c294b5f3a" providerId="LiveId" clId="{CBAEC236-980E-43AD-B2AD-50EFBCBF08E2}" dt="2024-08-08T07:39:35.700" v="572" actId="20577"/>
          <ac:spMkLst>
            <pc:docMk/>
            <pc:sldMk cId="3634815000" sldId="293"/>
            <ac:spMk id="5" creationId="{DCA39A4E-C4D9-439F-EEBD-F6E5B9DA63CA}"/>
          </ac:spMkLst>
        </pc:spChg>
      </pc:sldChg>
      <pc:sldChg chg="modSp">
        <pc:chgData name="brenda conochie" userId="c0ac0a4c294b5f3a" providerId="LiveId" clId="{CBAEC236-980E-43AD-B2AD-50EFBCBF08E2}" dt="2024-08-08T22:33:29.202" v="1990" actId="20577"/>
        <pc:sldMkLst>
          <pc:docMk/>
          <pc:sldMk cId="4014053439" sldId="294"/>
        </pc:sldMkLst>
        <pc:spChg chg="mod">
          <ac:chgData name="brenda conochie" userId="c0ac0a4c294b5f3a" providerId="LiveId" clId="{CBAEC236-980E-43AD-B2AD-50EFBCBF08E2}" dt="2024-08-08T22:33:29.202" v="1990" actId="20577"/>
          <ac:spMkLst>
            <pc:docMk/>
            <pc:sldMk cId="4014053439" sldId="294"/>
            <ac:spMk id="4" creationId="{3198CCD2-2089-3A25-084B-5A7943124F07}"/>
          </ac:spMkLst>
        </pc:spChg>
      </pc:sldChg>
      <pc:sldChg chg="modSp mod modAnim">
        <pc:chgData name="brenda conochie" userId="c0ac0a4c294b5f3a" providerId="LiveId" clId="{CBAEC236-980E-43AD-B2AD-50EFBCBF08E2}" dt="2024-08-08T23:59:34.515" v="3494" actId="20577"/>
        <pc:sldMkLst>
          <pc:docMk/>
          <pc:sldMk cId="2428201764" sldId="295"/>
        </pc:sldMkLst>
        <pc:spChg chg="mod">
          <ac:chgData name="brenda conochie" userId="c0ac0a4c294b5f3a" providerId="LiveId" clId="{CBAEC236-980E-43AD-B2AD-50EFBCBF08E2}" dt="2024-08-08T23:59:34.515" v="3494" actId="20577"/>
          <ac:spMkLst>
            <pc:docMk/>
            <pc:sldMk cId="2428201764" sldId="295"/>
            <ac:spMk id="3" creationId="{AC9655E4-8416-FC3B-1026-4BD041F7FE13}"/>
          </ac:spMkLst>
        </pc:spChg>
        <pc:spChg chg="mod">
          <ac:chgData name="brenda conochie" userId="c0ac0a4c294b5f3a" providerId="LiveId" clId="{CBAEC236-980E-43AD-B2AD-50EFBCBF08E2}" dt="2024-08-08T07:39:48.002" v="586" actId="20577"/>
          <ac:spMkLst>
            <pc:docMk/>
            <pc:sldMk cId="2428201764" sldId="295"/>
            <ac:spMk id="4" creationId="{3B5E271A-3B8A-99F2-3438-895D2E1C10E5}"/>
          </ac:spMkLst>
        </pc:spChg>
      </pc:sldChg>
      <pc:sldChg chg="modSp mod modAnim">
        <pc:chgData name="brenda conochie" userId="c0ac0a4c294b5f3a" providerId="LiveId" clId="{CBAEC236-980E-43AD-B2AD-50EFBCBF08E2}" dt="2024-08-08T14:17:09.780" v="1936" actId="20577"/>
        <pc:sldMkLst>
          <pc:docMk/>
          <pc:sldMk cId="3373523092" sldId="296"/>
        </pc:sldMkLst>
        <pc:spChg chg="mod">
          <ac:chgData name="brenda conochie" userId="c0ac0a4c294b5f3a" providerId="LiveId" clId="{CBAEC236-980E-43AD-B2AD-50EFBCBF08E2}" dt="2024-08-08T14:17:09.780" v="1936" actId="20577"/>
          <ac:spMkLst>
            <pc:docMk/>
            <pc:sldMk cId="3373523092" sldId="296"/>
            <ac:spMk id="3" creationId="{AC9655E4-8416-FC3B-1026-4BD041F7FE13}"/>
          </ac:spMkLst>
        </pc:spChg>
        <pc:spChg chg="mod">
          <ac:chgData name="brenda conochie" userId="c0ac0a4c294b5f3a" providerId="LiveId" clId="{CBAEC236-980E-43AD-B2AD-50EFBCBF08E2}" dt="2024-08-08T07:37:05.849" v="552" actId="20577"/>
          <ac:spMkLst>
            <pc:docMk/>
            <pc:sldMk cId="3373523092" sldId="296"/>
            <ac:spMk id="5" creationId="{13FF7E5F-EE6D-D1BF-C44C-59A1A2EFE791}"/>
          </ac:spMkLst>
        </pc:spChg>
      </pc:sldChg>
      <pc:sldChg chg="modSp mod modAnim">
        <pc:chgData name="brenda conochie" userId="c0ac0a4c294b5f3a" providerId="LiveId" clId="{CBAEC236-980E-43AD-B2AD-50EFBCBF08E2}" dt="2024-08-09T00:32:11.809" v="3837"/>
        <pc:sldMkLst>
          <pc:docMk/>
          <pc:sldMk cId="694826641" sldId="297"/>
        </pc:sldMkLst>
        <pc:spChg chg="mod">
          <ac:chgData name="brenda conochie" userId="c0ac0a4c294b5f3a" providerId="LiveId" clId="{CBAEC236-980E-43AD-B2AD-50EFBCBF08E2}" dt="2024-08-09T00:32:11.809" v="3837"/>
          <ac:spMkLst>
            <pc:docMk/>
            <pc:sldMk cId="694826641" sldId="297"/>
            <ac:spMk id="3" creationId="{AC9655E4-8416-FC3B-1026-4BD041F7FE13}"/>
          </ac:spMkLst>
        </pc:spChg>
        <pc:spChg chg="mod">
          <ac:chgData name="brenda conochie" userId="c0ac0a4c294b5f3a" providerId="LiveId" clId="{CBAEC236-980E-43AD-B2AD-50EFBCBF08E2}" dt="2024-08-08T07:38:07.425" v="568" actId="20577"/>
          <ac:spMkLst>
            <pc:docMk/>
            <pc:sldMk cId="694826641" sldId="297"/>
            <ac:spMk id="4" creationId="{4B12AE43-DFA5-749E-F90A-7AA3B5AEFBC6}"/>
          </ac:spMkLst>
        </pc:spChg>
      </pc:sldChg>
      <pc:sldChg chg="modSp modAnim">
        <pc:chgData name="brenda conochie" userId="c0ac0a4c294b5f3a" providerId="LiveId" clId="{CBAEC236-980E-43AD-B2AD-50EFBCBF08E2}" dt="2024-08-08T07:48:57.915" v="643" actId="20577"/>
        <pc:sldMkLst>
          <pc:docMk/>
          <pc:sldMk cId="2821987708" sldId="300"/>
        </pc:sldMkLst>
        <pc:spChg chg="mod">
          <ac:chgData name="brenda conochie" userId="c0ac0a4c294b5f3a" providerId="LiveId" clId="{CBAEC236-980E-43AD-B2AD-50EFBCBF08E2}" dt="2024-08-08T07:48:57.915" v="643" actId="20577"/>
          <ac:spMkLst>
            <pc:docMk/>
            <pc:sldMk cId="2821987708" sldId="300"/>
            <ac:spMk id="3" creationId="{AC9655E4-8416-FC3B-1026-4BD041F7FE13}"/>
          </ac:spMkLst>
        </pc:spChg>
      </pc:sldChg>
      <pc:sldChg chg="modSp mod">
        <pc:chgData name="brenda conochie" userId="c0ac0a4c294b5f3a" providerId="LiveId" clId="{CBAEC236-980E-43AD-B2AD-50EFBCBF08E2}" dt="2024-08-08T08:59:16.301" v="856" actId="20577"/>
        <pc:sldMkLst>
          <pc:docMk/>
          <pc:sldMk cId="1882719628" sldId="301"/>
        </pc:sldMkLst>
        <pc:spChg chg="mod">
          <ac:chgData name="brenda conochie" userId="c0ac0a4c294b5f3a" providerId="LiveId" clId="{CBAEC236-980E-43AD-B2AD-50EFBCBF08E2}" dt="2024-08-08T08:59:16.301" v="856" actId="20577"/>
          <ac:spMkLst>
            <pc:docMk/>
            <pc:sldMk cId="1882719628" sldId="301"/>
            <ac:spMk id="4" creationId="{92CD2DB9-C7F3-13F6-79AE-0B343B8D2F33}"/>
          </ac:spMkLst>
        </pc:spChg>
      </pc:sldChg>
      <pc:sldChg chg="modSp mod modAnim">
        <pc:chgData name="brenda conochie" userId="c0ac0a4c294b5f3a" providerId="LiveId" clId="{CBAEC236-980E-43AD-B2AD-50EFBCBF08E2}" dt="2024-08-09T00:11:10.036" v="3753" actId="255"/>
        <pc:sldMkLst>
          <pc:docMk/>
          <pc:sldMk cId="3899492738" sldId="302"/>
        </pc:sldMkLst>
        <pc:spChg chg="mod">
          <ac:chgData name="brenda conochie" userId="c0ac0a4c294b5f3a" providerId="LiveId" clId="{CBAEC236-980E-43AD-B2AD-50EFBCBF08E2}" dt="2024-08-09T00:11:10.036" v="3753" actId="255"/>
          <ac:spMkLst>
            <pc:docMk/>
            <pc:sldMk cId="3899492738" sldId="302"/>
            <ac:spMk id="3" creationId="{AC9655E4-8416-FC3B-1026-4BD041F7FE13}"/>
          </ac:spMkLst>
        </pc:spChg>
        <pc:spChg chg="mod">
          <ac:chgData name="brenda conochie" userId="c0ac0a4c294b5f3a" providerId="LiveId" clId="{CBAEC236-980E-43AD-B2AD-50EFBCBF08E2}" dt="2024-08-08T07:33:39.297" v="480" actId="20577"/>
          <ac:spMkLst>
            <pc:docMk/>
            <pc:sldMk cId="3899492738" sldId="302"/>
            <ac:spMk id="4" creationId="{DCE999CE-47C1-395A-208A-D8AF2192836C}"/>
          </ac:spMkLst>
        </pc:spChg>
      </pc:sldChg>
      <pc:sldChg chg="addSp delSp modSp mod modAnim">
        <pc:chgData name="brenda conochie" userId="c0ac0a4c294b5f3a" providerId="LiveId" clId="{CBAEC236-980E-43AD-B2AD-50EFBCBF08E2}" dt="2024-08-08T09:08:36.898" v="884" actId="20577"/>
        <pc:sldMkLst>
          <pc:docMk/>
          <pc:sldMk cId="4076814561" sldId="303"/>
        </pc:sldMkLst>
        <pc:spChg chg="mod">
          <ac:chgData name="brenda conochie" userId="c0ac0a4c294b5f3a" providerId="LiveId" clId="{CBAEC236-980E-43AD-B2AD-50EFBCBF08E2}" dt="2024-08-08T09:08:36.898" v="884" actId="20577"/>
          <ac:spMkLst>
            <pc:docMk/>
            <pc:sldMk cId="4076814561" sldId="303"/>
            <ac:spMk id="3" creationId="{AC9655E4-8416-FC3B-1026-4BD041F7FE13}"/>
          </ac:spMkLst>
        </pc:spChg>
        <pc:spChg chg="mod">
          <ac:chgData name="brenda conochie" userId="c0ac0a4c294b5f3a" providerId="LiveId" clId="{CBAEC236-980E-43AD-B2AD-50EFBCBF08E2}" dt="2024-08-08T09:01:07.956" v="863" actId="20577"/>
          <ac:spMkLst>
            <pc:docMk/>
            <pc:sldMk cId="4076814561" sldId="303"/>
            <ac:spMk id="4" creationId="{C069EE66-F957-61C5-5273-E3214E1F4582}"/>
          </ac:spMkLst>
        </pc:spChg>
        <pc:spChg chg="add del mod">
          <ac:chgData name="brenda conochie" userId="c0ac0a4c294b5f3a" providerId="LiveId" clId="{CBAEC236-980E-43AD-B2AD-50EFBCBF08E2}" dt="2024-08-08T07:54:02.274" v="714" actId="478"/>
          <ac:spMkLst>
            <pc:docMk/>
            <pc:sldMk cId="4076814561" sldId="303"/>
            <ac:spMk id="5" creationId="{83001BC7-239E-F16C-E39C-C393A4D34890}"/>
          </ac:spMkLst>
        </pc:spChg>
      </pc:sldChg>
      <pc:sldChg chg="addSp delSp modSp mod">
        <pc:chgData name="brenda conochie" userId="c0ac0a4c294b5f3a" providerId="LiveId" clId="{CBAEC236-980E-43AD-B2AD-50EFBCBF08E2}" dt="2024-08-09T01:17:06.710" v="4025" actId="20577"/>
        <pc:sldMkLst>
          <pc:docMk/>
          <pc:sldMk cId="3134856355" sldId="304"/>
        </pc:sldMkLst>
        <pc:spChg chg="mod">
          <ac:chgData name="brenda conochie" userId="c0ac0a4c294b5f3a" providerId="LiveId" clId="{CBAEC236-980E-43AD-B2AD-50EFBCBF08E2}" dt="2024-08-09T01:17:06.710" v="4025" actId="20577"/>
          <ac:spMkLst>
            <pc:docMk/>
            <pc:sldMk cId="3134856355" sldId="304"/>
            <ac:spMk id="3" creationId="{AC9655E4-8416-FC3B-1026-4BD041F7FE13}"/>
          </ac:spMkLst>
        </pc:spChg>
        <pc:spChg chg="del">
          <ac:chgData name="brenda conochie" userId="c0ac0a4c294b5f3a" providerId="LiveId" clId="{CBAEC236-980E-43AD-B2AD-50EFBCBF08E2}" dt="2024-08-08T09:10:18.113" v="886" actId="478"/>
          <ac:spMkLst>
            <pc:docMk/>
            <pc:sldMk cId="3134856355" sldId="304"/>
            <ac:spMk id="4" creationId="{719DEE37-ABA0-90F6-5ABC-870594677623}"/>
          </ac:spMkLst>
        </pc:spChg>
        <pc:spChg chg="add mod">
          <ac:chgData name="brenda conochie" userId="c0ac0a4c294b5f3a" providerId="LiveId" clId="{CBAEC236-980E-43AD-B2AD-50EFBCBF08E2}" dt="2024-08-08T09:10:12.893" v="885"/>
          <ac:spMkLst>
            <pc:docMk/>
            <pc:sldMk cId="3134856355" sldId="304"/>
            <ac:spMk id="5" creationId="{969E80D6-3650-2F4F-E945-B0E2F911E0B9}"/>
          </ac:spMkLst>
        </pc:spChg>
        <pc:spChg chg="mod">
          <ac:chgData name="brenda conochie" userId="c0ac0a4c294b5f3a" providerId="LiveId" clId="{CBAEC236-980E-43AD-B2AD-50EFBCBF08E2}" dt="2024-08-09T01:01:56.983" v="3972" actId="14100"/>
          <ac:spMkLst>
            <pc:docMk/>
            <pc:sldMk cId="3134856355" sldId="304"/>
            <ac:spMk id="7" creationId="{54800BF8-D204-EFD5-6197-FF50F83560B9}"/>
          </ac:spMkLst>
        </pc:spChg>
        <pc:spChg chg="add mod">
          <ac:chgData name="brenda conochie" userId="c0ac0a4c294b5f3a" providerId="LiveId" clId="{CBAEC236-980E-43AD-B2AD-50EFBCBF08E2}" dt="2024-08-08T09:11:08.775" v="921" actId="20577"/>
          <ac:spMkLst>
            <pc:docMk/>
            <pc:sldMk cId="3134856355" sldId="304"/>
            <ac:spMk id="10" creationId="{9670DBEF-D240-1584-92D8-0C380EE061B5}"/>
          </ac:spMkLst>
        </pc:spChg>
        <pc:graphicFrameChg chg="mod modGraphic">
          <ac:chgData name="brenda conochie" userId="c0ac0a4c294b5f3a" providerId="LiveId" clId="{CBAEC236-980E-43AD-B2AD-50EFBCBF08E2}" dt="2024-08-09T01:01:08.956" v="3969" actId="1076"/>
          <ac:graphicFrameMkLst>
            <pc:docMk/>
            <pc:sldMk cId="3134856355" sldId="304"/>
            <ac:graphicFrameMk id="8" creationId="{6917C253-87D5-A3F2-DC8A-10A13A99EF4F}"/>
          </ac:graphicFrameMkLst>
        </pc:graphicFrameChg>
      </pc:sldChg>
      <pc:sldChg chg="modSp mod modAnim">
        <pc:chgData name="brenda conochie" userId="c0ac0a4c294b5f3a" providerId="LiveId" clId="{CBAEC236-980E-43AD-B2AD-50EFBCBF08E2}" dt="2024-08-09T01:20:10.108" v="4110" actId="20577"/>
        <pc:sldMkLst>
          <pc:docMk/>
          <pc:sldMk cId="2106838524" sldId="310"/>
        </pc:sldMkLst>
        <pc:spChg chg="mod">
          <ac:chgData name="brenda conochie" userId="c0ac0a4c294b5f3a" providerId="LiveId" clId="{CBAEC236-980E-43AD-B2AD-50EFBCBF08E2}" dt="2024-08-08T23:56:33.484" v="3471" actId="20577"/>
          <ac:spMkLst>
            <pc:docMk/>
            <pc:sldMk cId="2106838524" sldId="310"/>
            <ac:spMk id="4" creationId="{3198CCD2-2089-3A25-084B-5A7943124F07}"/>
          </ac:spMkLst>
        </pc:spChg>
        <pc:spChg chg="mod">
          <ac:chgData name="brenda conochie" userId="c0ac0a4c294b5f3a" providerId="LiveId" clId="{CBAEC236-980E-43AD-B2AD-50EFBCBF08E2}" dt="2024-08-09T01:20:10.108" v="4110" actId="20577"/>
          <ac:spMkLst>
            <pc:docMk/>
            <pc:sldMk cId="2106838524" sldId="310"/>
            <ac:spMk id="5" creationId="{95F095D8-55F9-CF22-F860-7C2304CC8E90}"/>
          </ac:spMkLst>
        </pc:spChg>
      </pc:sldChg>
      <pc:sldChg chg="modSp modAnim">
        <pc:chgData name="brenda conochie" userId="c0ac0a4c294b5f3a" providerId="LiveId" clId="{CBAEC236-980E-43AD-B2AD-50EFBCBF08E2}" dt="2024-08-08T09:30:52.862" v="1125" actId="20577"/>
        <pc:sldMkLst>
          <pc:docMk/>
          <pc:sldMk cId="849160301" sldId="311"/>
        </pc:sldMkLst>
        <pc:spChg chg="mod">
          <ac:chgData name="brenda conochie" userId="c0ac0a4c294b5f3a" providerId="LiveId" clId="{CBAEC236-980E-43AD-B2AD-50EFBCBF08E2}" dt="2024-08-08T09:30:52.862" v="1125" actId="20577"/>
          <ac:spMkLst>
            <pc:docMk/>
            <pc:sldMk cId="849160301" sldId="311"/>
            <ac:spMk id="4" creationId="{3198CCD2-2089-3A25-084B-5A7943124F07}"/>
          </ac:spMkLst>
        </pc:spChg>
      </pc:sldChg>
      <pc:sldChg chg="modSp mod">
        <pc:chgData name="brenda conochie" userId="c0ac0a4c294b5f3a" providerId="LiveId" clId="{CBAEC236-980E-43AD-B2AD-50EFBCBF08E2}" dt="2024-08-08T11:50:52.355" v="1915" actId="255"/>
        <pc:sldMkLst>
          <pc:docMk/>
          <pc:sldMk cId="2516746321" sldId="312"/>
        </pc:sldMkLst>
        <pc:spChg chg="mod">
          <ac:chgData name="brenda conochie" userId="c0ac0a4c294b5f3a" providerId="LiveId" clId="{CBAEC236-980E-43AD-B2AD-50EFBCBF08E2}" dt="2024-08-08T11:50:52.355" v="1915" actId="255"/>
          <ac:spMkLst>
            <pc:docMk/>
            <pc:sldMk cId="2516746321" sldId="312"/>
            <ac:spMk id="7" creationId="{66D45303-2849-18EC-6E2B-4CBEC1844098}"/>
          </ac:spMkLst>
        </pc:spChg>
        <pc:spChg chg="mod">
          <ac:chgData name="brenda conochie" userId="c0ac0a4c294b5f3a" providerId="LiveId" clId="{CBAEC236-980E-43AD-B2AD-50EFBCBF08E2}" dt="2024-08-08T11:37:12.609" v="1770" actId="20577"/>
          <ac:spMkLst>
            <pc:docMk/>
            <pc:sldMk cId="2516746321" sldId="312"/>
            <ac:spMk id="8" creationId="{FAA2A4C7-FC59-981E-93F5-5FCFEC484D38}"/>
          </ac:spMkLst>
        </pc:spChg>
      </pc:sldChg>
      <pc:sldChg chg="new del">
        <pc:chgData name="brenda conochie" userId="c0ac0a4c294b5f3a" providerId="LiveId" clId="{CBAEC236-980E-43AD-B2AD-50EFBCBF08E2}" dt="2024-08-09T01:01:51.171" v="3971" actId="680"/>
        <pc:sldMkLst>
          <pc:docMk/>
          <pc:sldMk cId="3804556047"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BE5F1-4468-7040-9828-42123F51C983}" type="datetimeFigureOut">
              <a:rPr lang="en-US" smtClean="0"/>
              <a:t>2/12/2025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3C9A8-0F29-2D4C-803D-62A6F2EAE4A3}" type="slidenum">
              <a:rPr lang="en-US" smtClean="0"/>
              <a:t>‹#›</a:t>
            </a:fld>
            <a:endParaRPr lang="en-US" dirty="0"/>
          </a:p>
        </p:txBody>
      </p:sp>
    </p:spTree>
    <p:extLst>
      <p:ext uri="{BB962C8B-B14F-4D97-AF65-F5344CB8AC3E}">
        <p14:creationId xmlns:p14="http://schemas.microsoft.com/office/powerpoint/2010/main" val="24243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0B3C9A8-0F29-2D4C-803D-62A6F2EAE4A3}" type="slidenum">
              <a:rPr lang="en-US" smtClean="0"/>
              <a:t>11</a:t>
            </a:fld>
            <a:endParaRPr lang="en-US" dirty="0"/>
          </a:p>
        </p:txBody>
      </p:sp>
    </p:spTree>
    <p:extLst>
      <p:ext uri="{BB962C8B-B14F-4D97-AF65-F5344CB8AC3E}">
        <p14:creationId xmlns:p14="http://schemas.microsoft.com/office/powerpoint/2010/main" val="308170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a:fld id="{A5B0A250-5CC0-1746-B209-08E8B0DAE6AF}" type="datetimeFigureOut">
              <a:rPr lang="en-US" smtClean="0"/>
              <a:pPr algn="l"/>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6955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60853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40835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47915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60471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0A250-5CC0-1746-B209-08E8B0DAE6AF}" type="datetimeFigureOut">
              <a:rPr lang="en-US" smtClean="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12058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0A250-5CC0-1746-B209-08E8B0DAE6AF}" type="datetimeFigureOut">
              <a:rPr lang="en-US" smtClean="0"/>
              <a:pPr/>
              <a:t>2/12/2025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89110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0A250-5CC0-1746-B209-08E8B0DAE6AF}" type="datetimeFigureOut">
              <a:rPr lang="en-US" smtClean="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88753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A250-5CC0-1746-B209-08E8B0DAE6AF}" type="datetimeFigureOut">
              <a:rPr lang="en-US" smtClean="0"/>
              <a:pPr/>
              <a:t>2/12/2025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38686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358002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98718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A250-5CC0-1746-B209-08E8B0DAE6AF}" type="datetimeFigureOut">
              <a:rPr lang="en-US" smtClean="0"/>
              <a:pPr/>
              <a:t>2/12/2025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019339845"/>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im.green@foe.org.a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nuclear.foe.org.au/nuclear-power-for-australia-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pandora.nla.gov.au/pan/66043/20061201-0000/www.dpmc.gov.au/umpner/docs/commissioned/ISA_report.pdf"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csiro.au/en/research/technology-space/energy/genco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reneweconomy.com.au/?s=gencost" TargetMode="External"/><Relationship Id="rId4" Type="http://schemas.openxmlformats.org/officeDocument/2006/relationships/hyperlink" Target="https://www.csiro.au/-/media/Energy/GenCost/GenCost2024-25ConsultDraft_20241205.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cf.org.au/power-games-assessing-coal-to-nuclear-proposals-in-australia"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ieefa.org/resources/nuclear-australia-would-increase-household-power-bill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limateandcapitalmedia.com/small-modular-nuclear-reactors-a-history-of-failure/"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reneweconomy.com.au/?s=smr" TargetMode="External"/><Relationship Id="rId4" Type="http://schemas.openxmlformats.org/officeDocument/2006/relationships/hyperlink" Target="https://nuclear.foe.org.au/sm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16628547/"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www.ianfairlie.org/news/new-unscear-report-on-fukushima-collective-dos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nuclear.foe.org.au/oz-bomb/"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nuclear.foe.org.au/power-weapons"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aea.org/sites/default/files/23/02/nuclear-safety-security-and-safeguards-in-ukraine-feb-2023.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nuclear.foe.org.au/wipp/"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nuclear.foe.org.au/waste/" TargetMode="External"/><Relationship Id="rId4" Type="http://schemas.openxmlformats.org/officeDocument/2006/relationships/hyperlink" Target="https://www.apln.network/projects/voices-from-pacific-island-countries/the-politics-of-nuclear-waste-disposal-lessons-from-australia"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nstagram.com/dontnuketheclimateaus/" TargetMode="External"/><Relationship Id="rId13" Type="http://schemas.openxmlformats.org/officeDocument/2006/relationships/hyperlink" Target="https://nuclear.foe.org.au/climate" TargetMode="External"/><Relationship Id="rId3" Type="http://schemas.openxmlformats.org/officeDocument/2006/relationships/hyperlink" Target="http://nonukes.com.au/" TargetMode="External"/><Relationship Id="rId7" Type="http://schemas.openxmlformats.org/officeDocument/2006/relationships/hyperlink" Target="mailto:youtube.com/@DontNukeTheClimate" TargetMode="External"/><Relationship Id="rId12" Type="http://schemas.openxmlformats.org/officeDocument/2006/relationships/hyperlink" Target="https://www.acf.org.au/nuclear-free" TargetMode="External"/><Relationship Id="rId17" Type="http://schemas.openxmlformats.org/officeDocument/2006/relationships/image" Target="../media/image12.jpeg"/><Relationship Id="rId2" Type="http://schemas.openxmlformats.org/officeDocument/2006/relationships/image" Target="../media/image2.jpg"/><Relationship Id="rId16" Type="http://schemas.openxmlformats.org/officeDocument/2006/relationships/hyperlink" Target="https://nofuture4nuclear.org/" TargetMode="External"/><Relationship Id="rId1" Type="http://schemas.openxmlformats.org/officeDocument/2006/relationships/slideLayout" Target="../slideLayouts/slideLayout2.xml"/><Relationship Id="rId6" Type="http://schemas.openxmlformats.org/officeDocument/2006/relationships/hyperlink" Target="https://x.com/dontnuke" TargetMode="External"/><Relationship Id="rId11" Type="http://schemas.openxmlformats.org/officeDocument/2006/relationships/hyperlink" Target="https://dont-nuke-the-climate.org.au/" TargetMode="External"/><Relationship Id="rId5" Type="http://schemas.openxmlformats.org/officeDocument/2006/relationships/hyperlink" Target="https://www.facebook.com/dontnukeaus" TargetMode="External"/><Relationship Id="rId15" Type="http://schemas.openxmlformats.org/officeDocument/2006/relationships/hyperlink" Target="https://reneweconomy.com.au/?s=nuclear" TargetMode="External"/><Relationship Id="rId10" Type="http://schemas.openxmlformats.org/officeDocument/2006/relationships/hyperlink" Target="http://nuclear.foe.org.au/wp-content/uploads/Joint-environment-groups-submission-to-House-Select-Cttee-on-Nuclear-Energy.pdf" TargetMode="External"/><Relationship Id="rId4" Type="http://schemas.openxmlformats.org/officeDocument/2006/relationships/hyperlink" Target="https://dont-nuke-the-climate.org.au/takeaction/" TargetMode="External"/><Relationship Id="rId9" Type="http://schemas.openxmlformats.org/officeDocument/2006/relationships/hyperlink" Target="https://nuclear.foe.org.au/nuclear-power-for-australia-2/" TargetMode="External"/><Relationship Id="rId14" Type="http://schemas.openxmlformats.org/officeDocument/2006/relationships/hyperlink" Target="https://nuclear.foe.org.au/fact-checkin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wiseinternational.org/nuclear-monitor/844/south-koreas-nuclear-industry-model-others-follow" TargetMode="External"/><Relationship Id="rId3" Type="http://schemas.openxmlformats.org/officeDocument/2006/relationships/hyperlink" Target="https://www.worldnuclearreport.org/Toshiba-Westinghouse-The-End-of-New-build-for-the-Largest-Historic-Nuclear.html" TargetMode="External"/><Relationship Id="rId7" Type="http://schemas.openxmlformats.org/officeDocument/2006/relationships/hyperlink" Target="https://jimkgreen1.substack.com/p/south-koreas-nuclear-mafia"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worldnuclearreport.org/Fewer-Countries-Building-New-Reactors" TargetMode="External"/><Relationship Id="rId5" Type="http://schemas.openxmlformats.org/officeDocument/2006/relationships/hyperlink" Target="https://apnews.com/article/uk-nuclear-plant-hinkley-point-costs-67adc627f0acf130d3ea6c2423e98c4e" TargetMode="External"/><Relationship Id="rId4" Type="http://schemas.openxmlformats.org/officeDocument/2006/relationships/hyperlink" Target="https://www.ajc.com/news/psc-raises-georgia-power-rates-passing-most-plant-vogtle-expansion-costs-on-to-customers/6BAIOWM7J5BVHFZ2UN27KYXEN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theconversation.com/australias-carbon-budget-may-blow-out-by-40-under-the-coalitions-nuclear-energy-plan-and-thats-the-best-case-scenario-233108" TargetMode="External"/><Relationship Id="rId3" Type="http://schemas.openxmlformats.org/officeDocument/2006/relationships/hyperlink" Target="https://www.theguardian.com/australia-news/2024/dec/16/coalition-nuclear-plan-will-hit-earth-with-1bn-extra-tonnes-of-co2-before-2050-experts-warn" TargetMode="External"/><Relationship Id="rId7" Type="http://schemas.openxmlformats.org/officeDocument/2006/relationships/hyperlink" Target="https://www.theguardian.com/australia-news/article/2024/jun/28/nuclear-energy-report-australia-expensive-decarbonisation-renewables"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docs.google.com/document/d/1wBBBmycW3GzFtx2FsgmAf4_oM0-ysibekCUVUNf8I0U/edit?usp=sharing" TargetMode="External"/><Relationship Id="rId5" Type="http://schemas.openxmlformats.org/officeDocument/2006/relationships/hyperlink" Target="https://www.solutionsforaustralia.net/news/nuclear-reactors-a-disaster-for-climate" TargetMode="External"/><Relationship Id="rId4" Type="http://schemas.openxmlformats.org/officeDocument/2006/relationships/hyperlink" Target="https://reneweconomy.com.au/australia-will-not-come-close-to-net-zero-by-2050-under-coalitions-nuclear-pla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abc.net.au/news/2024-03-19/chief-scientist-cathy-foley-nuclear-expensive-backs-renewables/103602312" TargetMode="External"/><Relationship Id="rId3" Type="http://schemas.openxmlformats.org/officeDocument/2006/relationships/hyperlink" Target="https://www.theguardian.com/australia-news/2025/jan/28/australia-nuclear-power-plan-tony-haymet-chief-scientist" TargetMode="External"/><Relationship Id="rId7" Type="http://schemas.openxmlformats.org/officeDocument/2006/relationships/hyperlink" Target="https://reneweconomy.com.au/energy-experts-says-chasing-nuclear-would-likely-stop-australia-reaching-net-zero/"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reneweconomy.com.au/finkel-australia-can-still-reach-its-82-pct-renewables-target-by-2030/" TargetMode="External"/><Relationship Id="rId11" Type="http://schemas.openxmlformats.org/officeDocument/2006/relationships/hyperlink" Target="https://www.climatecouncil.org.au/nuclear-power-stations-are-not-appropriate-for-australia-and-probably-never-will-be/" TargetMode="External"/><Relationship Id="rId5" Type="http://schemas.openxmlformats.org/officeDocument/2006/relationships/hyperlink" Target="https://www.csiro.au/en/news/all/articles/2023/december/nuclear-explainer" TargetMode="External"/><Relationship Id="rId10" Type="http://schemas.openxmlformats.org/officeDocument/2006/relationships/hyperlink" Target="https://www.atse.org.au/what-we-do/strategic-advice/small-modular-reactors-the-technology-and-australian-context-explained/" TargetMode="External"/><Relationship Id="rId4" Type="http://schemas.openxmlformats.org/officeDocument/2006/relationships/hyperlink" Target="https://www.sbs.com.au/news/podcast-episode/chief-scientist-expresses-doubts-over-coalitions-nuclear-policy/fr9byrwfr" TargetMode="External"/><Relationship Id="rId9" Type="http://schemas.openxmlformats.org/officeDocument/2006/relationships/hyperlink" Target="https://www.skynews.com.au/australia-news/will-be-starting-from-scratch-report-paints-grim-picture-of-australias-long-road-to-nuclear-power/news-story/dec9f44aed1e82c65f224bb5dd34a95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531B5761-235A-F081-D7AC-829EC42F7ABB}"/>
              </a:ext>
            </a:extLst>
          </p:cNvPr>
          <p:cNvPicPr>
            <a:picLocks noChangeAspect="1"/>
          </p:cNvPicPr>
          <p:nvPr/>
        </p:nvPicPr>
        <p:blipFill>
          <a:blip r:embed="rId2"/>
          <a:stretch>
            <a:fillRect/>
          </a:stretch>
        </p:blipFill>
        <p:spPr>
          <a:xfrm>
            <a:off x="0" y="-679752"/>
            <a:ext cx="12192000" cy="6858000"/>
          </a:xfrm>
          <a:prstGeom prst="rect">
            <a:avLst/>
          </a:prstGeom>
        </p:spPr>
      </p:pic>
      <p:sp>
        <p:nvSpPr>
          <p:cNvPr id="2" name="TextBox 1">
            <a:extLst>
              <a:ext uri="{FF2B5EF4-FFF2-40B4-BE49-F238E27FC236}">
                <a16:creationId xmlns:a16="http://schemas.microsoft.com/office/drawing/2014/main" id="{D7628677-4974-AB05-5543-31B03C5585F1}"/>
              </a:ext>
            </a:extLst>
          </p:cNvPr>
          <p:cNvSpPr txBox="1"/>
          <p:nvPr/>
        </p:nvSpPr>
        <p:spPr>
          <a:xfrm>
            <a:off x="6858000" y="4996778"/>
            <a:ext cx="5074920" cy="1754326"/>
          </a:xfrm>
          <a:prstGeom prst="rect">
            <a:avLst/>
          </a:prstGeom>
          <a:noFill/>
        </p:spPr>
        <p:txBody>
          <a:bodyPr wrap="square" rtlCol="0">
            <a:spAutoFit/>
          </a:bodyPr>
          <a:lstStyle/>
          <a:p>
            <a:pPr algn="r"/>
            <a:r>
              <a:rPr lang="en-US" dirty="0">
                <a:latin typeface="Source Sans Pro" panose="020B0503030403020204" pitchFamily="34" charset="0"/>
              </a:rPr>
              <a:t>Jim Green </a:t>
            </a:r>
            <a:r>
              <a:rPr lang="en-US" dirty="0" err="1">
                <a:latin typeface="Source Sans Pro" panose="020B0503030403020204" pitchFamily="34" charset="0"/>
              </a:rPr>
              <a:t>B.Med.Sci</a:t>
            </a:r>
            <a:r>
              <a:rPr lang="en-US" dirty="0">
                <a:latin typeface="Source Sans Pro" panose="020B0503030403020204" pitchFamily="34" charset="0"/>
              </a:rPr>
              <a:t>. (Hons), PhD (</a:t>
            </a:r>
            <a:r>
              <a:rPr lang="en-US" dirty="0">
                <a:latin typeface="Source Sans Pro" panose="020B0503030403020204" pitchFamily="34" charset="0"/>
                <a:hlinkClick r:id="rId3">
                  <a:extLst>
                    <a:ext uri="{A12FA001-AC4F-418D-AE19-62706E023703}">
                      <ahyp:hlinkClr xmlns:ahyp="http://schemas.microsoft.com/office/drawing/2018/hyperlinkcolor" val="tx"/>
                    </a:ext>
                  </a:extLst>
                </a:hlinkClick>
              </a:rPr>
              <a:t>jim.green@foe.org.au</a:t>
            </a:r>
            <a:r>
              <a:rPr lang="en-US" dirty="0">
                <a:latin typeface="Source Sans Pro" panose="020B0503030403020204" pitchFamily="34" charset="0"/>
              </a:rPr>
              <a:t>)</a:t>
            </a:r>
          </a:p>
          <a:p>
            <a:pPr algn="r"/>
            <a:endParaRPr lang="en-US" dirty="0">
              <a:latin typeface="Source Sans Pro" panose="020B0503030403020204" pitchFamily="34" charset="0"/>
            </a:endParaRPr>
          </a:p>
          <a:p>
            <a:pPr algn="r"/>
            <a:r>
              <a:rPr lang="en-US" dirty="0">
                <a:latin typeface="Source Sans Pro" panose="020B0503030403020204" pitchFamily="34" charset="0"/>
              </a:rPr>
              <a:t>Download this PowerPoint at </a:t>
            </a:r>
            <a:r>
              <a:rPr lang="en-US" dirty="0">
                <a:latin typeface="Source Sans Pro" panose="020B0503030403020204" pitchFamily="34" charset="0"/>
                <a:hlinkClick r:id="rId4">
                  <a:extLst>
                    <a:ext uri="{A12FA001-AC4F-418D-AE19-62706E023703}">
                      <ahyp:hlinkClr xmlns:ahyp="http://schemas.microsoft.com/office/drawing/2018/hyperlinkcolor" val="tx"/>
                    </a:ext>
                  </a:extLst>
                </a:hlinkClick>
              </a:rPr>
              <a:t>nuclear.foe.org.au</a:t>
            </a:r>
            <a:endParaRPr lang="en-US" dirty="0">
              <a:latin typeface="Source Sans Pro" panose="020B0503030403020204" pitchFamily="34" charset="0"/>
            </a:endParaRPr>
          </a:p>
          <a:p>
            <a:pPr algn="r"/>
            <a:endParaRPr lang="en-US" dirty="0">
              <a:latin typeface="Source Sans Pro" panose="020B0503030403020204" pitchFamily="34" charset="0"/>
            </a:endParaRPr>
          </a:p>
          <a:p>
            <a:pPr algn="r"/>
            <a:r>
              <a:rPr lang="en-US" dirty="0">
                <a:latin typeface="Source Sans Pro" panose="020B0503030403020204" pitchFamily="34" charset="0"/>
              </a:rPr>
              <a:t>Last updated 12 January 2025</a:t>
            </a:r>
            <a:endParaRPr lang="en-AU" dirty="0">
              <a:latin typeface="Source Sans Pro" panose="020B0503030403020204" pitchFamily="34" charset="0"/>
            </a:endParaRPr>
          </a:p>
        </p:txBody>
      </p:sp>
    </p:spTree>
    <p:extLst>
      <p:ext uri="{BB962C8B-B14F-4D97-AF65-F5344CB8AC3E}">
        <p14:creationId xmlns:p14="http://schemas.microsoft.com/office/powerpoint/2010/main" val="613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23292-60F5-16DC-7159-279F3134A15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2CD2DB9-C7F3-13F6-79AE-0B343B8D2F33}"/>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is too slow</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80791" y="1267825"/>
            <a:ext cx="10483450" cy="5565306"/>
          </a:xfrm>
          <a:prstGeom prst="rect">
            <a:avLst/>
          </a:prstGeom>
          <a:noFill/>
        </p:spPr>
        <p:txBody>
          <a:bodyPr wrap="square" rtlCol="0">
            <a:spAutoFit/>
          </a:bodyPr>
          <a:lstStyle/>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claim that reactors could be operating by the mid-2030s is nonsense.</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France:  17 years just for construction</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Finland:  17 years just for construction</a:t>
            </a:r>
            <a:endParaRPr lang="en-AU" sz="16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USA Vogtle project:  18+ years for planning and construction</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UK:  20-25+ years for planning and construction</a:t>
            </a:r>
          </a:p>
          <a:p>
            <a:pPr>
              <a:lnSpc>
                <a:spcPct val="110000"/>
              </a:lnSpc>
              <a:spcAft>
                <a:spcPts val="600"/>
              </a:spcAft>
            </a:pPr>
            <a:endParaRPr lang="en-AU" sz="8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Introducing nuclear power to Australia would necessitate:</a:t>
            </a:r>
            <a:endParaRPr lang="en-AU" sz="1600" b="1"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At least 10 years for planning and licensing</a:t>
            </a: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Around 10 years for construction</a:t>
            </a:r>
          </a:p>
          <a:p>
            <a:pPr marL="342900" indent="-342900">
              <a:lnSpc>
                <a:spcPct val="110000"/>
              </a:lnSpc>
              <a:spcAft>
                <a:spcPts val="600"/>
              </a:spcAft>
              <a:buFont typeface="Wingdings" panose="05000000000000000000" pitchFamily="2" charset="2"/>
              <a:buChar char="§"/>
            </a:pPr>
            <a:r>
              <a:rPr lang="en-AU" sz="1600" dirty="0">
                <a:effectLst/>
                <a:latin typeface="Open Sans" panose="020B0606030504020204" pitchFamily="34" charset="0"/>
                <a:ea typeface="Open Sans" panose="020B0606030504020204" pitchFamily="34" charset="0"/>
                <a:cs typeface="Open Sans" panose="020B0606030504020204" pitchFamily="34" charset="0"/>
              </a:rPr>
              <a:t>An estimated </a:t>
            </a:r>
            <a:r>
              <a:rPr lang="en-AU" sz="1600" u="sng" dirty="0">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6.5 years</a:t>
            </a:r>
            <a:r>
              <a:rPr lang="en-AU" sz="1600" dirty="0">
                <a:effectLst/>
                <a:latin typeface="Open Sans" panose="020B0606030504020204" pitchFamily="34" charset="0"/>
                <a:ea typeface="Open Sans" panose="020B0606030504020204" pitchFamily="34" charset="0"/>
                <a:cs typeface="Open Sans" panose="020B0606030504020204" pitchFamily="34" charset="0"/>
              </a:rPr>
              <a:t> of reactor operation to repay the energy and carbon debts from construction</a:t>
            </a:r>
          </a:p>
          <a:p>
            <a:pPr>
              <a:lnSpc>
                <a:spcPct val="110000"/>
              </a:lnSpc>
              <a:spcAft>
                <a:spcPts val="600"/>
              </a:spcAft>
            </a:pPr>
            <a:endParaRPr lang="en-AU" sz="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So nuclear power couldn’t contribute to greenhouse emissions reductions until 2050 at the earliest.</a:t>
            </a:r>
          </a:p>
          <a:p>
            <a:pPr>
              <a:lnSpc>
                <a:spcPct val="110000"/>
              </a:lnSpc>
              <a:spcAft>
                <a:spcPts val="600"/>
              </a:spcAft>
            </a:pPr>
            <a:endParaRPr lang="en-AU" sz="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 claims to support net zero by 2050 but CSIRO </a:t>
            </a: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states</a:t>
            </a: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that nuclear power “won’t be able to make a meaningful contribution to achieving net zero emissions by 2050.”</a:t>
            </a:r>
          </a:p>
          <a:p>
            <a:pPr>
              <a:lnSpc>
                <a:spcPct val="110000"/>
              </a:lnSpc>
              <a:spcAft>
                <a:spcPts val="600"/>
              </a:spcAft>
            </a:pPr>
            <a:endParaRPr lang="en-AU" sz="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Former Australian Chief Scientist Dr. Alan Finkel says: “Any call to go directly from coal to nuclear is effectively a call to delay decarbonisation of our electricity system by 20 years.”</a:t>
            </a:r>
          </a:p>
        </p:txBody>
      </p:sp>
    </p:spTree>
    <p:extLst>
      <p:ext uri="{BB962C8B-B14F-4D97-AF65-F5344CB8AC3E}">
        <p14:creationId xmlns:p14="http://schemas.microsoft.com/office/powerpoint/2010/main" val="188271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wipe(down)">
                                      <p:cBhvr>
                                        <p:cTn id="17" dur="580">
                                          <p:stCondLst>
                                            <p:cond delay="0"/>
                                          </p:stCondLst>
                                        </p:cTn>
                                        <p:tgtEl>
                                          <p:spTgt spid="3">
                                            <p:txEl>
                                              <p:pRg st="11" end="11"/>
                                            </p:txEl>
                                          </p:spTgt>
                                        </p:tgtEl>
                                      </p:cBhvr>
                                    </p:animEffect>
                                    <p:anim calcmode="lin" valueType="num">
                                      <p:cBhvr>
                                        <p:cTn id="1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1" end="11"/>
                                            </p:txEl>
                                          </p:spTgt>
                                        </p:tgtEl>
                                      </p:cBhvr>
                                      <p:to x="100000" y="60000"/>
                                    </p:animScale>
                                    <p:animScale>
                                      <p:cBhvr>
                                        <p:cTn id="24" dur="166" decel="50000">
                                          <p:stCondLst>
                                            <p:cond delay="676"/>
                                          </p:stCondLst>
                                        </p:cTn>
                                        <p:tgtEl>
                                          <p:spTgt spid="3">
                                            <p:txEl>
                                              <p:pRg st="11" end="11"/>
                                            </p:txEl>
                                          </p:spTgt>
                                        </p:tgtEl>
                                      </p:cBhvr>
                                      <p:to x="100000" y="100000"/>
                                    </p:animScale>
                                    <p:animScale>
                                      <p:cBhvr>
                                        <p:cTn id="25" dur="26">
                                          <p:stCondLst>
                                            <p:cond delay="1312"/>
                                          </p:stCondLst>
                                        </p:cTn>
                                        <p:tgtEl>
                                          <p:spTgt spid="3">
                                            <p:txEl>
                                              <p:pRg st="11" end="11"/>
                                            </p:txEl>
                                          </p:spTgt>
                                        </p:tgtEl>
                                      </p:cBhvr>
                                      <p:to x="100000" y="80000"/>
                                    </p:animScale>
                                    <p:animScale>
                                      <p:cBhvr>
                                        <p:cTn id="26" dur="166" decel="50000">
                                          <p:stCondLst>
                                            <p:cond delay="1338"/>
                                          </p:stCondLst>
                                        </p:cTn>
                                        <p:tgtEl>
                                          <p:spTgt spid="3">
                                            <p:txEl>
                                              <p:pRg st="11" end="11"/>
                                            </p:txEl>
                                          </p:spTgt>
                                        </p:tgtEl>
                                      </p:cBhvr>
                                      <p:to x="100000" y="100000"/>
                                    </p:animScale>
                                    <p:animScale>
                                      <p:cBhvr>
                                        <p:cTn id="27" dur="26">
                                          <p:stCondLst>
                                            <p:cond delay="1642"/>
                                          </p:stCondLst>
                                        </p:cTn>
                                        <p:tgtEl>
                                          <p:spTgt spid="3">
                                            <p:txEl>
                                              <p:pRg st="11" end="11"/>
                                            </p:txEl>
                                          </p:spTgt>
                                        </p:tgtEl>
                                      </p:cBhvr>
                                      <p:to x="100000" y="90000"/>
                                    </p:animScale>
                                    <p:animScale>
                                      <p:cBhvr>
                                        <p:cTn id="28" dur="166" decel="50000">
                                          <p:stCondLst>
                                            <p:cond delay="1668"/>
                                          </p:stCondLst>
                                        </p:cTn>
                                        <p:tgtEl>
                                          <p:spTgt spid="3">
                                            <p:txEl>
                                              <p:pRg st="11" end="11"/>
                                            </p:txEl>
                                          </p:spTgt>
                                        </p:tgtEl>
                                      </p:cBhvr>
                                      <p:to x="100000" y="100000"/>
                                    </p:animScale>
                                    <p:animScale>
                                      <p:cBhvr>
                                        <p:cTn id="29" dur="26">
                                          <p:stCondLst>
                                            <p:cond delay="1808"/>
                                          </p:stCondLst>
                                        </p:cTn>
                                        <p:tgtEl>
                                          <p:spTgt spid="3">
                                            <p:txEl>
                                              <p:pRg st="11" end="11"/>
                                            </p:txEl>
                                          </p:spTgt>
                                        </p:tgtEl>
                                      </p:cBhvr>
                                      <p:to x="100000" y="95000"/>
                                    </p:animScale>
                                    <p:animScale>
                                      <p:cBhvr>
                                        <p:cTn id="30" dur="166" decel="50000">
                                          <p:stCondLst>
                                            <p:cond delay="1834"/>
                                          </p:stCondLst>
                                        </p:cTn>
                                        <p:tgtEl>
                                          <p:spTgt spid="3">
                                            <p:txEl>
                                              <p:pRg st="11" end="1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1F2F4F-FEBC-0343-7ABA-9B024CC2187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9" name="Rectangle 3">
            <a:extLst>
              <a:ext uri="{FF2B5EF4-FFF2-40B4-BE49-F238E27FC236}">
                <a16:creationId xmlns:a16="http://schemas.microsoft.com/office/drawing/2014/main" id="{F0D4B22D-C8CB-46FC-1288-B6B37C01984F}"/>
              </a:ext>
            </a:extLst>
          </p:cNvPr>
          <p:cNvSpPr>
            <a:spLocks noChangeArrowheads="1"/>
          </p:cNvSpPr>
          <p:nvPr/>
        </p:nvSpPr>
        <p:spPr bwMode="auto">
          <a:xfrm>
            <a:off x="-952" y="4733607"/>
            <a:ext cx="15629452" cy="5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sp>
        <p:nvSpPr>
          <p:cNvPr id="7" name="TextBox 6">
            <a:extLst>
              <a:ext uri="{FF2B5EF4-FFF2-40B4-BE49-F238E27FC236}">
                <a16:creationId xmlns:a16="http://schemas.microsoft.com/office/drawing/2014/main" id="{54800BF8-D204-EFD5-6197-FF50F83560B9}"/>
              </a:ext>
            </a:extLst>
          </p:cNvPr>
          <p:cNvSpPr txBox="1"/>
          <p:nvPr/>
        </p:nvSpPr>
        <p:spPr>
          <a:xfrm>
            <a:off x="714374" y="1438531"/>
            <a:ext cx="4954905" cy="976358"/>
          </a:xfrm>
          <a:prstGeom prst="rect">
            <a:avLst/>
          </a:prstGeom>
          <a:noFill/>
        </p:spPr>
        <p:txBody>
          <a:bodyPr wrap="square">
            <a:spAutoFit/>
          </a:bodyPr>
          <a:lstStyle/>
          <a:p>
            <a:pPr>
              <a:lnSpc>
                <a:spcPct val="110000"/>
              </a:lnSpc>
              <a:spcAft>
                <a:spcPts val="600"/>
              </a:spcAft>
            </a:pPr>
            <a:r>
              <a:rPr lang="en-AU" sz="1700" b="1" u="sng" dirty="0">
                <a:solidFill>
                  <a:srgbClr val="FFC000"/>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CSIRO GenCost report, Dec. 2024</a:t>
            </a:r>
            <a:endParaRPr lang="en-AU" sz="1700" b="1" u="sng" dirty="0">
              <a:solidFill>
                <a:srgbClr val="FFC000"/>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endParaRPr lang="en-AU" sz="1000" i="1" u="sng"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600"/>
              </a:spcAft>
            </a:pPr>
            <a:r>
              <a:rPr lang="en-AU" sz="1600" i="1" dirty="0">
                <a:solidFill>
                  <a:srgbClr val="FFC000"/>
                </a:solidFill>
                <a:latin typeface="Open Sans" panose="020B0606030504020204" pitchFamily="34" charset="0"/>
                <a:ea typeface="Open Sans" panose="020B0606030504020204" pitchFamily="34" charset="0"/>
                <a:cs typeface="Open Sans" panose="020B0606030504020204" pitchFamily="34" charset="0"/>
              </a:rPr>
              <a:t>For discussion see </a:t>
            </a:r>
            <a:r>
              <a:rPr lang="en-AU" sz="1600"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reneweconomy.com.au/?s=gencost</a:t>
            </a:r>
            <a:endParaRPr lang="en-AU" sz="1600" i="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9670DBEF-D240-1584-92D8-0C380EE061B5}"/>
              </a:ext>
            </a:extLst>
          </p:cNvPr>
          <p:cNvSpPr txBox="1"/>
          <p:nvPr/>
        </p:nvSpPr>
        <p:spPr>
          <a:xfrm>
            <a:off x="701040" y="502645"/>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power costs too much</a:t>
            </a:r>
          </a:p>
        </p:txBody>
      </p:sp>
      <p:graphicFrame>
        <p:nvGraphicFramePr>
          <p:cNvPr id="4" name="Table 3">
            <a:extLst>
              <a:ext uri="{FF2B5EF4-FFF2-40B4-BE49-F238E27FC236}">
                <a16:creationId xmlns:a16="http://schemas.microsoft.com/office/drawing/2014/main" id="{9FDB7D47-15AC-4EF0-B162-0FB3A100859C}"/>
              </a:ext>
            </a:extLst>
          </p:cNvPr>
          <p:cNvGraphicFramePr>
            <a:graphicFrameLocks noGrp="1"/>
          </p:cNvGraphicFramePr>
          <p:nvPr>
            <p:extLst>
              <p:ext uri="{D42A27DB-BD31-4B8C-83A1-F6EECF244321}">
                <p14:modId xmlns:p14="http://schemas.microsoft.com/office/powerpoint/2010/main" val="229022377"/>
              </p:ext>
            </p:extLst>
          </p:nvPr>
        </p:nvGraphicFramePr>
        <p:xfrm>
          <a:off x="759198" y="2715553"/>
          <a:ext cx="6663577" cy="3782067"/>
        </p:xfrm>
        <a:graphic>
          <a:graphicData uri="http://schemas.openxmlformats.org/drawingml/2006/table">
            <a:tbl>
              <a:tblPr firstRow="1" firstCol="1" bandRow="1">
                <a:tableStyleId>{5C22544A-7EE6-4342-B048-85BDC9FD1C3A}</a:tableStyleId>
              </a:tblPr>
              <a:tblGrid>
                <a:gridCol w="3394951">
                  <a:extLst>
                    <a:ext uri="{9D8B030D-6E8A-4147-A177-3AD203B41FA5}">
                      <a16:colId xmlns:a16="http://schemas.microsoft.com/office/drawing/2014/main" val="60545333"/>
                    </a:ext>
                  </a:extLst>
                </a:gridCol>
                <a:gridCol w="1794328">
                  <a:extLst>
                    <a:ext uri="{9D8B030D-6E8A-4147-A177-3AD203B41FA5}">
                      <a16:colId xmlns:a16="http://schemas.microsoft.com/office/drawing/2014/main" val="4119527203"/>
                    </a:ext>
                  </a:extLst>
                </a:gridCol>
                <a:gridCol w="1474298">
                  <a:extLst>
                    <a:ext uri="{9D8B030D-6E8A-4147-A177-3AD203B41FA5}">
                      <a16:colId xmlns:a16="http://schemas.microsoft.com/office/drawing/2014/main" val="3772290946"/>
                    </a:ext>
                  </a:extLst>
                </a:gridCol>
              </a:tblGrid>
              <a:tr h="922660">
                <a:tc>
                  <a:txBody>
                    <a:bodyPr/>
                    <a:lstStyle/>
                    <a:p>
                      <a:pPr>
                        <a:lnSpc>
                          <a:spcPct val="107000"/>
                        </a:lnSpc>
                        <a:spcAft>
                          <a:spcPts val="800"/>
                        </a:spcAft>
                      </a:pPr>
                      <a:r>
                        <a:rPr lang="en-AU" sz="180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tc>
                <a:tc>
                  <a:txBody>
                    <a:bodyPr/>
                    <a:lstStyle/>
                    <a:p>
                      <a:pPr>
                        <a:lnSpc>
                          <a:spcPct val="107000"/>
                        </a:lnSpc>
                        <a:spcAft>
                          <a:spcPts val="800"/>
                        </a:spcAft>
                      </a:pPr>
                      <a:r>
                        <a:rPr lang="en-AU" sz="1800" dirty="0">
                          <a:effectLst/>
                          <a:latin typeface="Open Sans" panose="020B0606030504020204" pitchFamily="34" charset="0"/>
                          <a:ea typeface="Open Sans" panose="020B0606030504020204" pitchFamily="34" charset="0"/>
                          <a:cs typeface="Open Sans" panose="020B0606030504020204" pitchFamily="34" charset="0"/>
                        </a:rPr>
                        <a:t>2024 </a:t>
                      </a:r>
                    </a:p>
                    <a:p>
                      <a:pPr>
                        <a:lnSpc>
                          <a:spcPct val="107000"/>
                        </a:lnSpc>
                        <a:spcAft>
                          <a:spcPts val="800"/>
                        </a:spcAft>
                      </a:pPr>
                      <a:r>
                        <a:rPr lang="en-AU" sz="1800" dirty="0">
                          <a:effectLst/>
                          <a:latin typeface="Open Sans" panose="020B0606030504020204" pitchFamily="34" charset="0"/>
                          <a:ea typeface="Open Sans" panose="020B0606030504020204" pitchFamily="34" charset="0"/>
                          <a:cs typeface="Open Sans" panose="020B0606030504020204" pitchFamily="34" charset="0"/>
                        </a:rPr>
                        <a:t>(A$ / MWh)</a:t>
                      </a:r>
                    </a:p>
                  </a:txBody>
                  <a:tcPr marL="68580" marR="68580" marT="0" marB="0"/>
                </a:tc>
                <a:tc>
                  <a:txBody>
                    <a:bodyPr/>
                    <a:lstStyle/>
                    <a:p>
                      <a:pPr>
                        <a:lnSpc>
                          <a:spcPct val="107000"/>
                        </a:lnSpc>
                        <a:spcAft>
                          <a:spcPts val="800"/>
                        </a:spcAft>
                      </a:pPr>
                      <a:r>
                        <a:rPr lang="en-AU" sz="1800">
                          <a:effectLst/>
                          <a:latin typeface="Open Sans" panose="020B0606030504020204" pitchFamily="34" charset="0"/>
                          <a:ea typeface="Open Sans" panose="020B0606030504020204" pitchFamily="34" charset="0"/>
                          <a:cs typeface="Open Sans" panose="020B0606030504020204" pitchFamily="34" charset="0"/>
                        </a:rPr>
                        <a:t>2030</a:t>
                      </a:r>
                    </a:p>
                  </a:txBody>
                  <a:tcPr marL="68580" marR="68580" marT="0" marB="0"/>
                </a:tc>
                <a:extLst>
                  <a:ext uri="{0D108BD9-81ED-4DB2-BD59-A6C34878D82A}">
                    <a16:rowId xmlns:a16="http://schemas.microsoft.com/office/drawing/2014/main" val="1739989773"/>
                  </a:ext>
                </a:extLst>
              </a:tr>
              <a:tr h="646478">
                <a:tc>
                  <a:txBody>
                    <a:bodyPr/>
                    <a:lstStyle/>
                    <a:p>
                      <a:pPr>
                        <a:lnSpc>
                          <a:spcPct val="107000"/>
                        </a:lnSpc>
                        <a:spcAft>
                          <a:spcPts val="800"/>
                        </a:spcAft>
                      </a:pPr>
                      <a:r>
                        <a:rPr lang="en-AU" sz="1800" dirty="0">
                          <a:effectLst/>
                          <a:latin typeface="Open Sans" panose="020B0606030504020204" pitchFamily="34" charset="0"/>
                          <a:ea typeface="Open Sans" panose="020B0606030504020204" pitchFamily="34" charset="0"/>
                          <a:cs typeface="Open Sans" panose="020B0606030504020204" pitchFamily="34" charset="0"/>
                        </a:rPr>
                        <a:t>Nuclear – small modular</a:t>
                      </a:r>
                    </a:p>
                  </a:txBody>
                  <a:tcPr marL="68580" marR="68580" marT="0" marB="0"/>
                </a:tc>
                <a:tc>
                  <a:txBody>
                    <a:bodyPr/>
                    <a:lstStyle/>
                    <a:p>
                      <a:pPr>
                        <a:lnSpc>
                          <a:spcPct val="107000"/>
                        </a:lnSpc>
                        <a:spcAft>
                          <a:spcPts val="800"/>
                        </a:spcAft>
                      </a:pPr>
                      <a:r>
                        <a:rPr lang="en-AU" sz="1800" b="1" dirty="0">
                          <a:effectLst/>
                          <a:latin typeface="Open Sans" panose="020B0606030504020204" pitchFamily="34" charset="0"/>
                          <a:ea typeface="Open Sans" panose="020B0606030504020204" pitchFamily="34" charset="0"/>
                          <a:cs typeface="Open Sans" panose="020B0606030504020204" pitchFamily="34" charset="0"/>
                        </a:rPr>
                        <a:t>400-663</a:t>
                      </a:r>
                    </a:p>
                  </a:txBody>
                  <a:tcPr marL="68580" marR="68580" marT="0" marB="0"/>
                </a:tc>
                <a:tc>
                  <a:txBody>
                    <a:bodyPr/>
                    <a:lstStyle/>
                    <a:p>
                      <a:pPr>
                        <a:lnSpc>
                          <a:spcPct val="107000"/>
                        </a:lnSpc>
                        <a:spcAft>
                          <a:spcPts val="800"/>
                        </a:spcAft>
                      </a:pPr>
                      <a:r>
                        <a:rPr lang="en-AU" sz="1800" b="1">
                          <a:effectLst/>
                          <a:latin typeface="Open Sans" panose="020B0606030504020204" pitchFamily="34" charset="0"/>
                          <a:ea typeface="Open Sans" panose="020B0606030504020204" pitchFamily="34" charset="0"/>
                          <a:cs typeface="Open Sans" panose="020B0606030504020204" pitchFamily="34" charset="0"/>
                        </a:rPr>
                        <a:t>285-487</a:t>
                      </a:r>
                    </a:p>
                  </a:txBody>
                  <a:tcPr marL="68580" marR="68580" marT="0" marB="0"/>
                </a:tc>
                <a:extLst>
                  <a:ext uri="{0D108BD9-81ED-4DB2-BD59-A6C34878D82A}">
                    <a16:rowId xmlns:a16="http://schemas.microsoft.com/office/drawing/2014/main" val="423749568"/>
                  </a:ext>
                </a:extLst>
              </a:tr>
              <a:tr h="646478">
                <a:tc>
                  <a:txBody>
                    <a:bodyPr/>
                    <a:lstStyle/>
                    <a:p>
                      <a:pPr>
                        <a:lnSpc>
                          <a:spcPct val="107000"/>
                        </a:lnSpc>
                        <a:spcAft>
                          <a:spcPts val="800"/>
                        </a:spcAft>
                      </a:pPr>
                      <a:r>
                        <a:rPr lang="en-AU" sz="1800" dirty="0">
                          <a:effectLst/>
                          <a:latin typeface="Open Sans" panose="020B0606030504020204" pitchFamily="34" charset="0"/>
                          <a:ea typeface="Open Sans" panose="020B0606030504020204" pitchFamily="34" charset="0"/>
                          <a:cs typeface="Open Sans" panose="020B0606030504020204" pitchFamily="34" charset="0"/>
                        </a:rPr>
                        <a:t>Nuclear – large-scale</a:t>
                      </a:r>
                    </a:p>
                  </a:txBody>
                  <a:tcPr marL="68580" marR="68580" marT="0" marB="0"/>
                </a:tc>
                <a:tc>
                  <a:txBody>
                    <a:bodyPr/>
                    <a:lstStyle/>
                    <a:p>
                      <a:pPr>
                        <a:lnSpc>
                          <a:spcPct val="107000"/>
                        </a:lnSpc>
                        <a:spcAft>
                          <a:spcPts val="800"/>
                        </a:spcAft>
                      </a:pPr>
                      <a:r>
                        <a:rPr lang="en-AU" sz="1800" b="1" dirty="0">
                          <a:effectLst/>
                          <a:latin typeface="Open Sans" panose="020B0606030504020204" pitchFamily="34" charset="0"/>
                          <a:ea typeface="Open Sans" panose="020B0606030504020204" pitchFamily="34" charset="0"/>
                          <a:cs typeface="Open Sans" panose="020B0606030504020204" pitchFamily="34" charset="0"/>
                        </a:rPr>
                        <a:t>155-252</a:t>
                      </a:r>
                    </a:p>
                  </a:txBody>
                  <a:tcPr marL="68580" marR="68580" marT="0" marB="0"/>
                </a:tc>
                <a:tc>
                  <a:txBody>
                    <a:bodyPr/>
                    <a:lstStyle/>
                    <a:p>
                      <a:pPr>
                        <a:lnSpc>
                          <a:spcPct val="107000"/>
                        </a:lnSpc>
                        <a:spcAft>
                          <a:spcPts val="800"/>
                        </a:spcAft>
                      </a:pPr>
                      <a:r>
                        <a:rPr lang="en-AU" sz="1800" b="1">
                          <a:effectLst/>
                          <a:latin typeface="Open Sans" panose="020B0606030504020204" pitchFamily="34" charset="0"/>
                          <a:ea typeface="Open Sans" panose="020B0606030504020204" pitchFamily="34" charset="0"/>
                          <a:cs typeface="Open Sans" panose="020B0606030504020204" pitchFamily="34" charset="0"/>
                        </a:rPr>
                        <a:t>150-245</a:t>
                      </a:r>
                    </a:p>
                  </a:txBody>
                  <a:tcPr marL="68580" marR="68580" marT="0" marB="0"/>
                </a:tc>
                <a:extLst>
                  <a:ext uri="{0D108BD9-81ED-4DB2-BD59-A6C34878D82A}">
                    <a16:rowId xmlns:a16="http://schemas.microsoft.com/office/drawing/2014/main" val="3042189247"/>
                  </a:ext>
                </a:extLst>
              </a:tr>
              <a:tr h="646478">
                <a:tc>
                  <a:txBody>
                    <a:bodyPr/>
                    <a:lstStyle/>
                    <a:p>
                      <a:pPr>
                        <a:lnSpc>
                          <a:spcPct val="107000"/>
                        </a:lnSpc>
                        <a:spcAft>
                          <a:spcPts val="800"/>
                        </a:spcAft>
                      </a:pPr>
                      <a:r>
                        <a:rPr lang="en-AU" sz="1800" dirty="0">
                          <a:effectLst/>
                          <a:latin typeface="Open Sans" panose="020B0606030504020204" pitchFamily="34" charset="0"/>
                          <a:ea typeface="Open Sans" panose="020B0606030504020204" pitchFamily="34" charset="0"/>
                          <a:cs typeface="Open Sans" panose="020B0606030504020204" pitchFamily="34" charset="0"/>
                        </a:rPr>
                        <a:t>Solar PV and wind</a:t>
                      </a:r>
                    </a:p>
                  </a:txBody>
                  <a:tcPr marL="68580" marR="68580" marT="0" marB="0"/>
                </a:tc>
                <a:tc>
                  <a:txBody>
                    <a:bodyPr/>
                    <a:lstStyle/>
                    <a:p>
                      <a:pPr>
                        <a:lnSpc>
                          <a:spcPct val="107000"/>
                        </a:lnSpc>
                        <a:spcAft>
                          <a:spcPts val="800"/>
                        </a:spcAft>
                      </a:pPr>
                      <a:r>
                        <a:rPr lang="en-AU" sz="1800" b="1">
                          <a:effectLst/>
                          <a:latin typeface="Open Sans" panose="020B0606030504020204" pitchFamily="34" charset="0"/>
                          <a:ea typeface="Open Sans" panose="020B0606030504020204" pitchFamily="34" charset="0"/>
                          <a:cs typeface="Open Sans" panose="020B0606030504020204" pitchFamily="34" charset="0"/>
                        </a:rPr>
                        <a:t>43-116</a:t>
                      </a:r>
                    </a:p>
                  </a:txBody>
                  <a:tcPr marL="68580" marR="68580" marT="0" marB="0"/>
                </a:tc>
                <a:tc>
                  <a:txBody>
                    <a:bodyPr/>
                    <a:lstStyle/>
                    <a:p>
                      <a:pPr>
                        <a:lnSpc>
                          <a:spcPct val="107000"/>
                        </a:lnSpc>
                        <a:spcAft>
                          <a:spcPts val="800"/>
                        </a:spcAft>
                      </a:pPr>
                      <a:r>
                        <a:rPr lang="en-AU" sz="1800" b="1" dirty="0">
                          <a:effectLst/>
                          <a:latin typeface="Open Sans" panose="020B0606030504020204" pitchFamily="34" charset="0"/>
                          <a:ea typeface="Open Sans" panose="020B0606030504020204" pitchFamily="34" charset="0"/>
                          <a:cs typeface="Open Sans" panose="020B0606030504020204" pitchFamily="34" charset="0"/>
                        </a:rPr>
                        <a:t>35-96</a:t>
                      </a:r>
                    </a:p>
                  </a:txBody>
                  <a:tcPr marL="68580" marR="68580" marT="0" marB="0"/>
                </a:tc>
                <a:extLst>
                  <a:ext uri="{0D108BD9-81ED-4DB2-BD59-A6C34878D82A}">
                    <a16:rowId xmlns:a16="http://schemas.microsoft.com/office/drawing/2014/main" val="3005515433"/>
                  </a:ext>
                </a:extLst>
              </a:tr>
              <a:tr h="919973">
                <a:tc>
                  <a:txBody>
                    <a:bodyPr/>
                    <a:lstStyle/>
                    <a:p>
                      <a:pPr>
                        <a:lnSpc>
                          <a:spcPct val="107000"/>
                        </a:lnSpc>
                        <a:spcAft>
                          <a:spcPts val="800"/>
                        </a:spcAft>
                      </a:pPr>
                      <a:r>
                        <a:rPr lang="en-AU" sz="1800" dirty="0">
                          <a:effectLst/>
                          <a:latin typeface="Open Sans" panose="020B0606030504020204" pitchFamily="34" charset="0"/>
                          <a:ea typeface="Open Sans" panose="020B0606030504020204" pitchFamily="34" charset="0"/>
                          <a:cs typeface="Open Sans" panose="020B0606030504020204" pitchFamily="34" charset="0"/>
                        </a:rPr>
                        <a:t>90% solar PV + wind including storage costs</a:t>
                      </a:r>
                    </a:p>
                  </a:txBody>
                  <a:tcPr marL="68580" marR="68580" marT="0" marB="0"/>
                </a:tc>
                <a:tc>
                  <a:txBody>
                    <a:bodyPr/>
                    <a:lstStyle/>
                    <a:p>
                      <a:pPr>
                        <a:lnSpc>
                          <a:spcPct val="107000"/>
                        </a:lnSpc>
                        <a:spcAft>
                          <a:spcPts val="800"/>
                        </a:spcAft>
                      </a:pPr>
                      <a:r>
                        <a:rPr lang="en-AU" sz="1800" b="1" dirty="0">
                          <a:effectLst/>
                          <a:latin typeface="Open Sans" panose="020B0606030504020204" pitchFamily="34" charset="0"/>
                          <a:ea typeface="Open Sans" panose="020B0606030504020204" pitchFamily="34" charset="0"/>
                          <a:cs typeface="Open Sans" panose="020B0606030504020204" pitchFamily="34" charset="0"/>
                        </a:rPr>
                        <a:t>106-150</a:t>
                      </a:r>
                    </a:p>
                  </a:txBody>
                  <a:tcPr marL="68580" marR="68580" marT="0" marB="0"/>
                </a:tc>
                <a:tc>
                  <a:txBody>
                    <a:bodyPr/>
                    <a:lstStyle/>
                    <a:p>
                      <a:pPr>
                        <a:lnSpc>
                          <a:spcPct val="107000"/>
                        </a:lnSpc>
                        <a:spcAft>
                          <a:spcPts val="800"/>
                        </a:spcAft>
                      </a:pPr>
                      <a:r>
                        <a:rPr lang="en-AU" sz="1800" b="1" dirty="0">
                          <a:effectLst/>
                          <a:latin typeface="Open Sans" panose="020B0606030504020204" pitchFamily="34" charset="0"/>
                          <a:ea typeface="Open Sans" panose="020B0606030504020204" pitchFamily="34" charset="0"/>
                          <a:cs typeface="Open Sans" panose="020B0606030504020204" pitchFamily="34" charset="0"/>
                        </a:rPr>
                        <a:t>94-137</a:t>
                      </a:r>
                    </a:p>
                  </a:txBody>
                  <a:tcPr marL="68580" marR="68580" marT="0" marB="0"/>
                </a:tc>
                <a:extLst>
                  <a:ext uri="{0D108BD9-81ED-4DB2-BD59-A6C34878D82A}">
                    <a16:rowId xmlns:a16="http://schemas.microsoft.com/office/drawing/2014/main" val="4098794"/>
                  </a:ext>
                </a:extLst>
              </a:tr>
            </a:tbl>
          </a:graphicData>
        </a:graphic>
      </p:graphicFrame>
      <p:sp>
        <p:nvSpPr>
          <p:cNvPr id="5" name="Rectangle 1">
            <a:extLst>
              <a:ext uri="{FF2B5EF4-FFF2-40B4-BE49-F238E27FC236}">
                <a16:creationId xmlns:a16="http://schemas.microsoft.com/office/drawing/2014/main" id="{097852F2-894F-F2CB-1A78-CD7DFBCE0037}"/>
              </a:ext>
            </a:extLst>
          </p:cNvPr>
          <p:cNvSpPr>
            <a:spLocks noChangeArrowheads="1"/>
          </p:cNvSpPr>
          <p:nvPr/>
        </p:nvSpPr>
        <p:spPr bwMode="auto">
          <a:xfrm>
            <a:off x="1738431" y="3289299"/>
            <a:ext cx="17584823" cy="87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11" name="TextBox 10">
            <a:extLst>
              <a:ext uri="{FF2B5EF4-FFF2-40B4-BE49-F238E27FC236}">
                <a16:creationId xmlns:a16="http://schemas.microsoft.com/office/drawing/2014/main" id="{A1FA5D92-BD97-153F-00F2-E20B3EA5DD1C}"/>
              </a:ext>
            </a:extLst>
          </p:cNvPr>
          <p:cNvSpPr txBox="1"/>
          <p:nvPr/>
        </p:nvSpPr>
        <p:spPr>
          <a:xfrm>
            <a:off x="7723991" y="2722778"/>
            <a:ext cx="3766969" cy="2308324"/>
          </a:xfrm>
          <a:prstGeom prst="rect">
            <a:avLst/>
          </a:prstGeom>
          <a:noFill/>
        </p:spPr>
        <p:txBody>
          <a:bodyPr wrap="square" rtlCol="0">
            <a:spAutoFit/>
          </a:bodyPr>
          <a:lstStyle/>
          <a:p>
            <a:r>
              <a:rPr lang="en-AU" sz="1800" b="1" dirty="0">
                <a:effectLst/>
                <a:latin typeface="Open Sans" panose="020B0606030504020204" pitchFamily="34" charset="0"/>
                <a:ea typeface="Open Sans" panose="020B0606030504020204" pitchFamily="34" charset="0"/>
                <a:cs typeface="Open Sans" panose="020B0606030504020204" pitchFamily="34" charset="0"/>
              </a:rPr>
              <a:t>Australian Chief Scientist Prof. Tony </a:t>
            </a:r>
            <a:r>
              <a:rPr lang="en-AU" sz="1800" b="1" dirty="0" err="1">
                <a:effectLst/>
                <a:latin typeface="Open Sans" panose="020B0606030504020204" pitchFamily="34" charset="0"/>
                <a:ea typeface="Open Sans" panose="020B0606030504020204" pitchFamily="34" charset="0"/>
                <a:cs typeface="Open Sans" panose="020B0606030504020204" pitchFamily="34" charset="0"/>
              </a:rPr>
              <a:t>Haymet</a:t>
            </a:r>
            <a:r>
              <a:rPr lang="en-AU" b="1" dirty="0">
                <a:latin typeface="Open Sans" panose="020B0606030504020204" pitchFamily="34" charset="0"/>
                <a:ea typeface="Open Sans" panose="020B0606030504020204" pitchFamily="34" charset="0"/>
                <a:cs typeface="Open Sans" panose="020B0606030504020204" pitchFamily="34" charset="0"/>
              </a:rPr>
              <a:t>: </a:t>
            </a:r>
          </a:p>
          <a:p>
            <a:endParaRPr lang="en-AU" b="1" dirty="0">
              <a:latin typeface="Open Sans" panose="020B0606030504020204" pitchFamily="34" charset="0"/>
              <a:ea typeface="Open Sans" panose="020B0606030504020204" pitchFamily="34" charset="0"/>
              <a:cs typeface="Open Sans" panose="020B0606030504020204" pitchFamily="34" charset="0"/>
            </a:endParaRPr>
          </a:p>
          <a:p>
            <a:r>
              <a:rPr lang="en-AU" sz="1800" i="1" dirty="0">
                <a:effectLst/>
                <a:latin typeface="Open Sans" panose="020B0606030504020204" pitchFamily="34" charset="0"/>
                <a:ea typeface="Open Sans" panose="020B0606030504020204" pitchFamily="34" charset="0"/>
                <a:cs typeface="Open Sans" panose="020B0606030504020204" pitchFamily="34" charset="0"/>
              </a:rPr>
              <a:t>“The CSIRO report is a very fine piece of work. </a:t>
            </a:r>
            <a:r>
              <a:rPr lang="en-US" sz="1800" i="1" dirty="0">
                <a:effectLst/>
                <a:latin typeface="Open Sans" panose="020B0606030504020204" pitchFamily="34" charset="0"/>
                <a:ea typeface="Open Sans" panose="020B0606030504020204" pitchFamily="34" charset="0"/>
                <a:cs typeface="Open Sans" panose="020B0606030504020204" pitchFamily="34" charset="0"/>
              </a:rPr>
              <a:t>Having been inside CSIRO, I see the care and the diligence that goes into these reports.”</a:t>
            </a:r>
            <a:endParaRPr lang="en-AU"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485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D7448A-1B61-89D4-876E-B2B88A3D67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069EE66-F957-61C5-5273-E3214E1F4582}"/>
              </a:ext>
            </a:extLst>
          </p:cNvPr>
          <p:cNvSpPr txBox="1"/>
          <p:nvPr/>
        </p:nvSpPr>
        <p:spPr>
          <a:xfrm>
            <a:off x="701040" y="502645"/>
            <a:ext cx="10789920" cy="1077218"/>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power costs too much</a:t>
            </a:r>
          </a:p>
          <a:p>
            <a:endPar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11270" y="1409700"/>
            <a:ext cx="11503524" cy="5461239"/>
          </a:xfrm>
          <a:prstGeom prst="rect">
            <a:avLst/>
          </a:prstGeom>
          <a:noFill/>
        </p:spPr>
        <p:txBody>
          <a:bodyPr wrap="square" rtlCol="0">
            <a:spAutoFit/>
          </a:bodyPr>
          <a:lstStyle/>
          <a:p>
            <a:pPr>
              <a:lnSpc>
                <a:spcPct val="110000"/>
              </a:lnSpc>
              <a:spcAft>
                <a:spcPts val="600"/>
              </a:spcAft>
            </a:pPr>
            <a:r>
              <a:rPr lang="en-AU" sz="1700" b="1" u="sng"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ACF ‘Power Games’ report</a:t>
            </a:r>
            <a:endParaRPr lang="en-AU" sz="17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0000"/>
              </a:lnSpc>
              <a:spcAft>
                <a:spcPts val="600"/>
              </a:spcAft>
              <a:buFont typeface="Wingdings" panose="05000000000000000000" pitchFamily="2" charset="2"/>
              <a:buChar char="§"/>
            </a:pPr>
            <a:r>
              <a:rPr lang="en-AU" sz="1700" dirty="0">
                <a:effectLst/>
                <a:latin typeface="Open Sans" panose="020B0606030504020204" pitchFamily="34" charset="0"/>
                <a:ea typeface="Open Sans" panose="020B0606030504020204" pitchFamily="34" charset="0"/>
                <a:cs typeface="Open Sans" panose="020B0606030504020204" pitchFamily="34" charset="0"/>
              </a:rPr>
              <a:t>Comparing costs of large reactors in the UK and US, and estimates of what a hypothetical SMR might cost</a:t>
            </a:r>
            <a:br>
              <a:rPr lang="en-AU" sz="1700" dirty="0">
                <a:effectLst/>
                <a:latin typeface="Open Sans" panose="020B0606030504020204" pitchFamily="34" charset="0"/>
                <a:ea typeface="Open Sans" panose="020B0606030504020204" pitchFamily="34" charset="0"/>
                <a:cs typeface="Open Sans" panose="020B0606030504020204" pitchFamily="34" charset="0"/>
              </a:rPr>
            </a:br>
            <a:r>
              <a:rPr lang="en-AU" sz="1700" dirty="0">
                <a:effectLst/>
                <a:latin typeface="Open Sans" panose="020B0606030504020204" pitchFamily="34" charset="0"/>
                <a:ea typeface="Open Sans" panose="020B0606030504020204" pitchFamily="34" charset="0"/>
                <a:cs typeface="Open Sans" panose="020B0606030504020204" pitchFamily="34" charset="0"/>
              </a:rPr>
              <a:t>vs CSIRO estimates for renewables + storage, nuclear costs (large or small) would need to come down by two-thirds to be competitive.</a:t>
            </a:r>
          </a:p>
          <a:p>
            <a:pPr marL="285750" indent="-285750">
              <a:lnSpc>
                <a:spcPct val="110000"/>
              </a:lnSpc>
              <a:spcAft>
                <a:spcPts val="600"/>
              </a:spcAft>
              <a:buFont typeface="Wingdings" panose="05000000000000000000" pitchFamily="2" charset="2"/>
              <a:buChar char="§"/>
            </a:pPr>
            <a:r>
              <a:rPr lang="en-AU" sz="1700" dirty="0">
                <a:effectLst/>
                <a:latin typeface="Open Sans" panose="020B0606030504020204" pitchFamily="34" charset="0"/>
                <a:ea typeface="Open Sans" panose="020B0606030504020204" pitchFamily="34" charset="0"/>
                <a:cs typeface="Open Sans" panose="020B0606030504020204" pitchFamily="34" charset="0"/>
              </a:rPr>
              <a:t>Replacing Australia’s 21 gigawatts of coal power with nuclear would cost $500-$650 billion (plus much more to train a nuclear workforce, manage the waste etc.)</a:t>
            </a:r>
            <a:r>
              <a:rPr lang="en-AU" sz="17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workforce)</a:t>
            </a:r>
            <a:endParaRPr lang="en-AU" sz="1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AU" sz="1700" b="1"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endParaRPr>
          </a:p>
          <a:p>
            <a:r>
              <a:rPr lang="en-AU" sz="1700" b="1"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2024 report by the Institute for Energy Economics and Financial Analysis</a:t>
            </a:r>
            <a:endParaRPr lang="en-AU" sz="17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Under the Coalition’s nuclear plans, electricity bills could rise by $665 per year on average across jurisdictions and scenarios, for households using a median amount of electricity.</a:t>
            </a:r>
          </a:p>
          <a:p>
            <a:pPr marL="285750" indent="-285750">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The bill impact would be more acute for larger households, given their higher electricity consumption. For example, for 4-person households the average annual bill increase across regions and nuclear scenarios would be $972 and for 5+ person households it would be $1,182.</a:t>
            </a:r>
          </a:p>
          <a:p>
            <a:pPr marL="285750" indent="-285750">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The cost of electricity generated from nuclear plants would likely be 1.5 to 3.8 times the current cost of electricity generation in eastern Australia.</a:t>
            </a:r>
          </a:p>
          <a:p>
            <a:pPr marL="285750" indent="-285750">
              <a:buFont typeface="Wingdings" panose="05000000000000000000" pitchFamily="2" charset="2"/>
              <a:buChar char="§"/>
            </a:pPr>
            <a:r>
              <a:rPr lang="en-AU" sz="1700" dirty="0">
                <a:latin typeface="Open Sans" panose="020B0606030504020204" pitchFamily="34" charset="0"/>
                <a:ea typeface="Open Sans" panose="020B0606030504020204" pitchFamily="34" charset="0"/>
                <a:cs typeface="Open Sans" panose="020B0606030504020204" pitchFamily="34" charset="0"/>
              </a:rPr>
              <a:t>Overnight capital costs (excluding financing costs) of recent nuclear power station builds analysed by </a:t>
            </a:r>
            <a:r>
              <a:rPr lang="en-AU" sz="1700" dirty="0" err="1">
                <a:latin typeface="Open Sans" panose="020B0606030504020204" pitchFamily="34" charset="0"/>
                <a:ea typeface="Open Sans" panose="020B0606030504020204" pitchFamily="34" charset="0"/>
                <a:cs typeface="Open Sans" panose="020B0606030504020204" pitchFamily="34" charset="0"/>
              </a:rPr>
              <a:t>IEEFA</a:t>
            </a:r>
            <a:r>
              <a:rPr lang="en-AU" sz="1700" dirty="0">
                <a:latin typeface="Open Sans" panose="020B0606030504020204" pitchFamily="34" charset="0"/>
                <a:ea typeface="Open Sans" panose="020B0606030504020204" pitchFamily="34" charset="0"/>
                <a:cs typeface="Open Sans" panose="020B0606030504020204" pitchFamily="34" charset="0"/>
              </a:rPr>
              <a:t> have blown out by a factor of between 1.7 and 3.4, creating significant financial difficulties for the companies involved.</a:t>
            </a:r>
          </a:p>
          <a:p>
            <a:pPr>
              <a:lnSpc>
                <a:spcPct val="110000"/>
              </a:lnSpc>
              <a:spcAft>
                <a:spcPts val="600"/>
              </a:spcAft>
            </a:pPr>
            <a:endParaRPr lang="en-AU" sz="17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681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3F963C-6CBC-6C0D-CD27-78C7421D8C1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286B31D-2F18-2905-C08E-36652B4EED8E}"/>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Small modular reactors (SMRs)</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198CCD2-2089-3A25-084B-5A7943124F07}"/>
              </a:ext>
            </a:extLst>
          </p:cNvPr>
          <p:cNvSpPr txBox="1"/>
          <p:nvPr/>
        </p:nvSpPr>
        <p:spPr>
          <a:xfrm>
            <a:off x="615288" y="1460511"/>
            <a:ext cx="10448952" cy="4801314"/>
          </a:xfrm>
          <a:prstGeom prst="rect">
            <a:avLst/>
          </a:prstGeom>
          <a:noFill/>
        </p:spPr>
        <p:txBody>
          <a:bodyPr wrap="square" rtlCol="0">
            <a:spAutoFit/>
          </a:bodyPr>
          <a:lstStyle/>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Definition:</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Less than 300 megawatts capacity</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Serial factory production of reactor components</a:t>
            </a:r>
          </a:p>
          <a:p>
            <a:pPr marL="571500" indent="-571500">
              <a:buFont typeface="Arial" panose="020B0604020202020204" pitchFamily="34" charset="0"/>
              <a:buChar char="•"/>
            </a:pP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‘SMRs’ in China and Russia</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Each nation has one twin-reactor ‘SMR’</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No modular construction techniques so can’t be called SMRs.</a:t>
            </a:r>
          </a:p>
          <a:p>
            <a:pPr marL="457200" indent="-457200">
              <a:buFont typeface="Wingdings" panose="05000000000000000000" pitchFamily="2" charset="2"/>
              <a:buChar char="§"/>
            </a:pPr>
            <a:r>
              <a:rPr lang="en-AU" dirty="0">
                <a:latin typeface="Open Sans" panose="020B0606030504020204" pitchFamily="34" charset="0"/>
                <a:ea typeface="Open Sans" panose="020B0606030504020204" pitchFamily="34" charset="0"/>
                <a:cs typeface="Open Sans" panose="020B0606030504020204" pitchFamily="34" charset="0"/>
              </a:rPr>
              <a:t>No plans to mass-produce more so can’t even be called </a:t>
            </a:r>
            <a:r>
              <a:rPr lang="en-AU" i="1" dirty="0">
                <a:latin typeface="Open Sans" panose="020B0606030504020204" pitchFamily="34" charset="0"/>
                <a:ea typeface="Open Sans" panose="020B0606030504020204" pitchFamily="34" charset="0"/>
                <a:cs typeface="Open Sans" panose="020B0606030504020204" pitchFamily="34" charset="0"/>
              </a:rPr>
              <a:t>prototype</a:t>
            </a:r>
            <a:r>
              <a:rPr lang="en-AU" dirty="0">
                <a:latin typeface="Open Sans" panose="020B0606030504020204" pitchFamily="34" charset="0"/>
                <a:ea typeface="Open Sans" panose="020B0606030504020204" pitchFamily="34" charset="0"/>
                <a:cs typeface="Open Sans" panose="020B0606030504020204" pitchFamily="34" charset="0"/>
              </a:rPr>
              <a:t> SMRs.</a:t>
            </a:r>
          </a:p>
          <a:p>
            <a:pPr marL="457200" indent="-457200">
              <a:buFont typeface="Arial" panose="020B0604020202020204" pitchFamily="34" charset="0"/>
              <a:buChar char="•"/>
            </a:pP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Small modular reactors don’t exist … in China, Russia or anywhere else!</a:t>
            </a:r>
          </a:p>
          <a:p>
            <a:endPar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Many </a:t>
            </a:r>
            <a:r>
              <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failed SMR projects</a:t>
            </a:r>
            <a:endParaRPr lang="en-AU"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AU" dirty="0">
                <a:latin typeface="Open Sans" panose="020B0606030504020204" pitchFamily="34" charset="0"/>
                <a:ea typeface="Open Sans" panose="020B0606030504020204" pitchFamily="34" charset="0"/>
                <a:cs typeface="Open Sans" panose="020B0606030504020204" pitchFamily="34" charset="0"/>
              </a:rPr>
              <a:t>e.g. US company NuScale abandoned its first project in 2023 after costs rose to a ridiculous </a:t>
            </a:r>
            <a:r>
              <a:rPr lang="en-US" dirty="0">
                <a:latin typeface="Open Sans" panose="020B0606030504020204" pitchFamily="34" charset="0"/>
                <a:ea typeface="Open Sans" panose="020B0606030504020204" pitchFamily="34" charset="0"/>
                <a:cs typeface="Open Sans" panose="020B0606030504020204" pitchFamily="34" charset="0"/>
              </a:rPr>
              <a:t>A$14 billion for a 462-megawatt plant.</a:t>
            </a:r>
          </a:p>
          <a:p>
            <a:r>
              <a:rPr lang="en-US" dirty="0">
                <a:latin typeface="Open Sans" panose="020B0606030504020204" pitchFamily="34" charset="0"/>
                <a:ea typeface="Open Sans" panose="020B0606030504020204" pitchFamily="34" charset="0"/>
                <a:cs typeface="Open Sans" panose="020B0606030504020204" pitchFamily="34" charset="0"/>
              </a:rPr>
              <a:t>e.g. France has abandoned or suspended four SMR projects and no SMRs have been built.</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More info: </a:t>
            </a:r>
            <a:r>
              <a:rPr lang="en-AU" i="1"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nuclear.foe.org.au/</a:t>
            </a:r>
            <a:r>
              <a:rPr lang="en-AU" i="1" dirty="0" err="1">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smr</a:t>
            </a:r>
            <a:r>
              <a:rPr lang="en-AU" i="1" dirty="0">
                <a:latin typeface="Open Sans" panose="020B0606030504020204" pitchFamily="34" charset="0"/>
                <a:ea typeface="Open Sans" panose="020B0606030504020204" pitchFamily="34" charset="0"/>
                <a:cs typeface="Open Sans" panose="020B0606030504020204" pitchFamily="34" charset="0"/>
              </a:rPr>
              <a:t>, </a:t>
            </a:r>
            <a:r>
              <a:rPr lang="en-AU" i="1"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reneweconomy.com.au/?s=smr</a:t>
            </a:r>
            <a:endParaRPr lang="en-AU"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4916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500"/>
                                        <p:tgtEl>
                                          <p:spTgt spid="4">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1" end="1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12" end="1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DCE63-A928-9791-069A-1D357F690E3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056F10-D9EE-7BF0-7457-61BD2CC5B6D1}"/>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Too risky</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D7814C3A-BA29-ACCC-1FB4-438EF1C19E9C}"/>
              </a:ext>
            </a:extLst>
          </p:cNvPr>
          <p:cNvSpPr txBox="1"/>
          <p:nvPr/>
        </p:nvSpPr>
        <p:spPr>
          <a:xfrm>
            <a:off x="580790" y="1409233"/>
            <a:ext cx="9226150" cy="1354217"/>
          </a:xfrm>
          <a:prstGeom prst="rect">
            <a:avLst/>
          </a:prstGeom>
          <a:noFill/>
        </p:spPr>
        <p:txBody>
          <a:bodyPr wrap="square">
            <a:spAutoFit/>
          </a:bodyPr>
          <a:lstStyle/>
          <a:p>
            <a:pPr marL="457200" indent="-457200">
              <a:spcBef>
                <a:spcPts val="600"/>
              </a:spcBef>
              <a:buFont typeface="Wingdings" panose="05000000000000000000" pitchFamily="2" charset="2"/>
              <a:buChar char="§"/>
            </a:pPr>
            <a:r>
              <a:rPr lang="en-AU" sz="2400" dirty="0">
                <a:latin typeface="Open Sans" panose="020B0606030504020204" pitchFamily="34" charset="0"/>
                <a:ea typeface="Open Sans" panose="020B0606030504020204" pitchFamily="34" charset="0"/>
                <a:cs typeface="Open Sans" panose="020B0606030504020204" pitchFamily="34" charset="0"/>
              </a:rPr>
              <a:t>Catastrophic accidents</a:t>
            </a:r>
          </a:p>
          <a:p>
            <a:pPr marL="457200" indent="-457200">
              <a:spcBef>
                <a:spcPts val="600"/>
              </a:spcBef>
              <a:buFont typeface="Wingdings" panose="05000000000000000000" pitchFamily="2" charset="2"/>
              <a:buChar char="§"/>
            </a:pPr>
            <a:r>
              <a:rPr lang="en-AU" sz="2400" dirty="0">
                <a:latin typeface="Open Sans" panose="020B0606030504020204" pitchFamily="34" charset="0"/>
                <a:ea typeface="Open Sans" panose="020B0606030504020204" pitchFamily="34" charset="0"/>
                <a:cs typeface="Open Sans" panose="020B0606030504020204" pitchFamily="34" charset="0"/>
              </a:rPr>
              <a:t>Weapons proliferation</a:t>
            </a:r>
          </a:p>
          <a:p>
            <a:pPr marL="457200" indent="-457200">
              <a:spcBef>
                <a:spcPts val="600"/>
              </a:spcBef>
              <a:buFont typeface="Wingdings" panose="05000000000000000000" pitchFamily="2" charset="2"/>
              <a:buChar char="§"/>
            </a:pPr>
            <a:r>
              <a:rPr lang="en-AU" sz="2400" dirty="0">
                <a:latin typeface="Open Sans" panose="020B0606030504020204" pitchFamily="34" charset="0"/>
                <a:ea typeface="Open Sans" panose="020B0606030504020204" pitchFamily="34" charset="0"/>
                <a:cs typeface="Open Sans" panose="020B0606030504020204" pitchFamily="34" charset="0"/>
              </a:rPr>
              <a:t>Military/terrorist (including cyber) attacks on nuclear plants</a:t>
            </a:r>
          </a:p>
        </p:txBody>
      </p:sp>
      <p:pic>
        <p:nvPicPr>
          <p:cNvPr id="5" name="Picture 4">
            <a:extLst>
              <a:ext uri="{FF2B5EF4-FFF2-40B4-BE49-F238E27FC236}">
                <a16:creationId xmlns:a16="http://schemas.microsoft.com/office/drawing/2014/main" id="{27BF5BF8-FB08-F711-4060-E69A776091F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41545" y="3505199"/>
            <a:ext cx="10245555" cy="1977392"/>
          </a:xfrm>
          <a:prstGeom prst="rect">
            <a:avLst/>
          </a:prstGeom>
        </p:spPr>
      </p:pic>
    </p:spTree>
    <p:extLst>
      <p:ext uri="{BB962C8B-B14F-4D97-AF65-F5344CB8AC3E}">
        <p14:creationId xmlns:p14="http://schemas.microsoft.com/office/powerpoint/2010/main" val="36319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B4C5DE-A59C-C7F2-7944-F90B9CAA11A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4D77256-EDD6-0DA5-2325-B688D0D35AF4}"/>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Catastrophic accidents</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88645" y="1431471"/>
            <a:ext cx="6376035" cy="5769429"/>
          </a:xfrm>
        </p:spPr>
        <p:txBody>
          <a:bodyPr anchor="t">
            <a:noAutofit/>
          </a:bodyPr>
          <a:lstStyle/>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The economic costs of the Chernobyl and Fukushima disasters were at least ~A$1 trillion each. In Australia, that equates to $40,000 for every single citizen.</a:t>
            </a:r>
          </a:p>
          <a:p>
            <a:pPr>
              <a:lnSpc>
                <a:spcPct val="110000"/>
              </a:lnSpc>
              <a:spcBef>
                <a:spcPts val="0"/>
              </a:spcBef>
              <a:spcAft>
                <a:spcPts val="600"/>
              </a:spcAft>
              <a:buFont typeface="Wingdings" panose="05000000000000000000" pitchFamily="2" charset="2"/>
              <a:buChar cha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A total of half a million people were evacuated after the Chernobyl (350,000) and Fukushima (160,000) disasters.</a:t>
            </a:r>
          </a:p>
          <a:p>
            <a:pPr>
              <a:lnSpc>
                <a:spcPct val="110000"/>
              </a:lnSpc>
              <a:spcBef>
                <a:spcPts val="0"/>
              </a:spcBef>
              <a:spcAft>
                <a:spcPts val="600"/>
              </a:spcAft>
              <a:buFont typeface="Wingdings" panose="05000000000000000000" pitchFamily="2" charset="2"/>
              <a:buChar cha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Chernobyl is expected to result in about 16,000 cases of thyroid cancer and 25,000 cases of other cancers by 2065 according to a </a:t>
            </a:r>
            <a:r>
              <a:rPr lang="en-US" sz="18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study</a:t>
            </a:r>
            <a:r>
              <a:rPr lang="en-US" sz="1800" dirty="0">
                <a:latin typeface="Open Sans" panose="020B0606030504020204" pitchFamily="34" charset="0"/>
                <a:ea typeface="Open Sans" panose="020B0606030504020204" pitchFamily="34" charset="0"/>
                <a:cs typeface="Open Sans" panose="020B0606030504020204" pitchFamily="34" charset="0"/>
              </a:rPr>
              <a:t> published in the </a:t>
            </a:r>
            <a:r>
              <a:rPr lang="en-US" sz="1800" i="1" dirty="0">
                <a:latin typeface="Open Sans" panose="020B0606030504020204" pitchFamily="34" charset="0"/>
                <a:ea typeface="Open Sans" panose="020B0606030504020204" pitchFamily="34" charset="0"/>
                <a:cs typeface="Open Sans" panose="020B0606030504020204" pitchFamily="34" charset="0"/>
              </a:rPr>
              <a:t>International Journal of Cancer</a:t>
            </a:r>
            <a:r>
              <a:rPr lang="en-US" sz="1800" dirty="0">
                <a:latin typeface="Open Sans" panose="020B0606030504020204" pitchFamily="34" charset="0"/>
                <a:ea typeface="Open Sans" panose="020B0606030504020204" pitchFamily="34" charset="0"/>
                <a:cs typeface="Open Sans" panose="020B0606030504020204" pitchFamily="34" charset="0"/>
              </a:rPr>
              <a:t>, including 16,000 fatal cancers.</a:t>
            </a:r>
          </a:p>
          <a:p>
            <a:pPr>
              <a:lnSpc>
                <a:spcPct val="110000"/>
              </a:lnSpc>
              <a:spcBef>
                <a:spcPts val="0"/>
              </a:spcBef>
              <a:spcAft>
                <a:spcPts val="600"/>
              </a:spcAft>
              <a:buFont typeface="Wingdings" panose="05000000000000000000" pitchFamily="2" charset="2"/>
              <a:buChar char="§"/>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Radioactive exposure from Fukushima will cause an estimated </a:t>
            </a:r>
            <a:r>
              <a:rPr lang="en-US" sz="18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5,000 fatal cancers</a:t>
            </a:r>
            <a:r>
              <a:rPr lang="en-US" sz="1800" dirty="0">
                <a:latin typeface="Open Sans" panose="020B0606030504020204" pitchFamily="34" charset="0"/>
                <a:ea typeface="Open Sans" panose="020B0606030504020204" pitchFamily="34" charset="0"/>
                <a:cs typeface="Open Sans" panose="020B0606030504020204" pitchFamily="34" charset="0"/>
              </a:rPr>
              <a:t>, in addition to the indirect death toll of at least 2,000 people resulting from the botched evacuation and mistreatment of evacuees.</a:t>
            </a:r>
          </a:p>
        </p:txBody>
      </p:sp>
      <p:pic>
        <p:nvPicPr>
          <p:cNvPr id="8" name="Picture 7">
            <a:extLst>
              <a:ext uri="{FF2B5EF4-FFF2-40B4-BE49-F238E27FC236}">
                <a16:creationId xmlns:a16="http://schemas.microsoft.com/office/drawing/2014/main" id="{7F916E79-35B8-405E-3878-0EDDC98B4A3E}"/>
              </a:ext>
            </a:extLst>
          </p:cNvPr>
          <p:cNvPicPr>
            <a:picLocks noChangeAspect="1"/>
          </p:cNvPicPr>
          <p:nvPr/>
        </p:nvPicPr>
        <p:blipFill>
          <a:blip r:embed="rId5"/>
          <a:stretch>
            <a:fillRect/>
          </a:stretch>
        </p:blipFill>
        <p:spPr>
          <a:xfrm>
            <a:off x="7112786" y="1826367"/>
            <a:ext cx="4877283" cy="3591454"/>
          </a:xfrm>
          <a:prstGeom prst="rect">
            <a:avLst/>
          </a:prstGeom>
          <a:ln>
            <a:solidFill>
              <a:schemeClr val="accent4"/>
            </a:solidFill>
          </a:ln>
        </p:spPr>
      </p:pic>
    </p:spTree>
    <p:extLst>
      <p:ext uri="{BB962C8B-B14F-4D97-AF65-F5344CB8AC3E}">
        <p14:creationId xmlns:p14="http://schemas.microsoft.com/office/powerpoint/2010/main" val="19027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5F05B-B8C4-36D8-605C-1AE8AE0F891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3035A83-086F-6778-79D0-7E67637A62D5}"/>
              </a:ext>
            </a:extLst>
          </p:cNvPr>
          <p:cNvSpPr txBox="1"/>
          <p:nvPr/>
        </p:nvSpPr>
        <p:spPr>
          <a:xfrm>
            <a:off x="580790" y="480809"/>
            <a:ext cx="10789920" cy="584775"/>
          </a:xfrm>
          <a:prstGeom prst="rect">
            <a:avLst/>
          </a:prstGeom>
          <a:noFill/>
        </p:spPr>
        <p:txBody>
          <a:bodyPr wrap="square" rtlCol="0">
            <a:spAutoFit/>
          </a:bodyPr>
          <a:lstStyle/>
          <a:p>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power and weapons proliferation</a:t>
            </a:r>
            <a:endPar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FDA1B8A-CB6A-E937-4F4A-46AC7680C2CF}"/>
              </a:ext>
            </a:extLst>
          </p:cNvPr>
          <p:cNvSpPr txBox="1"/>
          <p:nvPr/>
        </p:nvSpPr>
        <p:spPr>
          <a:xfrm>
            <a:off x="591443" y="1428006"/>
            <a:ext cx="6087772" cy="5232202"/>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Five of the 10 countries that produced nuclear weapons did so under cover of a ‘peaceful’ nuclear program.</a:t>
            </a:r>
          </a:p>
          <a:p>
            <a:pPr marL="285750" indent="-285750">
              <a:buFont typeface="Arial" panose="020B0604020202020204" pitchFamily="34" charset="0"/>
              <a:buChar char="•"/>
            </a:pPr>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Australia pursued nuclear power as a </a:t>
            </a:r>
            <a:r>
              <a:rPr lang="en-AU"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stepping stone</a:t>
            </a:r>
            <a:r>
              <a:rPr lang="en-AU" dirty="0">
                <a:latin typeface="Open Sans" panose="020B0606030504020204" pitchFamily="34" charset="0"/>
                <a:ea typeface="Open Sans" panose="020B0606030504020204" pitchFamily="34" charset="0"/>
                <a:cs typeface="Open Sans" panose="020B0606030504020204" pitchFamily="34" charset="0"/>
              </a:rPr>
              <a:t> to nuclear weapons.</a:t>
            </a:r>
          </a:p>
          <a:p>
            <a:pPr marL="285750" indent="-285750">
              <a:buFont typeface="Arial" panose="020B0604020202020204" pitchFamily="34" charset="0"/>
              <a:buChar char="•"/>
            </a:pPr>
            <a:endParaRPr lang="en-AU"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After decades of deceit and denial, the nuclear power industry now openly acknowledges its contribution to weapons proliferation … and wants greater subsidies so it can continue to support weapons programs.</a:t>
            </a:r>
          </a:p>
          <a:p>
            <a:pPr marL="285750" indent="-285750">
              <a:buFont typeface="Arial" panose="020B0604020202020204" pitchFamily="34" charset="0"/>
              <a:buChar char="•"/>
            </a:pP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alt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tLang="en-US" sz="1800" dirty="0">
                <a:latin typeface="Open Sans" panose="020B0606030504020204" pitchFamily="34" charset="0"/>
                <a:ea typeface="Open Sans" panose="020B0606030504020204" pitchFamily="34" charset="0"/>
                <a:cs typeface="Open Sans" panose="020B0606030504020204" pitchFamily="34" charset="0"/>
              </a:rPr>
              <a:t>Former US Vice President Al Gore:</a:t>
            </a:r>
          </a:p>
          <a:p>
            <a:pPr marL="285750" indent="-285750">
              <a:buFont typeface="Arial" panose="020B0604020202020204" pitchFamily="34" charset="0"/>
              <a:buChar char="•"/>
            </a:pP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a:p>
            <a:pPr lvl="1"/>
            <a:r>
              <a:rPr lang="en-US" altLang="en-US" i="1" dirty="0">
                <a:latin typeface="Open Sans" panose="020B0606030504020204" pitchFamily="34" charset="0"/>
                <a:ea typeface="Open Sans" panose="020B0606030504020204" pitchFamily="34" charset="0"/>
                <a:cs typeface="Open Sans" panose="020B0606030504020204" pitchFamily="34" charset="0"/>
              </a:rPr>
              <a:t>“For eight years in the White House, every weapons-proliferation problem we dealt with was connected to a civilian reactor program.”</a:t>
            </a:r>
            <a:endParaRPr lang="en-AU" sz="2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C5498411-CAB5-95DD-4837-2AB1F4F6EF7C}"/>
              </a:ext>
            </a:extLst>
          </p:cNvPr>
          <p:cNvPicPr>
            <a:picLocks noChangeAspect="1"/>
          </p:cNvPicPr>
          <p:nvPr/>
        </p:nvPicPr>
        <p:blipFill>
          <a:blip r:embed="rId4"/>
          <a:stretch>
            <a:fillRect/>
          </a:stretch>
        </p:blipFill>
        <p:spPr>
          <a:xfrm>
            <a:off x="6679215" y="2077720"/>
            <a:ext cx="5360385" cy="3054350"/>
          </a:xfrm>
          <a:prstGeom prst="rect">
            <a:avLst/>
          </a:prstGeom>
        </p:spPr>
      </p:pic>
      <p:sp>
        <p:nvSpPr>
          <p:cNvPr id="2" name="TextBox 1">
            <a:extLst>
              <a:ext uri="{FF2B5EF4-FFF2-40B4-BE49-F238E27FC236}">
                <a16:creationId xmlns:a16="http://schemas.microsoft.com/office/drawing/2014/main" id="{FEF5994A-CF17-84FA-6B92-95B8310396B3}"/>
              </a:ext>
            </a:extLst>
          </p:cNvPr>
          <p:cNvSpPr txBox="1"/>
          <p:nvPr/>
        </p:nvSpPr>
        <p:spPr>
          <a:xfrm>
            <a:off x="7006590" y="5520690"/>
            <a:ext cx="4892040" cy="369332"/>
          </a:xfrm>
          <a:prstGeom prst="rect">
            <a:avLst/>
          </a:prstGeom>
          <a:noFill/>
        </p:spPr>
        <p:txBody>
          <a:bodyPr wrap="square" rtlCol="0">
            <a:spAutoFit/>
          </a:bodyPr>
          <a:lstStyle/>
          <a:p>
            <a:r>
              <a:rPr lang="en-AU" i="1" dirty="0">
                <a:latin typeface="Open Sans" panose="020B0606030504020204" pitchFamily="34" charset="0"/>
                <a:ea typeface="Open Sans" panose="020B0606030504020204" pitchFamily="34" charset="0"/>
                <a:cs typeface="Open Sans" panose="020B0606030504020204" pitchFamily="34" charset="0"/>
              </a:rPr>
              <a:t>More info: </a:t>
            </a:r>
            <a:r>
              <a:rPr lang="en-AU" i="1"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nuclear.foe.org.au/power-weapons</a:t>
            </a:r>
            <a:endParaRPr lang="en-AU"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006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4BE43-CAFF-744E-579A-8D26EA4B45C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BAB88DB-825E-604A-A55F-486304691B21}"/>
              </a:ext>
            </a:extLst>
          </p:cNvPr>
          <p:cNvSpPr>
            <a:spLocks noGrp="1"/>
          </p:cNvSpPr>
          <p:nvPr>
            <p:ph idx="1"/>
          </p:nvPr>
        </p:nvSpPr>
        <p:spPr>
          <a:xfrm>
            <a:off x="603651" y="1452218"/>
            <a:ext cx="5492350" cy="5554980"/>
          </a:xfrm>
        </p:spPr>
        <p:txBody>
          <a:bodyPr anchor="t">
            <a:normAutofit/>
          </a:bodyPr>
          <a:lstStyle/>
          <a:p>
            <a:pPr marL="0" indent="0">
              <a:lnSpc>
                <a:spcPct val="110000"/>
              </a:lnSpc>
              <a:spcBef>
                <a:spcPts val="0"/>
              </a:spcBef>
              <a:spcAft>
                <a:spcPts val="600"/>
              </a:spcAft>
              <a:buNone/>
              <a:tabLst>
                <a:tab pos="301625" algn="l"/>
              </a:tabLst>
            </a:pPr>
            <a:r>
              <a:rPr lang="en-AU" altLang="en-US" sz="2000" dirty="0">
                <a:latin typeface="Open Sans" panose="020B0606030504020204" pitchFamily="34" charset="0"/>
                <a:ea typeface="Open Sans" panose="020B0606030504020204" pitchFamily="34" charset="0"/>
                <a:cs typeface="Open Sans" panose="020B0606030504020204" pitchFamily="34" charset="0"/>
              </a:rPr>
              <a:t>Nuclear warfare has the potential to cause catastrophic climate change by lifting vast amounts of </a:t>
            </a:r>
            <a:r>
              <a:rPr lang="en-US" altLang="en-US" sz="2000" dirty="0">
                <a:latin typeface="Open Sans" panose="020B0606030504020204" pitchFamily="34" charset="0"/>
                <a:ea typeface="Open Sans" panose="020B0606030504020204" pitchFamily="34" charset="0"/>
                <a:cs typeface="Open Sans" panose="020B0606030504020204" pitchFamily="34" charset="0"/>
              </a:rPr>
              <a:t>aerosols, smoke, soot and dust into the atmosphere … this is called ‘nuclear winter’.</a:t>
            </a:r>
          </a:p>
          <a:p>
            <a:pPr marL="0" indent="0">
              <a:lnSpc>
                <a:spcPct val="110000"/>
              </a:lnSpc>
              <a:spcBef>
                <a:spcPts val="0"/>
              </a:spcBef>
              <a:spcAft>
                <a:spcPts val="600"/>
              </a:spcAft>
              <a:buNone/>
              <a:tabLst>
                <a:tab pos="301625" algn="l"/>
              </a:tabLst>
            </a:pPr>
            <a:endParaRPr lang="en-US" altLang="en-US" sz="1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tabLst>
                <a:tab pos="301625" algn="l"/>
              </a:tabLst>
            </a:pPr>
            <a:r>
              <a:rPr lang="en-US" altLang="en-US"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Burning fossil fuels is the SUREST route to climate catastrophe. </a:t>
            </a:r>
          </a:p>
          <a:p>
            <a:pPr marL="0" indent="0">
              <a:lnSpc>
                <a:spcPct val="110000"/>
              </a:lnSpc>
              <a:spcBef>
                <a:spcPts val="0"/>
              </a:spcBef>
              <a:spcAft>
                <a:spcPts val="600"/>
              </a:spcAft>
              <a:buNone/>
              <a:tabLst>
                <a:tab pos="301625" algn="l"/>
              </a:tabLst>
            </a:pPr>
            <a:endParaRPr lang="en-US" altLang="en-US" sz="1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tabLst>
                <a:tab pos="301625" algn="l"/>
              </a:tabLst>
            </a:pPr>
            <a:r>
              <a:rPr lang="en-US" altLang="en-US" sz="2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warfare the FASTEST route to climate catastrophe.</a:t>
            </a:r>
            <a:endParaRPr lang="en-US" sz="105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A15172B-0A06-B74C-8582-B9473DAA214D}"/>
              </a:ext>
            </a:extLst>
          </p:cNvPr>
          <p:cNvSpPr txBox="1"/>
          <p:nvPr/>
        </p:nvSpPr>
        <p:spPr>
          <a:xfrm>
            <a:off x="580790" y="480809"/>
            <a:ext cx="10789920" cy="584775"/>
          </a:xfrm>
          <a:prstGeom prst="rect">
            <a:avLst/>
          </a:prstGeom>
          <a:noFill/>
        </p:spPr>
        <p:txBody>
          <a:bodyPr wrap="square" rtlCol="0">
            <a:spAutoFit/>
          </a:bodyPr>
          <a:lstStyle/>
          <a:p>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warfare and climate change</a:t>
            </a:r>
            <a:endPar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28682D2E-3768-C9BF-189F-1F40E82B88E5}"/>
              </a:ext>
            </a:extLst>
          </p:cNvPr>
          <p:cNvPicPr>
            <a:picLocks noChangeAspect="1"/>
          </p:cNvPicPr>
          <p:nvPr/>
        </p:nvPicPr>
        <p:blipFill>
          <a:blip r:embed="rId3"/>
          <a:stretch>
            <a:fillRect/>
          </a:stretch>
        </p:blipFill>
        <p:spPr>
          <a:xfrm>
            <a:off x="6156960" y="1538773"/>
            <a:ext cx="5339715" cy="3637160"/>
          </a:xfrm>
          <a:prstGeom prst="rect">
            <a:avLst/>
          </a:prstGeom>
          <a:ln>
            <a:solidFill>
              <a:schemeClr val="accent4"/>
            </a:solidFill>
          </a:ln>
        </p:spPr>
      </p:pic>
    </p:spTree>
    <p:extLst>
      <p:ext uri="{BB962C8B-B14F-4D97-AF65-F5344CB8AC3E}">
        <p14:creationId xmlns:p14="http://schemas.microsoft.com/office/powerpoint/2010/main" val="829772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2E37FA-7FCC-C99C-DE1F-B4BFA1132EF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37EDFF1-AAB7-AA6E-E4DD-3D6AF72F38B4}"/>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Military attacks on nuclear plants</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4400550" y="1291591"/>
            <a:ext cx="7096125" cy="4697730"/>
          </a:xfrm>
        </p:spPr>
        <p:txBody>
          <a:bodyPr anchor="t">
            <a:noAutofit/>
          </a:bodyPr>
          <a:lstStyle/>
          <a:p>
            <a:pPr marL="0" indent="0">
              <a:buNone/>
            </a:pPr>
            <a:r>
              <a:rPr lang="en-US" altLang="en-US"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Some examples:</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1981 – Israel destroyed a research reactor in Iraq.</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1980-88 – Iran and Iraq targeted each other’s nuclear sites. </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1991 – US destroyed a research reactor in Iraq.</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2007 - Israel attacked a research reactor in Syria. </a:t>
            </a:r>
          </a:p>
          <a:p>
            <a:pPr>
              <a:buFont typeface="Wingdings" panose="05000000000000000000" pitchFamily="2" charset="2"/>
              <a:buChar char="§"/>
            </a:pPr>
            <a:r>
              <a:rPr lang="en-US" altLang="en-US" sz="1900" dirty="0">
                <a:latin typeface="Open Sans" panose="020B0606030504020204" pitchFamily="34" charset="0"/>
                <a:ea typeface="Open Sans" panose="020B0606030504020204" pitchFamily="34" charset="0"/>
                <a:cs typeface="Open Sans" panose="020B0606030504020204" pitchFamily="34" charset="0"/>
              </a:rPr>
              <a:t>2022 - Russia seized nuclear power sites in Ukraine and bombed nuclear facilities.</a:t>
            </a:r>
          </a:p>
          <a:p>
            <a:pPr marL="0" indent="0">
              <a:buNone/>
            </a:pPr>
            <a:endParaRPr lang="en-US" sz="19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Worst-case scenario: </a:t>
            </a:r>
          </a:p>
          <a:p>
            <a:pPr>
              <a:buFont typeface="Wingdings" panose="05000000000000000000" pitchFamily="2" charset="2"/>
              <a:buChar char="§"/>
            </a:pPr>
            <a:r>
              <a:rPr lang="en-US" sz="1900" dirty="0">
                <a:latin typeface="Open Sans" panose="020B0606030504020204" pitchFamily="34" charset="0"/>
                <a:ea typeface="Open Sans" panose="020B0606030504020204" pitchFamily="34" charset="0"/>
                <a:cs typeface="Open Sans" panose="020B0606030504020204" pitchFamily="34" charset="0"/>
              </a:rPr>
              <a:t>Nuclear-powered nations at war are risking multiple simultaneous Chernobyl or Fukushima-scale nuclear disasters in addition to the non-nuclear horrors of war.</a:t>
            </a:r>
          </a:p>
          <a:p>
            <a:pPr>
              <a:buFont typeface="Wingdings" panose="05000000000000000000" pitchFamily="2" charset="2"/>
              <a:buChar char="§"/>
            </a:pPr>
            <a:r>
              <a:rPr lang="en-US" sz="1900" dirty="0">
                <a:latin typeface="Open Sans" panose="020B0606030504020204" pitchFamily="34" charset="0"/>
                <a:ea typeface="Open Sans" panose="020B0606030504020204" pitchFamily="34" charset="0"/>
                <a:cs typeface="Open Sans" panose="020B0606030504020204" pitchFamily="34" charset="0"/>
              </a:rPr>
              <a:t>Emergency response and evacuation difficult or impossible due to surrounding conflict.</a:t>
            </a:r>
          </a:p>
        </p:txBody>
      </p:sp>
      <p:pic>
        <p:nvPicPr>
          <p:cNvPr id="10" name="Picture 9">
            <a:extLst>
              <a:ext uri="{FF2B5EF4-FFF2-40B4-BE49-F238E27FC236}">
                <a16:creationId xmlns:a16="http://schemas.microsoft.com/office/drawing/2014/main" id="{CB519BFC-8A52-99EA-8A54-E6B24294F408}"/>
              </a:ext>
            </a:extLst>
          </p:cNvPr>
          <p:cNvPicPr>
            <a:picLocks noChangeAspect="1"/>
          </p:cNvPicPr>
          <p:nvPr/>
        </p:nvPicPr>
        <p:blipFill>
          <a:blip r:embed="rId3"/>
          <a:stretch>
            <a:fillRect/>
          </a:stretch>
        </p:blipFill>
        <p:spPr>
          <a:xfrm>
            <a:off x="754028" y="2583180"/>
            <a:ext cx="3352801" cy="1885950"/>
          </a:xfrm>
          <a:prstGeom prst="rect">
            <a:avLst/>
          </a:prstGeom>
          <a:ln>
            <a:solidFill>
              <a:schemeClr val="accent4"/>
            </a:solidFill>
          </a:ln>
        </p:spPr>
      </p:pic>
    </p:spTree>
    <p:extLst>
      <p:ext uri="{BB962C8B-B14F-4D97-AF65-F5344CB8AC3E}">
        <p14:creationId xmlns:p14="http://schemas.microsoft.com/office/powerpoint/2010/main" val="1682241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42E16-2325-0041-59E3-06476C66EBF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E2C3374-AEBB-D21E-D319-5A22261AE923}"/>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Russia’s invasion of Ukraine</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580791" y="1267074"/>
            <a:ext cx="10361530" cy="5396616"/>
          </a:xfrm>
        </p:spPr>
        <p:txBody>
          <a:bodyPr anchor="t">
            <a:noAutofit/>
          </a:bodyPr>
          <a:lstStyle/>
          <a:p>
            <a:pPr marL="0" indent="0">
              <a:lnSpc>
                <a:spcPct val="110000"/>
              </a:lnSpc>
              <a:spcBef>
                <a:spcPts val="0"/>
              </a:spcBef>
              <a:spcAft>
                <a:spcPts val="600"/>
              </a:spcAft>
              <a:buNone/>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International Atomic Energy Agency (IAEA) 2023 </a:t>
            </a: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report</a:t>
            </a: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‘Nuclear Safety, Security and Safeguards in Ukraine’</a:t>
            </a:r>
          </a:p>
          <a:p>
            <a:pPr marL="0" indent="0">
              <a:lnSpc>
                <a:spcPct val="110000"/>
              </a:lnSpc>
              <a:spcBef>
                <a:spcPts val="0"/>
              </a:spcBef>
              <a:spcAft>
                <a:spcPts val="600"/>
              </a:spcAft>
              <a:buNone/>
            </a:pPr>
            <a:r>
              <a:rPr lang="en-AU" sz="1900" i="1" dirty="0">
                <a:latin typeface="Open Sans" panose="020B0606030504020204" pitchFamily="34" charset="0"/>
                <a:ea typeface="Open Sans" panose="020B0606030504020204" pitchFamily="34" charset="0"/>
                <a:cs typeface="Open Sans" panose="020B0606030504020204" pitchFamily="34" charset="0"/>
              </a:rPr>
              <a:t>“Every single one of the IAEA’s crucial seven indispensable pillars for ensuring nuclear safety and security in an armed conflict has been compromised, including the physical integrity of nuclear facilities; the operation of safety and security systems; the working conditions of staff; supply chains, communication channels, radiation monitoring and emergency arrangements; and the crucial off-site power supply.”</a:t>
            </a:r>
          </a:p>
          <a:p>
            <a:pPr marL="0" indent="0">
              <a:lnSpc>
                <a:spcPct val="110000"/>
              </a:lnSpc>
              <a:spcBef>
                <a:spcPts val="0"/>
              </a:spcBef>
              <a:spcAft>
                <a:spcPts val="600"/>
              </a:spcAft>
              <a:buNone/>
            </a:pPr>
            <a:r>
              <a:rPr lang="en-AU" sz="1900" i="1" dirty="0">
                <a:latin typeface="Open Sans" panose="020B0606030504020204" pitchFamily="34" charset="0"/>
                <a:ea typeface="Open Sans" panose="020B0606030504020204" pitchFamily="34" charset="0"/>
                <a:cs typeface="Open Sans" panose="020B0606030504020204" pitchFamily="34" charset="0"/>
              </a:rPr>
              <a:t>“Shelling, air attacks, reduced staffing levels, difficult working conditions, frequent losses of off-site power, disruption to the supply chain and the unavailability of spare parts, as well as deviations from planned activities and normal operations, have impacted each nuclear facility and many activities involving radioactive sources in Ukraine.”</a:t>
            </a:r>
          </a:p>
          <a:p>
            <a:pPr marL="0" indent="0">
              <a:lnSpc>
                <a:spcPct val="110000"/>
              </a:lnSpc>
              <a:spcBef>
                <a:spcPts val="0"/>
              </a:spcBef>
              <a:spcAft>
                <a:spcPts val="600"/>
              </a:spcAft>
              <a:buNone/>
            </a:pPr>
            <a:endParaRPr lang="en-AU" sz="19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Loss of off-site power</a:t>
            </a:r>
            <a:r>
              <a:rPr lang="en-AU" sz="1900" dirty="0">
                <a:latin typeface="Open Sans" panose="020B0606030504020204" pitchFamily="34" charset="0"/>
                <a:ea typeface="Open Sans" panose="020B0606030504020204" pitchFamily="34" charset="0"/>
                <a:cs typeface="Open Sans" panose="020B0606030504020204" pitchFamily="34" charset="0"/>
              </a:rPr>
              <a:t>, and thus reliance on diesel generators to power reactor cooling, increases the risk of nuclear fuel meltdown and significantly increases the risk of a nuclear disaster. The Zaporizhzhia nuclear power plant has lost off-site power at least 8 times since Russia’s invasion of Ukraine began.</a:t>
            </a:r>
          </a:p>
        </p:txBody>
      </p:sp>
    </p:spTree>
    <p:extLst>
      <p:ext uri="{BB962C8B-B14F-4D97-AF65-F5344CB8AC3E}">
        <p14:creationId xmlns:p14="http://schemas.microsoft.com/office/powerpoint/2010/main" val="373699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1E5552-5CCA-59E5-1E0A-908D8385BE1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91838A5B-56CA-C1F5-B6F3-A0803C64104E}"/>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International context</a:t>
            </a:r>
          </a:p>
        </p:txBody>
      </p:sp>
      <p:sp>
        <p:nvSpPr>
          <p:cNvPr id="4" name="TextBox 3">
            <a:extLst>
              <a:ext uri="{FF2B5EF4-FFF2-40B4-BE49-F238E27FC236}">
                <a16:creationId xmlns:a16="http://schemas.microsoft.com/office/drawing/2014/main" id="{3198CCD2-2089-3A25-084B-5A7943124F07}"/>
              </a:ext>
            </a:extLst>
          </p:cNvPr>
          <p:cNvSpPr txBox="1"/>
          <p:nvPr/>
        </p:nvSpPr>
        <p:spPr>
          <a:xfrm>
            <a:off x="593146" y="1436574"/>
            <a:ext cx="6258421" cy="5139869"/>
          </a:xfrm>
          <a:prstGeom prst="rect">
            <a:avLst/>
          </a:prstGeom>
          <a:noFill/>
        </p:spPr>
        <p:txBody>
          <a:bodyPr wrap="square" rtlCol="0">
            <a:spAutoFit/>
          </a:bodyPr>
          <a:lstStyle/>
          <a:p>
            <a:r>
              <a:rPr lang="en-AU" sz="2000" dirty="0">
                <a:latin typeface="Open Sans" panose="020B0606030504020204" pitchFamily="34" charset="0"/>
                <a:ea typeface="Open Sans" panose="020B0606030504020204" pitchFamily="34" charset="0"/>
                <a:cs typeface="Open Sans" panose="020B0606030504020204" pitchFamily="34" charset="0"/>
              </a:rPr>
              <a:t>Nuclear power has fallen from its peak of 17.5% of global electricity generation to just 9.1% now.</a:t>
            </a:r>
          </a:p>
          <a:p>
            <a:endParaRPr lang="en-AU" sz="16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Renewables’ share of total electricity production has grown to 30% and the International Energy Agency expects renewables to </a:t>
            </a:r>
            <a:r>
              <a:rPr lang="en-AU" sz="2000" dirty="0">
                <a:effectLst/>
                <a:latin typeface="Open Sans" panose="020B0606030504020204" pitchFamily="34" charset="0"/>
                <a:ea typeface="Open Sans" panose="020B0606030504020204" pitchFamily="34" charset="0"/>
                <a:cs typeface="Open Sans" panose="020B0606030504020204" pitchFamily="34" charset="0"/>
              </a:rPr>
              <a:t>reach 46% </a:t>
            </a:r>
            <a:r>
              <a:rPr lang="en-AU" sz="2000" dirty="0">
                <a:latin typeface="Open Sans" panose="020B0606030504020204" pitchFamily="34" charset="0"/>
                <a:ea typeface="Open Sans" panose="020B0606030504020204" pitchFamily="34" charset="0"/>
                <a:cs typeface="Open Sans" panose="020B0606030504020204" pitchFamily="34" charset="0"/>
              </a:rPr>
              <a:t>by 2030.</a:t>
            </a:r>
          </a:p>
          <a:p>
            <a:endParaRPr lang="en-AU" sz="16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2024 data: a net gain of 4 gigawatts of nuclear power capacity compared to 666 GW of new renewable capacity.</a:t>
            </a:r>
          </a:p>
          <a:p>
            <a:endParaRPr lang="en-AU" sz="16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Main reasons:</a:t>
            </a:r>
          </a:p>
          <a:p>
            <a:pPr marL="514350" indent="-514350">
              <a:buFont typeface="+mj-lt"/>
              <a:buAutoNum type="arabicPeriod"/>
            </a:pPr>
            <a:r>
              <a:rPr lang="en-AU" sz="2000" dirty="0">
                <a:latin typeface="Open Sans" panose="020B0606030504020204" pitchFamily="34" charset="0"/>
                <a:ea typeface="Open Sans" panose="020B0606030504020204" pitchFamily="34" charset="0"/>
                <a:cs typeface="Open Sans" panose="020B0606030504020204" pitchFamily="34" charset="0"/>
              </a:rPr>
              <a:t>Massive cost reductions for renewables &amp; batteries</a:t>
            </a:r>
          </a:p>
          <a:p>
            <a:pPr marL="514350" indent="-514350">
              <a:buFont typeface="+mj-lt"/>
              <a:buAutoNum type="arabicPeriod"/>
            </a:pPr>
            <a:r>
              <a:rPr lang="en-AU" sz="2000" dirty="0">
                <a:latin typeface="Open Sans" panose="020B0606030504020204" pitchFamily="34" charset="0"/>
                <a:ea typeface="Open Sans" panose="020B0606030504020204" pitchFamily="34" charset="0"/>
                <a:cs typeface="Open Sans" panose="020B0606030504020204" pitchFamily="34" charset="0"/>
              </a:rPr>
              <a:t>Massive cost increases for nuclear power</a:t>
            </a:r>
          </a:p>
          <a:p>
            <a:pPr marL="514350" indent="-514350">
              <a:buFont typeface="+mj-lt"/>
              <a:buAutoNum type="arabicPeriod"/>
            </a:pPr>
            <a:r>
              <a:rPr lang="en-AU" sz="2000" dirty="0">
                <a:latin typeface="Open Sans" panose="020B0606030504020204" pitchFamily="34" charset="0"/>
                <a:ea typeface="Open Sans" panose="020B0606030504020204" pitchFamily="34" charset="0"/>
                <a:cs typeface="Open Sans" panose="020B0606030504020204" pitchFamily="34" charset="0"/>
              </a:rPr>
              <a:t>The 2011 Fukushima disaster and its ongoing consequences</a:t>
            </a:r>
          </a:p>
        </p:txBody>
      </p:sp>
      <p:pic>
        <p:nvPicPr>
          <p:cNvPr id="8" name="Picture 7">
            <a:extLst>
              <a:ext uri="{FF2B5EF4-FFF2-40B4-BE49-F238E27FC236}">
                <a16:creationId xmlns:a16="http://schemas.microsoft.com/office/drawing/2014/main" id="{6C9EC35B-6E98-5268-870D-65128F85A8FC}"/>
              </a:ext>
            </a:extLst>
          </p:cNvPr>
          <p:cNvPicPr>
            <a:picLocks noChangeAspect="1"/>
          </p:cNvPicPr>
          <p:nvPr/>
        </p:nvPicPr>
        <p:blipFill>
          <a:blip r:embed="rId3"/>
          <a:srcRect t="21264" r="8247" b="7011"/>
          <a:stretch/>
        </p:blipFill>
        <p:spPr>
          <a:xfrm>
            <a:off x="6825963" y="1266067"/>
            <a:ext cx="5230775" cy="5111124"/>
          </a:xfrm>
          <a:prstGeom prst="rect">
            <a:avLst/>
          </a:prstGeom>
          <a:ln>
            <a:solidFill>
              <a:schemeClr val="accent4"/>
            </a:solidFill>
          </a:ln>
        </p:spPr>
      </p:pic>
    </p:spTree>
    <p:extLst>
      <p:ext uri="{BB962C8B-B14F-4D97-AF65-F5344CB8AC3E}">
        <p14:creationId xmlns:p14="http://schemas.microsoft.com/office/powerpoint/2010/main" val="401405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500"/>
                                        <p:tgtEl>
                                          <p:spTgt spid="4">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358F7-4427-879C-19F0-FC46BC056FC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86B5B3B-5C66-85DB-AD1A-823592AC72EE}"/>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Nuclear waste</a:t>
            </a:r>
          </a:p>
        </p:txBody>
      </p:sp>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118334" y="1146810"/>
            <a:ext cx="8374156" cy="5711190"/>
          </a:xfrm>
        </p:spPr>
        <p:txBody>
          <a:bodyPr>
            <a:normAutofit fontScale="62500" lnSpcReduction="20000"/>
          </a:bodyPr>
          <a:lstStyle/>
          <a:p>
            <a:pPr>
              <a:lnSpc>
                <a:spcPct val="110000"/>
              </a:lnSpc>
              <a:spcBef>
                <a:spcPts val="0"/>
              </a:spcBef>
              <a:spcAft>
                <a:spcPts val="600"/>
              </a:spcAft>
              <a:buFont typeface="Wingdings" panose="05000000000000000000" pitchFamily="2" charset="2"/>
              <a:buChar char="§"/>
            </a:pPr>
            <a:endParaRPr lang="en-US" sz="1300" b="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sz="2900" dirty="0">
                <a:latin typeface="Open Sans" panose="020B0606030504020204" pitchFamily="34" charset="0"/>
                <a:ea typeface="Open Sans" panose="020B0606030504020204" pitchFamily="34" charset="0"/>
                <a:cs typeface="Open Sans" panose="020B0606030504020204" pitchFamily="34" charset="0"/>
              </a:rPr>
              <a:t>No deep underground repositories for high-level nuclear waste are operating anywhere in the world. (Finland and Sweden are building HLW repositories.) Only temporary storage facilities currently exist, with much of the waste stored at nuclear power plants.</a:t>
            </a:r>
          </a:p>
          <a:p>
            <a:pPr>
              <a:lnSpc>
                <a:spcPct val="110000"/>
              </a:lnSpc>
              <a:spcBef>
                <a:spcPts val="0"/>
              </a:spcBef>
              <a:spcAft>
                <a:spcPts val="600"/>
              </a:spcAft>
            </a:pPr>
            <a:endParaRPr lang="en-US" sz="800" i="1"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sz="2900" dirty="0">
                <a:highlight>
                  <a:srgbClr val="000000"/>
                </a:highlight>
                <a:latin typeface="Open Sans" panose="020B0606030504020204" pitchFamily="34" charset="0"/>
                <a:ea typeface="Open Sans" panose="020B0606030504020204" pitchFamily="34" charset="0"/>
                <a:cs typeface="Open Sans" panose="020B0606030504020204" pitchFamily="34" charset="0"/>
              </a:rPr>
              <a:t>One deep underground repository for intermediate-level waste, ‘WIPP’ (Waste Isolation Pilot Plant) in the US. In 2014 an </a:t>
            </a:r>
            <a:r>
              <a:rPr lang="en-US" sz="2900" dirty="0">
                <a:highlight>
                  <a:srgbClr val="000000"/>
                </a:highligh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underground explosion</a:t>
            </a:r>
            <a:r>
              <a:rPr lang="en-US" sz="2900" dirty="0">
                <a:highlight>
                  <a:srgbClr val="000000"/>
                </a:highlight>
                <a:latin typeface="Open Sans" panose="020B0606030504020204" pitchFamily="34" charset="0"/>
                <a:ea typeface="Open Sans" panose="020B0606030504020204" pitchFamily="34" charset="0"/>
                <a:cs typeface="Open Sans" panose="020B0606030504020204" pitchFamily="34" charset="0"/>
              </a:rPr>
              <a:t> in a nuclear waste barrel closed WIPP for 3 years.</a:t>
            </a:r>
          </a:p>
          <a:p>
            <a:pPr>
              <a:lnSpc>
                <a:spcPct val="110000"/>
              </a:lnSpc>
              <a:spcBef>
                <a:spcPts val="0"/>
              </a:spcBef>
              <a:spcAft>
                <a:spcPts val="600"/>
              </a:spcAft>
            </a:pPr>
            <a:endParaRPr lang="en-US" sz="600" i="1" dirty="0">
              <a:highlight>
                <a:srgbClr val="000000"/>
              </a:highligh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sz="2900" dirty="0">
                <a:latin typeface="Open Sans" panose="020B0606030504020204" pitchFamily="34" charset="0"/>
                <a:ea typeface="Open Sans" panose="020B0606030504020204" pitchFamily="34" charset="0"/>
                <a:cs typeface="Open Sans" panose="020B0606030504020204" pitchFamily="34" charset="0"/>
              </a:rPr>
              <a:t>A liquid high-level nuclear-waste tank exploded at </a:t>
            </a:r>
            <a:r>
              <a:rPr lang="en-US" sz="2900" dirty="0" err="1">
                <a:latin typeface="Open Sans" panose="020B0606030504020204" pitchFamily="34" charset="0"/>
                <a:ea typeface="Open Sans" panose="020B0606030504020204" pitchFamily="34" charset="0"/>
                <a:cs typeface="Open Sans" panose="020B0606030504020204" pitchFamily="34" charset="0"/>
              </a:rPr>
              <a:t>Mayak</a:t>
            </a:r>
            <a:r>
              <a:rPr lang="en-US" sz="2900" dirty="0">
                <a:latin typeface="Open Sans" panose="020B0606030504020204" pitchFamily="34" charset="0"/>
                <a:ea typeface="Open Sans" panose="020B0606030504020204" pitchFamily="34" charset="0"/>
                <a:cs typeface="Open Sans" panose="020B0606030504020204" pitchFamily="34" charset="0"/>
              </a:rPr>
              <a:t>, USSR, in 1957. Ten thousand people were evacuated, and an area of at least 800 km</a:t>
            </a:r>
            <a:r>
              <a:rPr lang="en-US" sz="2900" baseline="30000" dirty="0">
                <a:latin typeface="Open Sans" panose="020B0606030504020204" pitchFamily="34" charset="0"/>
                <a:ea typeface="Open Sans" panose="020B0606030504020204" pitchFamily="34" charset="0"/>
                <a:cs typeface="Open Sans" panose="020B0606030504020204" pitchFamily="34" charset="0"/>
              </a:rPr>
              <a:t>2  </a:t>
            </a:r>
            <a:r>
              <a:rPr lang="en-US" sz="2900" dirty="0">
                <a:latin typeface="Open Sans" panose="020B0606030504020204" pitchFamily="34" charset="0"/>
                <a:ea typeface="Open Sans" panose="020B0606030504020204" pitchFamily="34" charset="0"/>
                <a:cs typeface="Open Sans" panose="020B0606030504020204" pitchFamily="34" charset="0"/>
              </a:rPr>
              <a:t>was contaminated long-term.</a:t>
            </a:r>
          </a:p>
          <a:p>
            <a:pPr>
              <a:lnSpc>
                <a:spcPct val="110000"/>
              </a:lnSpc>
              <a:spcBef>
                <a:spcPts val="0"/>
              </a:spcBef>
              <a:spcAft>
                <a:spcPts val="600"/>
              </a:spcAft>
            </a:pPr>
            <a:endParaRPr lang="en-US" sz="900" dirty="0">
              <a:highlight>
                <a:srgbClr val="000000"/>
              </a:highligh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sz="2900" dirty="0">
                <a:highlight>
                  <a:srgbClr val="000000"/>
                </a:highlight>
                <a:latin typeface="Open Sans" panose="020B0606030504020204" pitchFamily="34" charset="0"/>
                <a:ea typeface="Open Sans" panose="020B0606030504020204" pitchFamily="34" charset="0"/>
                <a:cs typeface="Open Sans" panose="020B0606030504020204" pitchFamily="34" charset="0"/>
              </a:rPr>
              <a:t>Australia still has many unresolved radioactive waste legacies: Maralinga, Radium Hill, Woomera, Port Pirie, Ranger etc.</a:t>
            </a:r>
          </a:p>
          <a:p>
            <a:pPr>
              <a:lnSpc>
                <a:spcPct val="110000"/>
              </a:lnSpc>
              <a:spcBef>
                <a:spcPts val="0"/>
              </a:spcBef>
              <a:spcAft>
                <a:spcPts val="600"/>
              </a:spcAft>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sz="2900" dirty="0">
                <a:latin typeface="Open Sans" panose="020B0606030504020204" pitchFamily="34" charset="0"/>
                <a:ea typeface="Open Sans" panose="020B0606030504020204" pitchFamily="34" charset="0"/>
                <a:cs typeface="Open Sans" panose="020B0606030504020204" pitchFamily="34" charset="0"/>
              </a:rPr>
              <a:t>There have been </a:t>
            </a:r>
            <a:r>
              <a:rPr lang="en-US" sz="29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many failed attempts</a:t>
            </a:r>
            <a:r>
              <a:rPr lang="en-US" sz="2900" dirty="0">
                <a:latin typeface="Open Sans" panose="020B0606030504020204" pitchFamily="34" charset="0"/>
                <a:ea typeface="Open Sans" panose="020B0606030504020204" pitchFamily="34" charset="0"/>
                <a:cs typeface="Open Sans" panose="020B0606030504020204" pitchFamily="34" charset="0"/>
              </a:rPr>
              <a:t> to establish permanent stores/dumps for Australia’s existing radioactive waste (mainly from </a:t>
            </a:r>
            <a:r>
              <a:rPr lang="en-US" sz="2900" dirty="0" err="1">
                <a:latin typeface="Open Sans" panose="020B0606030504020204" pitchFamily="34" charset="0"/>
                <a:ea typeface="Open Sans" panose="020B0606030504020204" pitchFamily="34" charset="0"/>
                <a:cs typeface="Open Sans" panose="020B0606030504020204" pitchFamily="34" charset="0"/>
              </a:rPr>
              <a:t>ANSTO’s</a:t>
            </a:r>
            <a:r>
              <a:rPr lang="en-US" sz="2900" dirty="0">
                <a:latin typeface="Open Sans" panose="020B0606030504020204" pitchFamily="34" charset="0"/>
                <a:ea typeface="Open Sans" panose="020B0606030504020204" pitchFamily="34" charset="0"/>
                <a:cs typeface="Open Sans" panose="020B0606030504020204" pitchFamily="34" charset="0"/>
              </a:rPr>
              <a:t> Lucas Heights nuclear research reactor).</a:t>
            </a:r>
          </a:p>
          <a:p>
            <a:pPr>
              <a:lnSpc>
                <a:spcPct val="110000"/>
              </a:lnSpc>
              <a:spcBef>
                <a:spcPts val="0"/>
              </a:spcBef>
              <a:spcAft>
                <a:spcPts val="600"/>
              </a:spcAft>
            </a:pPr>
            <a:endParaRPr lang="en-US" sz="29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US" sz="2900" i="1" dirty="0">
                <a:latin typeface="Open Sans" panose="020B0606030504020204" pitchFamily="34" charset="0"/>
                <a:ea typeface="Open Sans" panose="020B0606030504020204" pitchFamily="34" charset="0"/>
                <a:cs typeface="Open Sans" panose="020B0606030504020204" pitchFamily="34" charset="0"/>
              </a:rPr>
              <a:t>    More info: </a:t>
            </a:r>
            <a:r>
              <a:rPr lang="en-US" sz="2900" i="1"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nuclear.foe.org.au/waste</a:t>
            </a:r>
            <a:endParaRPr lang="en-US" sz="29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55E17631-8FDD-9973-8AA7-1048F0CC6E45}"/>
              </a:ext>
            </a:extLst>
          </p:cNvPr>
          <p:cNvPicPr>
            <a:picLocks noChangeAspect="1"/>
          </p:cNvPicPr>
          <p:nvPr/>
        </p:nvPicPr>
        <p:blipFill>
          <a:blip r:embed="rId6"/>
          <a:stretch>
            <a:fillRect/>
          </a:stretch>
        </p:blipFill>
        <p:spPr>
          <a:xfrm>
            <a:off x="8618219" y="2560321"/>
            <a:ext cx="3301365" cy="2200910"/>
          </a:xfrm>
          <a:prstGeom prst="rect">
            <a:avLst/>
          </a:prstGeom>
          <a:ln>
            <a:solidFill>
              <a:schemeClr val="accent4"/>
            </a:solidFill>
          </a:ln>
        </p:spPr>
      </p:pic>
    </p:spTree>
    <p:extLst>
      <p:ext uri="{BB962C8B-B14F-4D97-AF65-F5344CB8AC3E}">
        <p14:creationId xmlns:p14="http://schemas.microsoft.com/office/powerpoint/2010/main" val="29939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E358F7-4427-879C-19F0-FC46BC056FC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576C37E-B7AC-F541-A995-90C62ED7BAFD}"/>
              </a:ext>
            </a:extLst>
          </p:cNvPr>
          <p:cNvSpPr>
            <a:spLocks noGrp="1"/>
          </p:cNvSpPr>
          <p:nvPr>
            <p:ph idx="1"/>
          </p:nvPr>
        </p:nvSpPr>
        <p:spPr>
          <a:xfrm>
            <a:off x="6504598" y="1168323"/>
            <a:ext cx="5640760" cy="5414010"/>
          </a:xfrm>
        </p:spPr>
        <p:txBody>
          <a:bodyPr>
            <a:normAutofit/>
          </a:bodyPr>
          <a:lstStyle/>
          <a:p>
            <a:pPr marL="0" indent="0">
              <a:lnSpc>
                <a:spcPct val="110000"/>
              </a:lnSpc>
              <a:spcAft>
                <a:spcPts val="600"/>
              </a:spcAft>
              <a:buNone/>
            </a:pPr>
            <a:r>
              <a:rPr lang="en-AU" sz="32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Take action</a:t>
            </a:r>
          </a:p>
          <a:p>
            <a:pPr marL="0" indent="0">
              <a:lnSpc>
                <a:spcPct val="110000"/>
              </a:lnSpc>
              <a:spcAft>
                <a:spcPts val="6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Visit </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nonukes.com.au</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to support the Seven Regions Community Alliance</a:t>
            </a:r>
          </a:p>
          <a:p>
            <a:pPr marL="0" indent="0">
              <a:lnSpc>
                <a:spcPct val="110000"/>
              </a:lnSpc>
              <a:spcAft>
                <a:spcPts val="6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Visit the </a:t>
            </a:r>
            <a:r>
              <a:rPr lang="en-US" sz="1600" i="1" dirty="0">
                <a:latin typeface="Open Sans" panose="020B0606030504020204" pitchFamily="34" charset="0"/>
                <a:ea typeface="Open Sans" panose="020B0606030504020204" pitchFamily="34" charset="0"/>
                <a:cs typeface="Open Sans" panose="020B0606030504020204" pitchFamily="34" charset="0"/>
              </a:rPr>
              <a:t>Don’t Nuke the Climate </a:t>
            </a:r>
            <a:r>
              <a:rPr lang="en-US" sz="1600" dirty="0">
                <a:latin typeface="Open Sans" panose="020B0606030504020204" pitchFamily="34" charset="0"/>
                <a:ea typeface="Open Sans" panose="020B0606030504020204" pitchFamily="34" charset="0"/>
                <a:cs typeface="Open Sans" panose="020B0606030504020204" pitchFamily="34" charset="0"/>
              </a:rPr>
              <a:t>website for upcoming actions, petitions and other campaign initiatives: </a:t>
            </a:r>
          </a:p>
          <a:p>
            <a:pPr marL="0" indent="0">
              <a:lnSpc>
                <a:spcPct val="110000"/>
              </a:lnSpc>
              <a:spcAft>
                <a:spcPts val="600"/>
              </a:spcAft>
              <a:buNone/>
            </a:pP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dont-nuke-the-climate.org.au/</a:t>
            </a:r>
            <a:r>
              <a:rPr lang="en-US" sz="1600" dirty="0" err="1">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takeaction</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Aft>
                <a:spcPts val="6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Please support the </a:t>
            </a:r>
            <a:r>
              <a:rPr lang="en-US" sz="1600" i="1" dirty="0">
                <a:latin typeface="Open Sans" panose="020B0606030504020204" pitchFamily="34" charset="0"/>
                <a:ea typeface="Open Sans" panose="020B0606030504020204" pitchFamily="34" charset="0"/>
                <a:cs typeface="Open Sans" panose="020B0606030504020204" pitchFamily="34" charset="0"/>
              </a:rPr>
              <a:t>Don’t Nuke the Climate </a:t>
            </a:r>
            <a:r>
              <a:rPr lang="en-US" sz="1600" dirty="0">
                <a:latin typeface="Open Sans" panose="020B0606030504020204" pitchFamily="34" charset="0"/>
                <a:ea typeface="Open Sans" panose="020B0606030504020204" pitchFamily="34" charset="0"/>
                <a:cs typeface="Open Sans" panose="020B0606030504020204" pitchFamily="34" charset="0"/>
              </a:rPr>
              <a:t>socials:</a:t>
            </a:r>
          </a:p>
          <a:p>
            <a:pPr marL="0" indent="0">
              <a:lnSpc>
                <a:spcPct val="110000"/>
              </a:lnSpc>
              <a:spcBef>
                <a:spcPts val="0"/>
              </a:spcBef>
              <a:spcAft>
                <a:spcPts val="600"/>
              </a:spcAft>
              <a:buNone/>
            </a:pPr>
            <a:r>
              <a:rPr lang="en-AU"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facebook.com/</a:t>
            </a:r>
            <a:r>
              <a:rPr lang="en-AU" sz="1600" dirty="0" err="1">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dontnukeaus</a:t>
            </a:r>
            <a:r>
              <a:rPr lang="en-AU" sz="1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AU"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x.com/</a:t>
            </a:r>
            <a:r>
              <a:rPr lang="en-AU" sz="1600" dirty="0" err="1">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dontnuke</a:t>
            </a:r>
            <a:endParaRPr lang="en-AU"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youtube.com/@DontNukeTheClimate</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instagram.com/dontnuketheclimateaus/</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Aft>
                <a:spcPts val="600"/>
              </a:spcAft>
              <a:buNone/>
            </a:pPr>
            <a:r>
              <a:rPr lang="en-US" sz="2000" b="1" dirty="0">
                <a:latin typeface="Open Sans" panose="020B0606030504020204" pitchFamily="34" charset="0"/>
                <a:ea typeface="Open Sans" panose="020B0606030504020204" pitchFamily="34" charset="0"/>
                <a:cs typeface="Open Sans" panose="020B0606030504020204" pitchFamily="34" charset="0"/>
              </a:rPr>
              <a:t>Download this PowerPoint at </a:t>
            </a:r>
            <a:r>
              <a:rPr lang="en-US" sz="2000" b="1" dirty="0">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nuclear.foe.org.au</a:t>
            </a:r>
            <a:r>
              <a:rPr lang="en-US" sz="2000" b="1" dirty="0">
                <a:latin typeface="Open Sans" panose="020B0606030504020204" pitchFamily="34" charset="0"/>
                <a:ea typeface="Open Sans" panose="020B0606030504020204" pitchFamily="34" charset="0"/>
                <a:cs typeface="Open Sans" panose="020B0606030504020204" pitchFamily="34" charset="0"/>
              </a:rPr>
              <a:t> and use it for presentations in your community.</a:t>
            </a:r>
          </a:p>
          <a:p>
            <a:pPr>
              <a:lnSpc>
                <a:spcPct val="110000"/>
              </a:lnSpc>
              <a:spcBef>
                <a:spcPts val="0"/>
              </a:spcBef>
              <a:spcAft>
                <a:spcPts val="600"/>
              </a:spcAft>
              <a:buFont typeface="Wingdings" panose="05000000000000000000" pitchFamily="2" charset="2"/>
              <a:buChar char="§"/>
            </a:pPr>
            <a:endParaRPr lang="en-US" sz="13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2113A1A7-9266-EE9B-9141-E133E9310FD7}"/>
              </a:ext>
            </a:extLst>
          </p:cNvPr>
          <p:cNvSpPr txBox="1"/>
          <p:nvPr/>
        </p:nvSpPr>
        <p:spPr>
          <a:xfrm>
            <a:off x="244249" y="1154900"/>
            <a:ext cx="6074092" cy="3981090"/>
          </a:xfrm>
          <a:prstGeom prst="rect">
            <a:avLst/>
          </a:prstGeom>
          <a:noFill/>
        </p:spPr>
        <p:txBody>
          <a:bodyPr wrap="square">
            <a:spAutoFit/>
          </a:bodyPr>
          <a:lstStyle/>
          <a:p>
            <a:pPr>
              <a:lnSpc>
                <a:spcPct val="110000"/>
              </a:lnSpc>
              <a:spcAft>
                <a:spcPts val="1200"/>
              </a:spcAft>
            </a:pPr>
            <a:r>
              <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More information</a:t>
            </a:r>
          </a:p>
          <a:p>
            <a:pPr>
              <a:lnSpc>
                <a:spcPct val="110000"/>
              </a:lnSpc>
              <a:spcAft>
                <a:spcPts val="600"/>
              </a:spcAft>
            </a:pPr>
            <a:r>
              <a:rPr lang="en-US" sz="1600" dirty="0">
                <a:latin typeface="Open Sans" panose="020B0606030504020204" pitchFamily="34" charset="0"/>
                <a:ea typeface="Open Sans" panose="020B0606030504020204" pitchFamily="34" charset="0"/>
                <a:cs typeface="Open Sans" panose="020B0606030504020204" pitchFamily="34" charset="0"/>
              </a:rPr>
              <a:t>100-page submission to parliamentary inquiry by 16 national and state environment groups. </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nuclear.foe.org.au</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Don’t Nuke the Climate </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11">
                  <a:extLst>
                    <a:ext uri="{A12FA001-AC4F-418D-AE19-62706E023703}">
                      <ahyp:hlinkClr xmlns:ahyp="http://schemas.microsoft.com/office/drawing/2018/hyperlinkcolor" val="tx"/>
                    </a:ext>
                  </a:extLst>
                </a:hlinkClick>
              </a:rPr>
              <a:t>dont-nuke-the-climate.org.au</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1200"/>
              </a:spcAft>
            </a:pPr>
            <a:r>
              <a:rPr lang="en-US" sz="1600" dirty="0">
                <a:latin typeface="Open Sans" panose="020B0606030504020204" pitchFamily="34" charset="0"/>
                <a:ea typeface="Open Sans" panose="020B0606030504020204" pitchFamily="34" charset="0"/>
                <a:cs typeface="Open Sans" panose="020B0606030504020204" pitchFamily="34" charset="0"/>
              </a:rPr>
              <a:t>Australian Conservation Foundation </a:t>
            </a:r>
            <a:r>
              <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12">
                  <a:extLst>
                    <a:ext uri="{A12FA001-AC4F-418D-AE19-62706E023703}">
                      <ahyp:hlinkClr xmlns:ahyp="http://schemas.microsoft.com/office/drawing/2018/hyperlinkcolor" val="tx"/>
                    </a:ext>
                  </a:extLst>
                </a:hlinkClick>
              </a:rPr>
              <a:t>acf.org.au/nuclear-free</a:t>
            </a:r>
            <a:endPar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Friends of the Earth </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nuclear.foe.org.au</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US" sz="1600" dirty="0">
                <a:latin typeface="Open Sans" panose="020B0606030504020204" pitchFamily="34" charset="0"/>
                <a:ea typeface="Open Sans" panose="020B0606030504020204" pitchFamily="34" charset="0"/>
                <a:cs typeface="Open Sans" panose="020B0606030504020204" pitchFamily="34" charset="0"/>
              </a:rPr>
              <a:t>		           fact-checking: </a:t>
            </a:r>
            <a:r>
              <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nuclear.foe.org.au/fact-checking</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1200"/>
              </a:spcAft>
              <a:buNone/>
            </a:pPr>
            <a:r>
              <a:rPr lang="en-AU" sz="1600" dirty="0" err="1">
                <a:effectLst/>
                <a:latin typeface="Open Sans" panose="020B0606030504020204" pitchFamily="34" charset="0"/>
                <a:ea typeface="Open Sans" panose="020B0606030504020204" pitchFamily="34" charset="0"/>
                <a:cs typeface="Open Sans" panose="020B0606030504020204" pitchFamily="34" charset="0"/>
              </a:rPr>
              <a:t>RenewEconomy</a:t>
            </a:r>
            <a:r>
              <a:rPr lang="en-AU" sz="1600" dirty="0">
                <a:effectLst/>
                <a:latin typeface="Open Sans" panose="020B0606030504020204" pitchFamily="34" charset="0"/>
                <a:ea typeface="Open Sans" panose="020B0606030504020204" pitchFamily="34" charset="0"/>
                <a:cs typeface="Open Sans" panose="020B0606030504020204" pitchFamily="34" charset="0"/>
              </a:rPr>
              <a:t> </a:t>
            </a:r>
            <a:r>
              <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reneweconomy.com.au/?s=nuclear</a:t>
            </a:r>
            <a:r>
              <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 </a:t>
            </a:r>
            <a:r>
              <a:rPr lang="en-AU" sz="1600" dirty="0">
                <a:effectLst/>
                <a:latin typeface="Open Sans" panose="020B0606030504020204" pitchFamily="34" charset="0"/>
                <a:ea typeface="Open Sans" panose="020B0606030504020204" pitchFamily="34" charset="0"/>
                <a:cs typeface="Open Sans" panose="020B0606030504020204" pitchFamily="34" charset="0"/>
              </a:rPr>
              <a:t>(sign up for </a:t>
            </a:r>
            <a:r>
              <a:rPr lang="en-AU" sz="1600" dirty="0">
                <a:latin typeface="Open Sans" panose="020B0606030504020204" pitchFamily="34" charset="0"/>
                <a:ea typeface="Open Sans" panose="020B0606030504020204" pitchFamily="34" charset="0"/>
                <a:cs typeface="Open Sans" panose="020B0606030504020204" pitchFamily="34" charset="0"/>
              </a:rPr>
              <a:t>d</a:t>
            </a:r>
            <a:r>
              <a:rPr lang="en-AU" sz="1600" dirty="0">
                <a:effectLst/>
                <a:latin typeface="Open Sans" panose="020B0606030504020204" pitchFamily="34" charset="0"/>
                <a:ea typeface="Open Sans" panose="020B0606030504020204" pitchFamily="34" charset="0"/>
                <a:cs typeface="Open Sans" panose="020B0606030504020204" pitchFamily="34" charset="0"/>
              </a:rPr>
              <a:t>aily updates)</a:t>
            </a:r>
          </a:p>
          <a:p>
            <a:pPr marL="0" indent="0">
              <a:lnSpc>
                <a:spcPct val="110000"/>
              </a:lnSpc>
              <a:spcBef>
                <a:spcPts val="0"/>
              </a:spcBef>
              <a:spcAft>
                <a:spcPts val="1200"/>
              </a:spcAft>
              <a:buNone/>
            </a:pPr>
            <a:r>
              <a:rPr lang="en-AU" sz="1600" dirty="0">
                <a:latin typeface="Open Sans" panose="020B0606030504020204" pitchFamily="34" charset="0"/>
                <a:ea typeface="Open Sans" panose="020B0606030504020204" pitchFamily="34" charset="0"/>
                <a:cs typeface="Open Sans" panose="020B0606030504020204" pitchFamily="34" charset="0"/>
              </a:rPr>
              <a:t>ETU ‘No Future for Nuclear’ </a:t>
            </a:r>
            <a:r>
              <a:rPr lang="en-AU" sz="16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hlinkClick r:id="rId16">
                  <a:extLst>
                    <a:ext uri="{A12FA001-AC4F-418D-AE19-62706E023703}">
                      <ahyp:hlinkClr xmlns:ahyp="http://schemas.microsoft.com/office/drawing/2018/hyperlinkcolor" val="tx"/>
                    </a:ext>
                  </a:extLst>
                </a:hlinkClick>
              </a:rPr>
              <a:t>nofuture4nuclear.org</a:t>
            </a:r>
            <a:endParaRPr lang="en-AU" sz="1600" dirty="0">
              <a:solidFill>
                <a:schemeClr val="accent4"/>
              </a:solidFill>
            </a:endParaRPr>
          </a:p>
        </p:txBody>
      </p:sp>
      <p:pic>
        <p:nvPicPr>
          <p:cNvPr id="7" name="Picture 6">
            <a:extLst>
              <a:ext uri="{FF2B5EF4-FFF2-40B4-BE49-F238E27FC236}">
                <a16:creationId xmlns:a16="http://schemas.microsoft.com/office/drawing/2014/main" id="{BAB4BF53-C0C9-9DAB-46E2-C362FB7C8090}"/>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1774135" y="5228216"/>
            <a:ext cx="2653551" cy="1492623"/>
          </a:xfrm>
          <a:prstGeom prst="rect">
            <a:avLst/>
          </a:prstGeom>
        </p:spPr>
      </p:pic>
    </p:spTree>
    <p:extLst>
      <p:ext uri="{BB962C8B-B14F-4D97-AF65-F5344CB8AC3E}">
        <p14:creationId xmlns:p14="http://schemas.microsoft.com/office/powerpoint/2010/main" val="108218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AE44C4-B01D-4CDB-1C45-004B03431B9D}"/>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FC493AA-AED0-BC0C-6F89-C4CDA374B0E8}"/>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International context</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198CCD2-2089-3A25-084B-5A7943124F07}"/>
              </a:ext>
            </a:extLst>
          </p:cNvPr>
          <p:cNvSpPr txBox="1"/>
          <p:nvPr/>
        </p:nvSpPr>
        <p:spPr>
          <a:xfrm>
            <a:off x="182881" y="1297584"/>
            <a:ext cx="5715000" cy="4893647"/>
          </a:xfrm>
          <a:prstGeom prst="rect">
            <a:avLst/>
          </a:prstGeom>
          <a:noFill/>
        </p:spPr>
        <p:txBody>
          <a:bodyPr wrap="square" rtlCol="0">
            <a:spAutoFit/>
          </a:bodyPr>
          <a:lstStyle/>
          <a:p>
            <a:pPr>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USA </a:t>
            </a: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No power reactors under construction.</a:t>
            </a: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Construction of two reactors in South Carolina was </a:t>
            </a:r>
            <a:r>
              <a:rPr lang="en-AU" sz="16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abandoned</a:t>
            </a:r>
            <a:r>
              <a:rPr lang="en-AU" sz="1600" dirty="0">
                <a:latin typeface="Open Sans" panose="020B0606030504020204" pitchFamily="34" charset="0"/>
                <a:ea typeface="Open Sans" panose="020B0606030504020204" pitchFamily="34" charset="0"/>
                <a:cs typeface="Open Sans" panose="020B0606030504020204" pitchFamily="34" charset="0"/>
              </a:rPr>
              <a:t> in 2017 after the expenditure of A$13.6 billion</a:t>
            </a:r>
            <a:r>
              <a:rPr lang="en-AU" sz="1600" b="1" dirty="0">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rPr>
              <a:t>Westinghouse filed for bankruptcy protection.</a:t>
            </a: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Two AP1000 reactors in Georgia (the ‘Vogtle’ project) were recently completed for  </a:t>
            </a:r>
            <a:r>
              <a:rPr lang="en-AU" sz="16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A$25.7 billion per reactor</a:t>
            </a:r>
            <a:r>
              <a:rPr lang="en-AU" sz="1600" dirty="0">
                <a:latin typeface="Open Sans" panose="020B0606030504020204" pitchFamily="34" charset="0"/>
                <a:ea typeface="Open Sans" panose="020B0606030504020204" pitchFamily="34" charset="0"/>
                <a:cs typeface="Open Sans" panose="020B0606030504020204" pitchFamily="34" charset="0"/>
              </a:rPr>
              <a:t> … more than 10 times greater than initial cost estimates.</a:t>
            </a:r>
          </a:p>
          <a:p>
            <a:pPr>
              <a:spcAft>
                <a:spcPts val="600"/>
              </a:spcAft>
            </a:pPr>
            <a:endPar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UK</a:t>
            </a: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Only two reactors under construction, at Hinkley Point in Somerset.</a:t>
            </a: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Latest cost estimate is </a:t>
            </a:r>
            <a:r>
              <a:rPr lang="en-AU" sz="160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A$43.5 billion</a:t>
            </a:r>
            <a:r>
              <a:rPr lang="en-AU" sz="1600" dirty="0">
                <a:latin typeface="Open Sans" panose="020B0606030504020204" pitchFamily="34" charset="0"/>
                <a:ea typeface="Open Sans" panose="020B0606030504020204" pitchFamily="34" charset="0"/>
                <a:cs typeface="Open Sans" panose="020B0606030504020204" pitchFamily="34" charset="0"/>
              </a:rPr>
              <a:t> for each reactor, more than 10 times greater than initial estimates.</a:t>
            </a:r>
          </a:p>
          <a:p>
            <a:pPr marL="285750" indent="-285750">
              <a:spcAft>
                <a:spcPts val="600"/>
              </a:spcAft>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Since the last reactor startup in the UK (Sizewell B in 1995), 24 reactors have been permanently shut-down.</a:t>
            </a: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5F095D8-55F9-CF22-F860-7C2304CC8E90}"/>
              </a:ext>
            </a:extLst>
          </p:cNvPr>
          <p:cNvSpPr txBox="1"/>
          <p:nvPr/>
        </p:nvSpPr>
        <p:spPr>
          <a:xfrm>
            <a:off x="6096000" y="1301861"/>
            <a:ext cx="5834062" cy="4724370"/>
          </a:xfrm>
          <a:prstGeom prst="rect">
            <a:avLst/>
          </a:prstGeom>
          <a:noFill/>
        </p:spPr>
        <p:txBody>
          <a:bodyPr wrap="square" rtlCol="0">
            <a:spAutoFit/>
          </a:bodyPr>
          <a:lstStyle/>
          <a:p>
            <a:pPr>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France</a:t>
            </a:r>
            <a:endParaRPr lang="en-AU"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No power reactors under construction.</a:t>
            </a: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Recently-completed Flamanville reactor: cost increased seven-fold to </a:t>
            </a:r>
            <a:r>
              <a:rPr lang="en-AU" sz="1600" dirty="0">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A$39.1 billion</a:t>
            </a:r>
            <a:r>
              <a:rPr lang="en-AU" sz="1600" dirty="0">
                <a:latin typeface="Open Sans" panose="020B0606030504020204" pitchFamily="34" charset="0"/>
                <a:ea typeface="Open Sans" panose="020B0606030504020204" pitchFamily="34" charset="0"/>
                <a:cs typeface="Open Sans" panose="020B0606030504020204" pitchFamily="34" charset="0"/>
              </a:rPr>
              <a:t>.</a:t>
            </a:r>
          </a:p>
          <a:p>
            <a:pPr>
              <a:spcAft>
                <a:spcPts val="600"/>
              </a:spcAft>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China</a:t>
            </a: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356 gigawatts of new solar and wind capacity in 2024 compared to 3.5 gigawatt of new nuclear power capacity. Ratio of 100:1.</a:t>
            </a:r>
            <a:endPar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endParaRPr lang="en-AU" sz="1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South Korea</a:t>
            </a: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South Korea has been promoted as a potential supplier of nuclear reactors to Australia but its nuclear industry is riddled with </a:t>
            </a:r>
            <a:r>
              <a:rPr lang="en-AU" sz="1600" u="sng" dirty="0">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corruption</a:t>
            </a:r>
            <a:r>
              <a:rPr lang="en-AU" sz="1600" u="sng" dirty="0">
                <a:latin typeface="Open Sans" panose="020B0606030504020204" pitchFamily="34" charset="0"/>
                <a:ea typeface="Open Sans" panose="020B0606030504020204" pitchFamily="34" charset="0"/>
                <a:cs typeface="Open Sans" panose="020B0606030504020204" pitchFamily="34" charset="0"/>
              </a:rPr>
              <a:t>.</a:t>
            </a:r>
            <a:r>
              <a:rPr lang="en-AU" sz="1600" dirty="0">
                <a:latin typeface="Open Sans" panose="020B0606030504020204" pitchFamily="34" charset="0"/>
                <a:ea typeface="Open Sans" panose="020B0606030504020204" pitchFamily="34" charset="0"/>
                <a:cs typeface="Open Sans" panose="020B0606030504020204" pitchFamily="34" charset="0"/>
              </a:rPr>
              <a:t>  </a:t>
            </a:r>
          </a:p>
          <a:p>
            <a:pPr marL="285750" indent="-285750">
              <a:spcAft>
                <a:spcPts val="600"/>
              </a:spcAft>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South Korea’s APR1400 reactor design has been likened to “</a:t>
            </a:r>
            <a:r>
              <a:rPr lang="en-AU" sz="1600" u="sng" dirty="0">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a car without airbags and safety belts</a:t>
            </a:r>
            <a:r>
              <a:rPr lang="en-AU" sz="1600" dirty="0">
                <a:latin typeface="Open Sans" panose="020B0606030504020204" pitchFamily="34" charset="0"/>
                <a:ea typeface="Open Sans" panose="020B0606030504020204" pitchFamily="34" charset="0"/>
                <a:cs typeface="Open Sans" panose="020B0606030504020204" pitchFamily="34" charset="0"/>
              </a:rPr>
              <a:t>.”</a:t>
            </a:r>
            <a:endPar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8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C2972E-E6D6-9B04-1B59-6C9EFC7B7C9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CA39A4E-C4D9-439F-EEBD-F6E5B9DA63CA}"/>
              </a:ext>
            </a:extLst>
          </p:cNvPr>
          <p:cNvSpPr txBox="1"/>
          <p:nvPr/>
        </p:nvSpPr>
        <p:spPr>
          <a:xfrm>
            <a:off x="580790" y="480809"/>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Coalition’s nuclear power plan</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92220" y="1417321"/>
            <a:ext cx="5612130" cy="4955203"/>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Nuclear power reactors at 7 coal power sites (some operating, some closed) in 5 states.</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Unknown number of reactors at each of the 7 sites. Coalition preference to build multiple reactors at each site.</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Non-existent ‘small modular reactors’ in SA and WA. Large reactors in the eastern states.</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Government (i.e. taxpayer) funded.</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The Coalition says the first reactors will start operating by the mid-2030s but in reality it would be the mid-2040s at the earliest.</a:t>
            </a:r>
          </a:p>
          <a:p>
            <a:pPr marL="342900" indent="-342900">
              <a:spcAft>
                <a:spcPts val="12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If this plan goes ahead, nuclear power might supply roughly 10% of Australia’s electricity demand by 2050. Not a silver bullet!</a:t>
            </a:r>
          </a:p>
        </p:txBody>
      </p:sp>
      <p:pic>
        <p:nvPicPr>
          <p:cNvPr id="10" name="Picture 9">
            <a:extLst>
              <a:ext uri="{FF2B5EF4-FFF2-40B4-BE49-F238E27FC236}">
                <a16:creationId xmlns:a16="http://schemas.microsoft.com/office/drawing/2014/main" id="{09E18E54-5168-B367-E1D8-04CEC1B7C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106" y="1773792"/>
            <a:ext cx="5236654" cy="3960311"/>
          </a:xfrm>
          <a:prstGeom prst="rect">
            <a:avLst/>
          </a:prstGeom>
        </p:spPr>
      </p:pic>
    </p:spTree>
    <p:extLst>
      <p:ext uri="{BB962C8B-B14F-4D97-AF65-F5344CB8AC3E}">
        <p14:creationId xmlns:p14="http://schemas.microsoft.com/office/powerpoint/2010/main" val="363481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708041-895B-396F-E507-BF714647402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B5E271A-3B8A-99F2-3438-895D2E1C10E5}"/>
              </a:ext>
            </a:extLst>
          </p:cNvPr>
          <p:cNvSpPr txBox="1"/>
          <p:nvPr/>
        </p:nvSpPr>
        <p:spPr>
          <a:xfrm>
            <a:off x="580790" y="518909"/>
            <a:ext cx="10789920" cy="553998"/>
          </a:xfrm>
          <a:prstGeom prst="rect">
            <a:avLst/>
          </a:prstGeom>
          <a:noFill/>
        </p:spPr>
        <p:txBody>
          <a:bodyPr wrap="square" rtlCol="0">
            <a:spAutoFit/>
          </a:bodyPr>
          <a:lstStyle/>
          <a:p>
            <a:r>
              <a:rPr lang="en-AU" sz="3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Could a Coalition government really do this?</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603650" y="1455421"/>
            <a:ext cx="6475330" cy="4755148"/>
          </a:xfrm>
          <a:prstGeom prst="rect">
            <a:avLst/>
          </a:prstGeom>
          <a:noFill/>
        </p:spPr>
        <p:txBody>
          <a:bodyPr wrap="square" rtlCol="0">
            <a:spAutoFit/>
          </a:bodyPr>
          <a:lstStyle/>
          <a:p>
            <a:pPr>
              <a:spcAft>
                <a:spcPts val="18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YES, </a:t>
            </a:r>
            <a:r>
              <a:rPr lang="en-AU" sz="1900" b="1" dirty="0">
                <a:latin typeface="Open Sans" panose="020B0606030504020204" pitchFamily="34" charset="0"/>
                <a:ea typeface="Open Sans" panose="020B0606030504020204" pitchFamily="34" charset="0"/>
                <a:cs typeface="Open Sans" panose="020B0606030504020204" pitchFamily="34" charset="0"/>
              </a:rPr>
              <a:t>a Coalition government </a:t>
            </a:r>
            <a:r>
              <a:rPr lang="en-AU" sz="1900" b="1" u="sng" dirty="0">
                <a:latin typeface="Open Sans" panose="020B0606030504020204" pitchFamily="34" charset="0"/>
                <a:ea typeface="Open Sans" panose="020B0606030504020204" pitchFamily="34" charset="0"/>
                <a:cs typeface="Open Sans" panose="020B0606030504020204" pitchFamily="34" charset="0"/>
              </a:rPr>
              <a:t>COULD</a:t>
            </a:r>
            <a:r>
              <a:rPr lang="en-AU" sz="1900" b="1" dirty="0">
                <a:latin typeface="Open Sans" panose="020B0606030504020204" pitchFamily="34" charset="0"/>
                <a:ea typeface="Open Sans" panose="020B0606030504020204" pitchFamily="34" charset="0"/>
                <a:cs typeface="Open Sans" panose="020B0606030504020204" pitchFamily="34" charset="0"/>
              </a:rPr>
              <a:t>: </a:t>
            </a:r>
          </a:p>
          <a:p>
            <a:pPr marL="342900" indent="-342900">
              <a:spcAft>
                <a:spcPts val="1800"/>
              </a:spcAft>
              <a:buFont typeface="Arial" panose="020B0604020202020204" pitchFamily="34" charset="0"/>
              <a:buChar char="•"/>
            </a:pPr>
            <a:r>
              <a:rPr lang="en-AU" sz="1900" b="1" dirty="0">
                <a:latin typeface="Open Sans" panose="020B0606030504020204" pitchFamily="34" charset="0"/>
                <a:ea typeface="Open Sans" panose="020B0606030504020204" pitchFamily="34" charset="0"/>
                <a:cs typeface="Open Sans" panose="020B0606030504020204" pitchFamily="34" charset="0"/>
              </a:rPr>
              <a:t>use taxpayer funds</a:t>
            </a:r>
            <a:endParaRPr lang="en-AU" sz="19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800"/>
              </a:spcAft>
              <a:buFont typeface="Arial" panose="020B0604020202020204" pitchFamily="34" charset="0"/>
              <a:buChar char="•"/>
            </a:pPr>
            <a:r>
              <a:rPr lang="en-AU" sz="1900" b="1" dirty="0">
                <a:latin typeface="Open Sans" panose="020B0606030504020204" pitchFamily="34" charset="0"/>
                <a:ea typeface="Open Sans" panose="020B0606030504020204" pitchFamily="34" charset="0"/>
                <a:cs typeface="Open Sans" panose="020B0606030504020204" pitchFamily="34" charset="0"/>
              </a:rPr>
              <a:t>override state governments</a:t>
            </a:r>
            <a:r>
              <a:rPr lang="en-AU" sz="1900" dirty="0">
                <a:latin typeface="Open Sans" panose="020B0606030504020204" pitchFamily="34" charset="0"/>
                <a:ea typeface="Open Sans" panose="020B0606030504020204" pitchFamily="34" charset="0"/>
                <a:cs typeface="Open Sans" panose="020B0606030504020204" pitchFamily="34" charset="0"/>
              </a:rPr>
              <a:t> </a:t>
            </a:r>
            <a:br>
              <a:rPr lang="en-AU" sz="1900" dirty="0">
                <a:latin typeface="Open Sans" panose="020B0606030504020204" pitchFamily="34" charset="0"/>
                <a:ea typeface="Open Sans" panose="020B0606030504020204" pitchFamily="34" charset="0"/>
                <a:cs typeface="Open Sans" panose="020B0606030504020204" pitchFamily="34" charset="0"/>
              </a:rPr>
            </a:br>
            <a:r>
              <a:rPr lang="en-AU" sz="1900" dirty="0">
                <a:latin typeface="Open Sans" panose="020B0606030504020204" pitchFamily="34" charset="0"/>
                <a:ea typeface="Open Sans" panose="020B0606030504020204" pitchFamily="34" charset="0"/>
                <a:cs typeface="Open Sans" panose="020B0606030504020204" pitchFamily="34" charset="0"/>
              </a:rPr>
              <a:t>(including state-legislated bans)</a:t>
            </a:r>
          </a:p>
          <a:p>
            <a:pPr marL="342900" indent="-342900">
              <a:spcAft>
                <a:spcPts val="1800"/>
              </a:spcAft>
              <a:buFont typeface="Arial" panose="020B0604020202020204" pitchFamily="34" charset="0"/>
              <a:buChar char="•"/>
            </a:pPr>
            <a:r>
              <a:rPr lang="en-AU" sz="1900" b="1" dirty="0">
                <a:latin typeface="Open Sans" panose="020B0606030504020204" pitchFamily="34" charset="0"/>
                <a:ea typeface="Open Sans" panose="020B0606030504020204" pitchFamily="34" charset="0"/>
                <a:cs typeface="Open Sans" panose="020B0606030504020204" pitchFamily="34" charset="0"/>
              </a:rPr>
              <a:t>compulsorily acquire coal power sites from current owners </a:t>
            </a:r>
            <a:r>
              <a:rPr lang="en-AU" sz="1900" dirty="0">
                <a:latin typeface="Open Sans" panose="020B0606030504020204" pitchFamily="34" charset="0"/>
                <a:ea typeface="Open Sans" panose="020B0606030504020204" pitchFamily="34" charset="0"/>
                <a:cs typeface="Open Sans" panose="020B0606030504020204" pitchFamily="34" charset="0"/>
              </a:rPr>
              <a:t>(who are pursuing renewable energy and storage projects and have no interest in nuclear power)</a:t>
            </a:r>
          </a:p>
          <a:p>
            <a:pPr marL="342900" indent="-342900">
              <a:spcAft>
                <a:spcPts val="1800"/>
              </a:spcAft>
              <a:buFont typeface="Arial" panose="020B0604020202020204" pitchFamily="34" charset="0"/>
              <a:buChar char="•"/>
            </a:pPr>
            <a:r>
              <a:rPr lang="en-AU" sz="1900" b="1" dirty="0">
                <a:latin typeface="Open Sans" panose="020B0606030504020204" pitchFamily="34" charset="0"/>
                <a:ea typeface="Open Sans" panose="020B0606030504020204" pitchFamily="34" charset="0"/>
                <a:cs typeface="Open Sans" panose="020B0606030504020204" pitchFamily="34" charset="0"/>
              </a:rPr>
              <a:t>override community and First Nations opposition</a:t>
            </a:r>
            <a:endParaRPr lang="en-AU" sz="1900" dirty="0">
              <a:latin typeface="Open Sans" panose="020B0606030504020204" pitchFamily="34" charset="0"/>
              <a:ea typeface="Open Sans" panose="020B0606030504020204" pitchFamily="34" charset="0"/>
              <a:cs typeface="Open Sans" panose="020B0606030504020204" pitchFamily="34" charset="0"/>
            </a:endParaRPr>
          </a:p>
          <a:p>
            <a:pPr>
              <a:spcAft>
                <a:spcPts val="18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BUT </a:t>
            </a:r>
            <a:r>
              <a:rPr lang="en-AU" sz="1900" b="1" dirty="0">
                <a:latin typeface="Open Sans" panose="020B0606030504020204" pitchFamily="34" charset="0"/>
                <a:ea typeface="Open Sans" panose="020B0606030504020204" pitchFamily="34" charset="0"/>
                <a:cs typeface="Open Sans" panose="020B0606030504020204" pitchFamily="34" charset="0"/>
              </a:rPr>
              <a:t>a Coalition government would need to get legislation passed by the Senate and that might be difficult.</a:t>
            </a:r>
          </a:p>
        </p:txBody>
      </p:sp>
      <p:pic>
        <p:nvPicPr>
          <p:cNvPr id="7" name="Picture 6">
            <a:extLst>
              <a:ext uri="{FF2B5EF4-FFF2-40B4-BE49-F238E27FC236}">
                <a16:creationId xmlns:a16="http://schemas.microsoft.com/office/drawing/2014/main" id="{213BA6A5-3D7F-0B6D-AA84-FBBEB82BC4DD}"/>
              </a:ext>
            </a:extLst>
          </p:cNvPr>
          <p:cNvPicPr>
            <a:picLocks noChangeAspect="1"/>
          </p:cNvPicPr>
          <p:nvPr/>
        </p:nvPicPr>
        <p:blipFill>
          <a:blip r:embed="rId3"/>
          <a:stretch>
            <a:fillRect/>
          </a:stretch>
        </p:blipFill>
        <p:spPr>
          <a:xfrm>
            <a:off x="7760938" y="2000250"/>
            <a:ext cx="3735735" cy="3142614"/>
          </a:xfrm>
          <a:prstGeom prst="rect">
            <a:avLst/>
          </a:prstGeom>
          <a:ln>
            <a:solidFill>
              <a:schemeClr val="accent4"/>
            </a:solidFill>
          </a:ln>
        </p:spPr>
      </p:pic>
    </p:spTree>
    <p:extLst>
      <p:ext uri="{BB962C8B-B14F-4D97-AF65-F5344CB8AC3E}">
        <p14:creationId xmlns:p14="http://schemas.microsoft.com/office/powerpoint/2010/main" val="242820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FAA329-B461-0DA9-89F2-A0EF662260E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3FF7E5F-EE6D-D1BF-C44C-59A1A2EFE791}"/>
              </a:ext>
            </a:extLst>
          </p:cNvPr>
          <p:cNvSpPr txBox="1"/>
          <p:nvPr/>
        </p:nvSpPr>
        <p:spPr>
          <a:xfrm>
            <a:off x="580790" y="480809"/>
            <a:ext cx="10789920" cy="523220"/>
          </a:xfrm>
          <a:prstGeom prst="rect">
            <a:avLst/>
          </a:prstGeom>
          <a:noFill/>
        </p:spPr>
        <p:txBody>
          <a:bodyPr wrap="square" rtlCol="0">
            <a:spAutoFit/>
          </a:bodyPr>
          <a:lstStyle/>
          <a:p>
            <a:r>
              <a:rPr lang="en-AU"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Is this nuclear push REALLY about the climate?</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193638" y="1313328"/>
            <a:ext cx="11921156" cy="5671553"/>
          </a:xfrm>
          <a:prstGeom prst="rect">
            <a:avLst/>
          </a:prstGeom>
          <a:noFill/>
        </p:spPr>
        <p:txBody>
          <a:bodyPr wrap="square" rtlCol="0">
            <a:spAutoFit/>
          </a:bodyPr>
          <a:lstStyle/>
          <a:p>
            <a:pPr>
              <a:lnSpc>
                <a:spcPct val="105000"/>
              </a:lnSpc>
              <a:spcAft>
                <a:spcPts val="6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If it was REALLY a policy to reduce carbon emissions with nuclear power and renewables …</a:t>
            </a:r>
            <a:endParaRPr lang="en-AU" sz="1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endParaRPr lang="en-AU" sz="1400"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AU" sz="1900" dirty="0">
                <a:latin typeface="Open Sans" panose="020B0606030504020204" pitchFamily="34" charset="0"/>
                <a:ea typeface="Open Sans" panose="020B0606030504020204" pitchFamily="34" charset="0"/>
                <a:cs typeface="Open Sans" panose="020B0606030504020204" pitchFamily="34" charset="0"/>
              </a:rPr>
              <a:t>Nuclear power could not help reduce emissions until mid-century.</a:t>
            </a:r>
          </a:p>
          <a:p>
            <a:pPr>
              <a:lnSpc>
                <a:spcPct val="105000"/>
              </a:lnSpc>
              <a:spcAft>
                <a:spcPts val="600"/>
              </a:spcAft>
            </a:pPr>
            <a:r>
              <a:rPr lang="en-AU" sz="1900" dirty="0">
                <a:latin typeface="Open Sans" panose="020B0606030504020204" pitchFamily="34" charset="0"/>
                <a:ea typeface="Open Sans" panose="020B0606030504020204" pitchFamily="34" charset="0"/>
                <a:cs typeface="Open Sans" panose="020B0606030504020204" pitchFamily="34" charset="0"/>
              </a:rPr>
              <a:t>Nuclear power’s contribution would be to </a:t>
            </a:r>
            <a:r>
              <a:rPr lang="en-AU" sz="19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slow</a:t>
            </a:r>
            <a:r>
              <a:rPr lang="en-AU" sz="1900" i="1" dirty="0">
                <a:latin typeface="Open Sans" panose="020B0606030504020204" pitchFamily="34" charset="0"/>
                <a:ea typeface="Open Sans" panose="020B0606030504020204" pitchFamily="34" charset="0"/>
                <a:cs typeface="Open Sans" panose="020B0606030504020204" pitchFamily="34" charset="0"/>
              </a:rPr>
              <a:t> </a:t>
            </a:r>
            <a:r>
              <a:rPr lang="en-AU" sz="1900" dirty="0">
                <a:latin typeface="Open Sans" panose="020B0606030504020204" pitchFamily="34" charset="0"/>
                <a:ea typeface="Open Sans" panose="020B0606030504020204" pitchFamily="34" charset="0"/>
                <a:cs typeface="Open Sans" panose="020B0606030504020204" pitchFamily="34" charset="0"/>
              </a:rPr>
              <a:t>the transition to low-carbon power and to make it more</a:t>
            </a:r>
            <a:r>
              <a:rPr lang="en-AU"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AU" sz="19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expensive</a:t>
            </a:r>
            <a:r>
              <a:rPr lang="en-AU" sz="1900" dirty="0">
                <a:latin typeface="Open Sans" panose="020B0606030504020204" pitchFamily="34" charset="0"/>
                <a:ea typeface="Open Sans" panose="020B0606030504020204" pitchFamily="34" charset="0"/>
                <a:cs typeface="Open Sans" panose="020B0606030504020204" pitchFamily="34" charset="0"/>
              </a:rPr>
              <a:t> and more </a:t>
            </a:r>
            <a:r>
              <a:rPr lang="en-AU" sz="1900" i="1" dirty="0">
                <a:solidFill>
                  <a:srgbClr val="FF0000"/>
                </a:solidFill>
                <a:latin typeface="Open Sans" panose="020B0606030504020204" pitchFamily="34" charset="0"/>
                <a:ea typeface="Open Sans" panose="020B0606030504020204" pitchFamily="34" charset="0"/>
                <a:cs typeface="Open Sans" panose="020B0606030504020204" pitchFamily="34" charset="0"/>
              </a:rPr>
              <a:t>dangerous</a:t>
            </a:r>
            <a:r>
              <a:rPr lang="en-AU" sz="1900" dirty="0">
                <a:latin typeface="Open Sans" panose="020B0606030504020204" pitchFamily="34" charset="0"/>
                <a:ea typeface="Open Sans" panose="020B0606030504020204" pitchFamily="34" charset="0"/>
                <a:cs typeface="Open Sans" panose="020B0606030504020204" pitchFamily="34" charset="0"/>
              </a:rPr>
              <a:t> than a renewables-led transition.</a:t>
            </a:r>
          </a:p>
          <a:p>
            <a:pPr>
              <a:lnSpc>
                <a:spcPct val="105000"/>
              </a:lnSpc>
              <a:spcAft>
                <a:spcPts val="600"/>
              </a:spcAft>
            </a:pPr>
            <a:endParaRPr lang="en-AU" sz="1400" b="1"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But it is </a:t>
            </a:r>
            <a:r>
              <a:rPr lang="en-AU" sz="19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NOT REALLY</a:t>
            </a:r>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about reducing carbon emissions  …</a:t>
            </a:r>
            <a:endParaRPr lang="en-AU" sz="1900"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endParaRPr lang="en-AU" sz="1400"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AU" sz="1900" dirty="0">
                <a:latin typeface="Open Sans" panose="020B0606030504020204" pitchFamily="34" charset="0"/>
                <a:ea typeface="Open Sans" panose="020B0606030504020204" pitchFamily="34" charset="0"/>
                <a:cs typeface="Open Sans" panose="020B0606030504020204" pitchFamily="34" charset="0"/>
              </a:rPr>
              <a:t>The Dutton Coalition wants to derail the current transition to renewables and to:</a:t>
            </a:r>
          </a:p>
          <a:p>
            <a:pPr marL="342900" indent="-342900">
              <a:lnSpc>
                <a:spcPct val="105000"/>
              </a:lnSpc>
              <a:spcAft>
                <a:spcPts val="6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prolong the life of existing coal plants and build even more.</a:t>
            </a:r>
          </a:p>
          <a:p>
            <a:pPr marL="342900" indent="-342900">
              <a:lnSpc>
                <a:spcPct val="105000"/>
              </a:lnSpc>
              <a:spcAft>
                <a:spcPts val="600"/>
              </a:spcAft>
              <a:buFont typeface="Wingdings" panose="05000000000000000000" pitchFamily="2" charset="2"/>
              <a:buChar char="§"/>
            </a:pPr>
            <a:r>
              <a:rPr lang="en-AU" sz="1900" dirty="0">
                <a:latin typeface="Open Sans" panose="020B0606030504020204" pitchFamily="34" charset="0"/>
                <a:ea typeface="Open Sans" panose="020B0606030504020204" pitchFamily="34" charset="0"/>
                <a:cs typeface="Open Sans" panose="020B0606030504020204" pitchFamily="34" charset="0"/>
              </a:rPr>
              <a:t>massively increase the use of expensive, polluting gas power (currently just 4.8% of electricity generation in the National Electricity Market).</a:t>
            </a:r>
            <a:endParaRPr lang="en-US" sz="1900" i="1"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endParaRPr lang="en-US" sz="1400" i="1" dirty="0">
              <a:latin typeface="Open Sans" panose="020B0606030504020204" pitchFamily="34" charset="0"/>
              <a:ea typeface="Open Sans" panose="020B0606030504020204" pitchFamily="34" charset="0"/>
              <a:cs typeface="Open Sans" panose="020B0606030504020204" pitchFamily="34" charset="0"/>
            </a:endParaRPr>
          </a:p>
          <a:p>
            <a:pPr>
              <a:lnSpc>
                <a:spcPct val="105000"/>
              </a:lnSpc>
              <a:spcAft>
                <a:spcPts val="600"/>
              </a:spcAft>
            </a:pPr>
            <a:r>
              <a:rPr lang="en-US" sz="19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Lots of denial about climate science within the Coalition.</a:t>
            </a:r>
          </a:p>
          <a:p>
            <a:pPr>
              <a:lnSpc>
                <a:spcPct val="105000"/>
              </a:lnSpc>
              <a:spcAft>
                <a:spcPts val="600"/>
              </a:spcAft>
            </a:pPr>
            <a:r>
              <a:rPr lang="en-US" sz="19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Malcolm Turnbull says the [climate] “science-denying” element in the Coalition is “crazy, and to some extent getting crazier”.</a:t>
            </a:r>
            <a:endParaRPr lang="en-AU" sz="1900" b="1" i="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352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wipe(down)">
                                      <p:cBhvr>
                                        <p:cTn id="17" dur="580">
                                          <p:stCondLst>
                                            <p:cond delay="0"/>
                                          </p:stCondLst>
                                        </p:cTn>
                                        <p:tgtEl>
                                          <p:spTgt spid="3">
                                            <p:txEl>
                                              <p:pRg st="11" end="11"/>
                                            </p:txEl>
                                          </p:spTgt>
                                        </p:tgtEl>
                                      </p:cBhvr>
                                    </p:animEffect>
                                    <p:anim calcmode="lin" valueType="num">
                                      <p:cBhvr>
                                        <p:cTn id="1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1" end="11"/>
                                            </p:txEl>
                                          </p:spTgt>
                                        </p:tgtEl>
                                      </p:cBhvr>
                                      <p:to x="100000" y="60000"/>
                                    </p:animScale>
                                    <p:animScale>
                                      <p:cBhvr>
                                        <p:cTn id="24" dur="166" decel="50000">
                                          <p:stCondLst>
                                            <p:cond delay="676"/>
                                          </p:stCondLst>
                                        </p:cTn>
                                        <p:tgtEl>
                                          <p:spTgt spid="3">
                                            <p:txEl>
                                              <p:pRg st="11" end="11"/>
                                            </p:txEl>
                                          </p:spTgt>
                                        </p:tgtEl>
                                      </p:cBhvr>
                                      <p:to x="100000" y="100000"/>
                                    </p:animScale>
                                    <p:animScale>
                                      <p:cBhvr>
                                        <p:cTn id="25" dur="26">
                                          <p:stCondLst>
                                            <p:cond delay="1312"/>
                                          </p:stCondLst>
                                        </p:cTn>
                                        <p:tgtEl>
                                          <p:spTgt spid="3">
                                            <p:txEl>
                                              <p:pRg st="11" end="11"/>
                                            </p:txEl>
                                          </p:spTgt>
                                        </p:tgtEl>
                                      </p:cBhvr>
                                      <p:to x="100000" y="80000"/>
                                    </p:animScale>
                                    <p:animScale>
                                      <p:cBhvr>
                                        <p:cTn id="26" dur="166" decel="50000">
                                          <p:stCondLst>
                                            <p:cond delay="1338"/>
                                          </p:stCondLst>
                                        </p:cTn>
                                        <p:tgtEl>
                                          <p:spTgt spid="3">
                                            <p:txEl>
                                              <p:pRg st="11" end="11"/>
                                            </p:txEl>
                                          </p:spTgt>
                                        </p:tgtEl>
                                      </p:cBhvr>
                                      <p:to x="100000" y="100000"/>
                                    </p:animScale>
                                    <p:animScale>
                                      <p:cBhvr>
                                        <p:cTn id="27" dur="26">
                                          <p:stCondLst>
                                            <p:cond delay="1642"/>
                                          </p:stCondLst>
                                        </p:cTn>
                                        <p:tgtEl>
                                          <p:spTgt spid="3">
                                            <p:txEl>
                                              <p:pRg st="11" end="11"/>
                                            </p:txEl>
                                          </p:spTgt>
                                        </p:tgtEl>
                                      </p:cBhvr>
                                      <p:to x="100000" y="90000"/>
                                    </p:animScale>
                                    <p:animScale>
                                      <p:cBhvr>
                                        <p:cTn id="28" dur="166" decel="50000">
                                          <p:stCondLst>
                                            <p:cond delay="1668"/>
                                          </p:stCondLst>
                                        </p:cTn>
                                        <p:tgtEl>
                                          <p:spTgt spid="3">
                                            <p:txEl>
                                              <p:pRg st="11" end="11"/>
                                            </p:txEl>
                                          </p:spTgt>
                                        </p:tgtEl>
                                      </p:cBhvr>
                                      <p:to x="100000" y="100000"/>
                                    </p:animScale>
                                    <p:animScale>
                                      <p:cBhvr>
                                        <p:cTn id="29" dur="26">
                                          <p:stCondLst>
                                            <p:cond delay="1808"/>
                                          </p:stCondLst>
                                        </p:cTn>
                                        <p:tgtEl>
                                          <p:spTgt spid="3">
                                            <p:txEl>
                                              <p:pRg st="11" end="11"/>
                                            </p:txEl>
                                          </p:spTgt>
                                        </p:tgtEl>
                                      </p:cBhvr>
                                      <p:to x="100000" y="95000"/>
                                    </p:animScale>
                                    <p:animScale>
                                      <p:cBhvr>
                                        <p:cTn id="30" dur="166" decel="50000">
                                          <p:stCondLst>
                                            <p:cond delay="1834"/>
                                          </p:stCondLst>
                                        </p:cTn>
                                        <p:tgtEl>
                                          <p:spTgt spid="3">
                                            <p:txEl>
                                              <p:pRg st="11" end="1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wipe(down)">
                                      <p:cBhvr>
                                        <p:cTn id="35" dur="580">
                                          <p:stCondLst>
                                            <p:cond delay="0"/>
                                          </p:stCondLst>
                                        </p:cTn>
                                        <p:tgtEl>
                                          <p:spTgt spid="3">
                                            <p:txEl>
                                              <p:pRg st="12" end="12"/>
                                            </p:txEl>
                                          </p:spTgt>
                                        </p:tgtEl>
                                      </p:cBhvr>
                                    </p:animEffect>
                                    <p:anim calcmode="lin" valueType="num">
                                      <p:cBhvr>
                                        <p:cTn id="36"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12" end="12"/>
                                            </p:txEl>
                                          </p:spTgt>
                                        </p:tgtEl>
                                      </p:cBhvr>
                                      <p:to x="100000" y="60000"/>
                                    </p:animScale>
                                    <p:animScale>
                                      <p:cBhvr>
                                        <p:cTn id="42" dur="166" decel="50000">
                                          <p:stCondLst>
                                            <p:cond delay="676"/>
                                          </p:stCondLst>
                                        </p:cTn>
                                        <p:tgtEl>
                                          <p:spTgt spid="3">
                                            <p:txEl>
                                              <p:pRg st="12" end="12"/>
                                            </p:txEl>
                                          </p:spTgt>
                                        </p:tgtEl>
                                      </p:cBhvr>
                                      <p:to x="100000" y="100000"/>
                                    </p:animScale>
                                    <p:animScale>
                                      <p:cBhvr>
                                        <p:cTn id="43" dur="26">
                                          <p:stCondLst>
                                            <p:cond delay="1312"/>
                                          </p:stCondLst>
                                        </p:cTn>
                                        <p:tgtEl>
                                          <p:spTgt spid="3">
                                            <p:txEl>
                                              <p:pRg st="12" end="12"/>
                                            </p:txEl>
                                          </p:spTgt>
                                        </p:tgtEl>
                                      </p:cBhvr>
                                      <p:to x="100000" y="80000"/>
                                    </p:animScale>
                                    <p:animScale>
                                      <p:cBhvr>
                                        <p:cTn id="44" dur="166" decel="50000">
                                          <p:stCondLst>
                                            <p:cond delay="1338"/>
                                          </p:stCondLst>
                                        </p:cTn>
                                        <p:tgtEl>
                                          <p:spTgt spid="3">
                                            <p:txEl>
                                              <p:pRg st="12" end="12"/>
                                            </p:txEl>
                                          </p:spTgt>
                                        </p:tgtEl>
                                      </p:cBhvr>
                                      <p:to x="100000" y="100000"/>
                                    </p:animScale>
                                    <p:animScale>
                                      <p:cBhvr>
                                        <p:cTn id="45" dur="26">
                                          <p:stCondLst>
                                            <p:cond delay="1642"/>
                                          </p:stCondLst>
                                        </p:cTn>
                                        <p:tgtEl>
                                          <p:spTgt spid="3">
                                            <p:txEl>
                                              <p:pRg st="12" end="12"/>
                                            </p:txEl>
                                          </p:spTgt>
                                        </p:tgtEl>
                                      </p:cBhvr>
                                      <p:to x="100000" y="90000"/>
                                    </p:animScale>
                                    <p:animScale>
                                      <p:cBhvr>
                                        <p:cTn id="46" dur="166" decel="50000">
                                          <p:stCondLst>
                                            <p:cond delay="1668"/>
                                          </p:stCondLst>
                                        </p:cTn>
                                        <p:tgtEl>
                                          <p:spTgt spid="3">
                                            <p:txEl>
                                              <p:pRg st="12" end="12"/>
                                            </p:txEl>
                                          </p:spTgt>
                                        </p:tgtEl>
                                      </p:cBhvr>
                                      <p:to x="100000" y="100000"/>
                                    </p:animScale>
                                    <p:animScale>
                                      <p:cBhvr>
                                        <p:cTn id="47" dur="26">
                                          <p:stCondLst>
                                            <p:cond delay="1808"/>
                                          </p:stCondLst>
                                        </p:cTn>
                                        <p:tgtEl>
                                          <p:spTgt spid="3">
                                            <p:txEl>
                                              <p:pRg st="12" end="12"/>
                                            </p:txEl>
                                          </p:spTgt>
                                        </p:tgtEl>
                                      </p:cBhvr>
                                      <p:to x="100000" y="95000"/>
                                    </p:animScale>
                                    <p:animScale>
                                      <p:cBhvr>
                                        <p:cTn id="48"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320EA-7BEE-9283-5D94-DF8BBCF0632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B12AE43-DFA5-749E-F90A-7AA3B5AEFBC6}"/>
              </a:ext>
            </a:extLst>
          </p:cNvPr>
          <p:cNvSpPr txBox="1"/>
          <p:nvPr/>
        </p:nvSpPr>
        <p:spPr>
          <a:xfrm>
            <a:off x="580790" y="136560"/>
            <a:ext cx="10789920" cy="1077218"/>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Coalition’s plan to derail </a:t>
            </a:r>
          </a:p>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renewable energy transition</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236669" y="1347395"/>
            <a:ext cx="11878126" cy="5355312"/>
          </a:xfrm>
          <a:prstGeom prst="rect">
            <a:avLst/>
          </a:prstGeom>
          <a:noFill/>
        </p:spPr>
        <p:txBody>
          <a:bodyPr wrap="square" rtlCol="0">
            <a:spAutoFit/>
          </a:bodyPr>
          <a:lstStyle/>
          <a:p>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If elected, a Federal Liberal/National Coalition government will</a:t>
            </a:r>
          </a:p>
          <a:p>
            <a:pPr marL="342900" indent="-342900">
              <a:buFont typeface="+mj-lt"/>
              <a:buAutoNum type="arabicPeriod"/>
            </a:pPr>
            <a:r>
              <a:rPr lang="en-AU" sz="1900" u="sng" dirty="0">
                <a:latin typeface="Open Sans" panose="020B0606030504020204" pitchFamily="34" charset="0"/>
                <a:ea typeface="Open Sans" panose="020B0606030504020204" pitchFamily="34" charset="0"/>
                <a:cs typeface="Open Sans" panose="020B0606030504020204" pitchFamily="34" charset="0"/>
              </a:rPr>
              <a:t>Abandon</a:t>
            </a:r>
            <a:r>
              <a:rPr lang="en-AU" sz="1900" dirty="0">
                <a:latin typeface="Open Sans" panose="020B0606030504020204" pitchFamily="34" charset="0"/>
                <a:ea typeface="Open Sans" panose="020B0606030504020204" pitchFamily="34" charset="0"/>
                <a:cs typeface="Open Sans" panose="020B0606030504020204" pitchFamily="34" charset="0"/>
              </a:rPr>
              <a:t> the current government’s target of 82% renewables by 2030</a:t>
            </a:r>
          </a:p>
          <a:p>
            <a:pPr marL="342900" indent="-342900">
              <a:buFont typeface="+mj-lt"/>
              <a:buAutoNum type="arabicPeriod"/>
            </a:pPr>
            <a:r>
              <a:rPr lang="en-AU" sz="1900" u="sng" dirty="0">
                <a:latin typeface="Open Sans" panose="020B0606030504020204" pitchFamily="34" charset="0"/>
                <a:ea typeface="Open Sans" panose="020B0606030504020204" pitchFamily="34" charset="0"/>
                <a:cs typeface="Open Sans" panose="020B0606030504020204" pitchFamily="34" charset="0"/>
              </a:rPr>
              <a:t>Rip up </a:t>
            </a:r>
            <a:r>
              <a:rPr lang="en-AU" sz="1900" dirty="0">
                <a:latin typeface="Open Sans" panose="020B0606030504020204" pitchFamily="34" charset="0"/>
                <a:ea typeface="Open Sans" panose="020B0606030504020204" pitchFamily="34" charset="0"/>
                <a:cs typeface="Open Sans" panose="020B0606030504020204" pitchFamily="34" charset="0"/>
              </a:rPr>
              <a:t>contracts signed by the Commonwealth in its Capacity Investment Scheme</a:t>
            </a:r>
          </a:p>
          <a:p>
            <a:pPr marL="342900" indent="-342900">
              <a:buFont typeface="+mj-lt"/>
              <a:buAutoNum type="arabicPeriod"/>
            </a:pPr>
            <a:r>
              <a:rPr lang="en-AU" sz="1900" dirty="0">
                <a:latin typeface="Open Sans" panose="020B0606030504020204" pitchFamily="34" charset="0"/>
                <a:ea typeface="Open Sans" panose="020B0606030504020204" pitchFamily="34" charset="0"/>
                <a:cs typeface="Open Sans" panose="020B0606030504020204" pitchFamily="34" charset="0"/>
              </a:rPr>
              <a:t>Scrap the current government’s target to cut carbon emissions by 43% by 2030 (the Coalition refuses to establish 2030 or 2035 targets until after the election)</a:t>
            </a:r>
          </a:p>
          <a:p>
            <a:pPr marL="342900" indent="-342900">
              <a:buFont typeface="+mj-lt"/>
              <a:buAutoNum type="arabicPeriod"/>
            </a:pPr>
            <a:r>
              <a:rPr lang="en-AU" sz="1900" u="sng" dirty="0">
                <a:latin typeface="Open Sans" panose="020B0606030504020204" pitchFamily="34" charset="0"/>
                <a:ea typeface="Open Sans" panose="020B0606030504020204" pitchFamily="34" charset="0"/>
                <a:cs typeface="Open Sans" panose="020B0606030504020204" pitchFamily="34" charset="0"/>
              </a:rPr>
              <a:t>Withdraw</a:t>
            </a:r>
            <a:r>
              <a:rPr lang="en-AU" sz="1900" dirty="0">
                <a:latin typeface="Open Sans" panose="020B0606030504020204" pitchFamily="34" charset="0"/>
                <a:ea typeface="Open Sans" panose="020B0606030504020204" pitchFamily="34" charset="0"/>
                <a:cs typeface="Open Sans" panose="020B0606030504020204" pitchFamily="34" charset="0"/>
              </a:rPr>
              <a:t> Australia’s pledge (made at the 2023 UN COP28 climate conference) to triple renewable energy and to double the rate of energy efficiency by 2030</a:t>
            </a:r>
          </a:p>
          <a:p>
            <a:pPr marL="342900" indent="-342900">
              <a:buFont typeface="+mj-lt"/>
              <a:buAutoNum type="arabicPeriod"/>
            </a:pPr>
            <a:r>
              <a:rPr lang="en-AU" sz="1900" dirty="0">
                <a:latin typeface="Open Sans" panose="020B0606030504020204" pitchFamily="34" charset="0"/>
                <a:ea typeface="Open Sans" panose="020B0606030504020204" pitchFamily="34" charset="0"/>
                <a:cs typeface="Open Sans" panose="020B0606030504020204" pitchFamily="34" charset="0"/>
              </a:rPr>
              <a:t>Sign Australia up to a COP28 pledge to triple nuclear power by 2050</a:t>
            </a:r>
          </a:p>
          <a:p>
            <a:endParaRPr lang="en-AU" sz="1900" dirty="0">
              <a:latin typeface="Open Sans" panose="020B0606030504020204" pitchFamily="34" charset="0"/>
              <a:ea typeface="Open Sans" panose="020B0606030504020204" pitchFamily="34" charset="0"/>
              <a:cs typeface="Open Sans" panose="020B0606030504020204" pitchFamily="34" charset="0"/>
            </a:endParaRPr>
          </a:p>
          <a:p>
            <a:r>
              <a:rPr lang="en-AU"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 addition:</a:t>
            </a:r>
          </a:p>
          <a:p>
            <a:pPr marL="342900" indent="-342900">
              <a:buFont typeface="+mj-lt"/>
              <a:buAutoNum type="arabicPeriod"/>
            </a:pPr>
            <a:r>
              <a:rPr lang="en-AU" sz="1900" dirty="0">
                <a:latin typeface="Open Sans" panose="020B0606030504020204" pitchFamily="34" charset="0"/>
                <a:ea typeface="Open Sans" panose="020B0606030504020204" pitchFamily="34" charset="0"/>
                <a:cs typeface="Open Sans" panose="020B0606030504020204" pitchFamily="34" charset="0"/>
              </a:rPr>
              <a:t>The Nationals are calling for a halt to the rollout of large-scale renewables</a:t>
            </a:r>
          </a:p>
          <a:p>
            <a:pPr marL="342900" indent="-342900">
              <a:buFont typeface="+mj-lt"/>
              <a:buAutoNum type="arabicPeriod"/>
            </a:pPr>
            <a:r>
              <a:rPr lang="en-AU" sz="1900" dirty="0">
                <a:latin typeface="Open Sans" panose="020B0606030504020204" pitchFamily="34" charset="0"/>
                <a:ea typeface="Open Sans" panose="020B0606030504020204" pitchFamily="34" charset="0"/>
                <a:cs typeface="Open Sans" panose="020B0606030504020204" pitchFamily="34" charset="0"/>
              </a:rPr>
              <a:t>Queensland LNP Senator Matt Canavan says the Coalition intends to shut down the Climate Change Authority. (The Abbott government </a:t>
            </a:r>
            <a:r>
              <a:rPr lang="en-US" sz="1900" dirty="0">
                <a:latin typeface="Open Sans" panose="020B0606030504020204" pitchFamily="34" charset="0"/>
                <a:ea typeface="Open Sans" panose="020B0606030504020204" pitchFamily="34" charset="0"/>
                <a:cs typeface="Open Sans" panose="020B0606030504020204" pitchFamily="34" charset="0"/>
              </a:rPr>
              <a:t>de-funded the independent Climate Commission and tried but failed to kill off the Climate Change Authority and the Australian Renewable Energy Agency.)</a:t>
            </a:r>
          </a:p>
          <a:p>
            <a:pPr marL="342900" indent="-342900">
              <a:buFont typeface="+mj-lt"/>
              <a:buAutoNum type="arabicPeriod"/>
            </a:pPr>
            <a:endParaRPr lang="en-US" sz="1900" dirty="0">
              <a:latin typeface="Open Sans" panose="020B0606030504020204" pitchFamily="34" charset="0"/>
              <a:ea typeface="Open Sans" panose="020B0606030504020204" pitchFamily="34" charset="0"/>
              <a:cs typeface="Open Sans" panose="020B0606030504020204" pitchFamily="34" charset="0"/>
            </a:endParaRPr>
          </a:p>
          <a:p>
            <a:r>
              <a:rPr lang="en-US"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Queensland LNP government as a model … and a warning.</a:t>
            </a:r>
          </a:p>
          <a:p>
            <a:pPr marL="457200" indent="-457200">
              <a:buFont typeface="+mj-lt"/>
              <a:buAutoNum type="arabicPeriod"/>
            </a:pPr>
            <a:r>
              <a:rPr lang="en-AU" sz="1900" dirty="0">
                <a:latin typeface="Open Sans" panose="020B0606030504020204" pitchFamily="34" charset="0"/>
                <a:ea typeface="Open Sans" panose="020B0606030504020204" pitchFamily="34" charset="0"/>
                <a:cs typeface="Open Sans" panose="020B0606030504020204" pitchFamily="34" charset="0"/>
              </a:rPr>
              <a:t>Not interested in nuclear power but slowing the growth of renewables and expanding and extending reliance on fossil fuels since the Oct. 2024 election.</a:t>
            </a:r>
            <a:endParaRPr lang="en-US" sz="19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48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26F8B-18FC-7498-2C33-863A479A814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CE999CE-47C1-395A-208A-D8AF2192836C}"/>
              </a:ext>
            </a:extLst>
          </p:cNvPr>
          <p:cNvSpPr txBox="1"/>
          <p:nvPr/>
        </p:nvSpPr>
        <p:spPr>
          <a:xfrm>
            <a:off x="580790" y="526212"/>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massive increase in carbon emissions</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596030" y="1150650"/>
            <a:ext cx="11595970" cy="5750036"/>
          </a:xfrm>
          <a:prstGeom prst="rect">
            <a:avLst/>
          </a:prstGeom>
          <a:noFill/>
        </p:spPr>
        <p:txBody>
          <a:bodyPr wrap="square" rtlCol="0">
            <a:spAutoFit/>
          </a:bodyPr>
          <a:lstStyle/>
          <a:p>
            <a:pPr marL="342900" indent="-342900">
              <a:lnSpc>
                <a:spcPct val="130000"/>
              </a:lnSpc>
              <a:spcAft>
                <a:spcPts val="600"/>
              </a:spcAft>
              <a:buAutoNum type="arabicPeriod"/>
            </a:pPr>
            <a:r>
              <a:rPr lang="en-AU" sz="1600" b="1" dirty="0">
                <a:latin typeface="Open Sans" panose="020B0606030504020204" pitchFamily="34" charset="0"/>
                <a:ea typeface="Open Sans" panose="020B0606030504020204" pitchFamily="34" charset="0"/>
                <a:cs typeface="Open Sans" panose="020B0606030504020204" pitchFamily="34" charset="0"/>
              </a:rPr>
              <a:t>Slowing the growth of renewables in favour of fossil fuels = higher carbon emissions.</a:t>
            </a:r>
          </a:p>
          <a:p>
            <a:pPr marL="342900" indent="-342900">
              <a:lnSpc>
                <a:spcPct val="130000"/>
              </a:lnSpc>
              <a:spcAft>
                <a:spcPts val="600"/>
              </a:spcAft>
              <a:buAutoNum type="arabicPeriod"/>
            </a:pPr>
            <a:r>
              <a:rPr lang="en-AU" sz="1600" b="1" dirty="0">
                <a:latin typeface="Open Sans" panose="020B0606030504020204" pitchFamily="34" charset="0"/>
                <a:ea typeface="Open Sans" panose="020B0606030504020204" pitchFamily="34" charset="0"/>
                <a:cs typeface="Open Sans" panose="020B0606030504020204" pitchFamily="34" charset="0"/>
              </a:rPr>
              <a:t>Coal plants will be shut down in the next 10-15 years but nuclear reactors couldn’t begin operating for 20+ years. Bridging the gap with fossil fuels = higher carbon emissions.</a:t>
            </a:r>
          </a:p>
          <a:p>
            <a:pPr>
              <a:lnSpc>
                <a:spcPct val="130000"/>
              </a:lnSpc>
              <a:spcAft>
                <a:spcPts val="600"/>
              </a:spcAft>
            </a:pPr>
            <a:r>
              <a:rPr lang="en-AU" b="1" u="sng" dirty="0">
                <a:solidFill>
                  <a:schemeClr val="accent4"/>
                </a:solidFill>
                <a:hlinkClick r:id="rId3">
                  <a:extLst>
                    <a:ext uri="{A12FA001-AC4F-418D-AE19-62706E023703}">
                      <ahyp:hlinkClr xmlns:ahyp="http://schemas.microsoft.com/office/drawing/2018/hyperlinkcolor" val="tx"/>
                    </a:ext>
                  </a:extLst>
                </a:hlinkClick>
              </a:rPr>
              <a:t>Coalition’s nuclear plan will result in an additional 1.7 billion tonnes of greenhouse emissions, experts warn</a:t>
            </a:r>
            <a:endParaRPr lang="en-AU" b="1" dirty="0">
              <a:solidFill>
                <a:schemeClr val="accent4"/>
              </a:solidFill>
            </a:endParaRPr>
          </a:p>
          <a:p>
            <a:pPr>
              <a:lnSpc>
                <a:spcPct val="130000"/>
              </a:lnSpc>
              <a:spcAft>
                <a:spcPts val="600"/>
              </a:spcAft>
            </a:pPr>
            <a:r>
              <a:rPr lang="en-AU" sz="15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Australia will not come close to net zero by 2050 under Coalition’s nuclear plan</a:t>
            </a:r>
            <a:br>
              <a:rPr lang="en-AU" sz="1500" dirty="0">
                <a:latin typeface="Open Sans" panose="020B0606030504020204" pitchFamily="34" charset="0"/>
                <a:ea typeface="Open Sans" panose="020B0606030504020204" pitchFamily="34" charset="0"/>
                <a:cs typeface="Open Sans" panose="020B0606030504020204" pitchFamily="34" charset="0"/>
              </a:rPr>
            </a:br>
            <a:r>
              <a:rPr lang="en-AU" sz="1500" dirty="0">
                <a:latin typeface="Open Sans" panose="020B0606030504020204" pitchFamily="34" charset="0"/>
                <a:ea typeface="Open Sans" panose="020B0606030504020204" pitchFamily="34" charset="0"/>
                <a:cs typeface="Open Sans" panose="020B0606030504020204" pitchFamily="34" charset="0"/>
              </a:rPr>
              <a:t>Academics George Wilkenfeld and Clive Hamilton: The Coalition’s strategy would increase Australia’s greenhouse emissions by at least 1.4 billion tonnes by 2050 compared with the renewables pathway.</a:t>
            </a:r>
          </a:p>
          <a:p>
            <a:pPr>
              <a:lnSpc>
                <a:spcPct val="130000"/>
              </a:lnSpc>
              <a:spcAft>
                <a:spcPts val="600"/>
              </a:spcAft>
            </a:pPr>
            <a:r>
              <a:rPr lang="en-AU" sz="15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Nuclear reactors a disaster for climate emissions</a:t>
            </a:r>
            <a:br>
              <a:rPr lang="en-AU" sz="1500" dirty="0">
                <a:latin typeface="Open Sans" panose="020B0606030504020204" pitchFamily="34" charset="0"/>
                <a:ea typeface="Open Sans" panose="020B0606030504020204" pitchFamily="34" charset="0"/>
                <a:cs typeface="Open Sans" panose="020B0606030504020204" pitchFamily="34" charset="0"/>
              </a:rPr>
            </a:br>
            <a:r>
              <a:rPr lang="en-AU" sz="1500" dirty="0">
                <a:latin typeface="Open Sans" panose="020B0606030504020204" pitchFamily="34" charset="0"/>
                <a:ea typeface="Open Sans" panose="020B0606030504020204" pitchFamily="34" charset="0"/>
                <a:cs typeface="Open Sans" panose="020B0606030504020204" pitchFamily="34" charset="0"/>
              </a:rPr>
              <a:t>An </a:t>
            </a:r>
            <a:r>
              <a:rPr lang="en-AU" sz="1500" u="sng" dirty="0">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analysis</a:t>
            </a:r>
            <a:r>
              <a:rPr lang="en-AU" sz="1500" dirty="0">
                <a:latin typeface="Open Sans" panose="020B0606030504020204" pitchFamily="34" charset="0"/>
                <a:ea typeface="Open Sans" panose="020B0606030504020204" pitchFamily="34" charset="0"/>
                <a:cs typeface="Open Sans" panose="020B0606030504020204" pitchFamily="34" charset="0"/>
              </a:rPr>
              <a:t> by Solutions for Climate Australia finds that pursuing nuclear reactors in Australia would result in an additional 2.3 billion tonnes of greenhouse emissions between now and 2050.</a:t>
            </a:r>
          </a:p>
          <a:p>
            <a:pPr>
              <a:lnSpc>
                <a:spcPct val="130000"/>
              </a:lnSpc>
              <a:spcAft>
                <a:spcPts val="600"/>
              </a:spcAft>
            </a:pPr>
            <a:r>
              <a:rPr lang="en-AU" sz="15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Nuclear could ‘sound the death knell’ for Australia’s decarbonisation efforts</a:t>
            </a:r>
            <a:br>
              <a:rPr lang="en-AU" sz="1500" dirty="0">
                <a:latin typeface="Open Sans" panose="020B0606030504020204" pitchFamily="34" charset="0"/>
                <a:ea typeface="Open Sans" panose="020B0606030504020204" pitchFamily="34" charset="0"/>
                <a:cs typeface="Open Sans" panose="020B0606030504020204" pitchFamily="34" charset="0"/>
              </a:rPr>
            </a:br>
            <a:r>
              <a:rPr lang="en-AU" sz="1500" dirty="0">
                <a:latin typeface="Open Sans" panose="020B0606030504020204" pitchFamily="34" charset="0"/>
                <a:ea typeface="Open Sans" panose="020B0606030504020204" pitchFamily="34" charset="0"/>
                <a:cs typeface="Open Sans" panose="020B0606030504020204" pitchFamily="34" charset="0"/>
              </a:rPr>
              <a:t>A report by Bloomberg New Energy Finance finds that nuclear-power would “sound the death knell” for decarbonisation efforts if it distracts from renewables investment.</a:t>
            </a:r>
          </a:p>
          <a:p>
            <a:pPr>
              <a:lnSpc>
                <a:spcPct val="130000"/>
              </a:lnSpc>
              <a:spcAft>
                <a:spcPts val="600"/>
              </a:spcAft>
            </a:pPr>
            <a:r>
              <a:rPr lang="en-AU" sz="15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Australia’s ‘carbon budget’ may blow out by 40% under the Coalition’s energy plan</a:t>
            </a:r>
            <a:r>
              <a:rPr lang="en-AU" sz="15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br>
              <a:rPr lang="en-AU" sz="1500" dirty="0">
                <a:latin typeface="Open Sans" panose="020B0606030504020204" pitchFamily="34" charset="0"/>
                <a:ea typeface="Open Sans" panose="020B0606030504020204" pitchFamily="34" charset="0"/>
                <a:cs typeface="Open Sans" panose="020B0606030504020204" pitchFamily="34" charset="0"/>
              </a:rPr>
            </a:br>
            <a:r>
              <a:rPr lang="en-AU" sz="1500" dirty="0">
                <a:latin typeface="Open Sans" panose="020B0606030504020204" pitchFamily="34" charset="0"/>
                <a:ea typeface="Open Sans" panose="020B0606030504020204" pitchFamily="34" charset="0"/>
                <a:cs typeface="Open Sans" panose="020B0606030504020204" pitchFamily="34" charset="0"/>
              </a:rPr>
              <a:t>UTS academic Sven </a:t>
            </a:r>
            <a:r>
              <a:rPr lang="en-AU" sz="1500" dirty="0" err="1">
                <a:latin typeface="Open Sans" panose="020B0606030504020204" pitchFamily="34" charset="0"/>
                <a:ea typeface="Open Sans" panose="020B0606030504020204" pitchFamily="34" charset="0"/>
                <a:cs typeface="Open Sans" panose="020B0606030504020204" pitchFamily="34" charset="0"/>
              </a:rPr>
              <a:t>Teske</a:t>
            </a:r>
            <a:r>
              <a:rPr lang="en-AU" sz="1500" dirty="0">
                <a:latin typeface="Open Sans" panose="020B0606030504020204" pitchFamily="34" charset="0"/>
                <a:ea typeface="Open Sans" panose="020B0606030504020204" pitchFamily="34" charset="0"/>
                <a:cs typeface="Open Sans" panose="020B0606030504020204" pitchFamily="34" charset="0"/>
              </a:rPr>
              <a:t>: Even if the reactors are built, the negative impact on Australia’s carbon emissions would be huge. Over the next decade, the renewables transition would stall and coal and gas emissions would rise – possibly leading to a 40% blowout in Australia’s carbon budget.</a:t>
            </a:r>
          </a:p>
        </p:txBody>
      </p:sp>
    </p:spTree>
    <p:extLst>
      <p:ext uri="{BB962C8B-B14F-4D97-AF65-F5344CB8AC3E}">
        <p14:creationId xmlns:p14="http://schemas.microsoft.com/office/powerpoint/2010/main" val="38994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60BE55-823D-C3D3-0C56-75B0D5C836F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F757006-BA31-01F4-CE03-47BB29CA68CA}"/>
              </a:ext>
            </a:extLst>
          </p:cNvPr>
          <p:cNvSpPr txBox="1"/>
          <p:nvPr/>
        </p:nvSpPr>
        <p:spPr>
          <a:xfrm>
            <a:off x="580790" y="211864"/>
            <a:ext cx="10789920" cy="584775"/>
          </a:xfrm>
          <a:prstGeom prst="rect">
            <a:avLst/>
          </a:prstGeom>
          <a:noFill/>
        </p:spPr>
        <p:txBody>
          <a:bodyPr wrap="square" rtlCol="0">
            <a:spAutoFit/>
          </a:bodyPr>
          <a:lstStyle/>
          <a:p>
            <a:r>
              <a:rPr lang="en-AU"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What do scientists say?</a:t>
            </a:r>
          </a:p>
        </p:txBody>
      </p:sp>
      <p:sp>
        <p:nvSpPr>
          <p:cNvPr id="6" name="TextBox 5">
            <a:extLst>
              <a:ext uri="{FF2B5EF4-FFF2-40B4-BE49-F238E27FC236}">
                <a16:creationId xmlns:a16="http://schemas.microsoft.com/office/drawing/2014/main" id="{7514A121-7A60-E54D-A820-2D20E86073DA}"/>
              </a:ext>
            </a:extLst>
          </p:cNvPr>
          <p:cNvSpPr txBox="1"/>
          <p:nvPr/>
        </p:nvSpPr>
        <p:spPr>
          <a:xfrm>
            <a:off x="11930063" y="371475"/>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C9655E4-8416-FC3B-1026-4BD041F7FE13}"/>
              </a:ext>
            </a:extLst>
          </p:cNvPr>
          <p:cNvSpPr txBox="1"/>
          <p:nvPr/>
        </p:nvSpPr>
        <p:spPr>
          <a:xfrm>
            <a:off x="139850" y="1072401"/>
            <a:ext cx="11356826" cy="6110071"/>
          </a:xfrm>
          <a:prstGeom prst="rect">
            <a:avLst/>
          </a:prstGeom>
          <a:noFill/>
        </p:spPr>
        <p:txBody>
          <a:bodyPr wrap="square" rtlCol="0">
            <a:spAutoFit/>
          </a:bodyPr>
          <a:lstStyle/>
          <a:p>
            <a:pPr marL="342900" indent="-342900">
              <a:lnSpc>
                <a:spcPct val="110000"/>
              </a:lnSpc>
              <a:spcAft>
                <a:spcPts val="600"/>
              </a:spcAft>
              <a:buFont typeface="Wingdings" panose="05000000000000000000" pitchFamily="2" charset="2"/>
              <a:buChar char="§"/>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Australian Chief Scientist Prof. Tony </a:t>
            </a:r>
            <a:r>
              <a:rPr lang="en-AU" sz="16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Haymet</a:t>
            </a: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rPr>
              <a:t>says the nuclear industry has to prove it can build on time and on budget and compete with “</a:t>
            </a:r>
            <a:r>
              <a:rPr lang="en-AU" sz="1600" u="sng"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incredibly cheap” solar and wind</a:t>
            </a:r>
            <a:r>
              <a:rPr lang="en-AU" sz="1600" dirty="0">
                <a:latin typeface="Open Sans" panose="020B0606030504020204" pitchFamily="34" charset="0"/>
                <a:ea typeface="Open Sans" panose="020B0606030504020204" pitchFamily="34" charset="0"/>
                <a:cs typeface="Open Sans" panose="020B0606030504020204" pitchFamily="34" charset="0"/>
              </a:rPr>
              <a:t>. He </a:t>
            </a:r>
            <a:r>
              <a:rPr lang="en-AU" sz="1600" u="sng"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strongly supports</a:t>
            </a:r>
            <a:r>
              <a:rPr lang="en-AU" sz="1600" dirty="0">
                <a:latin typeface="Open Sans" panose="020B0606030504020204" pitchFamily="34" charset="0"/>
                <a:ea typeface="Open Sans" panose="020B0606030504020204" pitchFamily="34" charset="0"/>
                <a:cs typeface="Open Sans" panose="020B0606030504020204" pitchFamily="34" charset="0"/>
              </a:rPr>
              <a:t> CSIRO research demonstrating that renewables-plus-storage is far cheaper than nuclear power. He said he would like to visit a ‘small modular reactor’ but </a:t>
            </a:r>
            <a:r>
              <a:rPr lang="en-AU" sz="1600" u="sng"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none exist</a:t>
            </a:r>
            <a:r>
              <a:rPr lang="en-AU" sz="1600" dirty="0">
                <a:latin typeface="Open Sans" panose="020B0606030504020204" pitchFamily="34" charset="0"/>
                <a:ea typeface="Open Sans" panose="020B0606030504020204" pitchFamily="34" charset="0"/>
                <a:cs typeface="Open Sans" panose="020B0606030504020204" pitchFamily="34" charset="0"/>
              </a:rPr>
              <a:t>.</a:t>
            </a:r>
          </a:p>
          <a:p>
            <a:pPr marL="342900" indent="-342900">
              <a:lnSpc>
                <a:spcPct val="110000"/>
              </a:lnSpc>
              <a:spcAft>
                <a:spcPts val="600"/>
              </a:spcAft>
              <a:buFont typeface="Wingdings" panose="05000000000000000000" pitchFamily="2" charset="2"/>
              <a:buChar char="§"/>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Australia’s leading scientific organisation CSIRO</a:t>
            </a:r>
            <a:r>
              <a:rPr lang="en-AU" sz="1600" b="1" dirty="0">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says</a:t>
            </a:r>
            <a:r>
              <a:rPr lang="en-AU" sz="1600" dirty="0">
                <a:latin typeface="Open Sans" panose="020B0606030504020204" pitchFamily="34" charset="0"/>
                <a:ea typeface="Open Sans" panose="020B0606030504020204" pitchFamily="34" charset="0"/>
                <a:cs typeface="Open Sans" panose="020B0606030504020204" pitchFamily="34" charset="0"/>
              </a:rPr>
              <a:t> that nuclear power “does not provide an economically competitive solution in Australia” and could not be deployed “within the timeframe required.”</a:t>
            </a:r>
          </a:p>
          <a:p>
            <a:pPr marL="342900" indent="-342900">
              <a:lnSpc>
                <a:spcPct val="110000"/>
              </a:lnSpc>
              <a:spcAft>
                <a:spcPts val="600"/>
              </a:spcAft>
              <a:buFont typeface="Wingdings" panose="05000000000000000000" pitchFamily="2" charset="2"/>
              <a:buChar char="§"/>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Former Australian Chief Scientist Alan Finkel</a:t>
            </a:r>
            <a:r>
              <a:rPr lang="en-AU" sz="1600" b="1" dirty="0">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says</a:t>
            </a:r>
            <a:r>
              <a:rPr lang="en-AU" sz="1600" dirty="0">
                <a:latin typeface="Open Sans" panose="020B0606030504020204" pitchFamily="34" charset="0"/>
                <a:ea typeface="Open Sans" panose="020B0606030504020204" pitchFamily="34" charset="0"/>
                <a:cs typeface="Open Sans" panose="020B0606030504020204" pitchFamily="34" charset="0"/>
              </a:rPr>
              <a:t> nuclear power is “too slow and too expensive” for Australia.</a:t>
            </a:r>
          </a:p>
          <a:p>
            <a:pPr marL="342900" indent="-342900">
              <a:lnSpc>
                <a:spcPct val="110000"/>
              </a:lnSpc>
              <a:spcAft>
                <a:spcPts val="600"/>
              </a:spcAft>
              <a:buFont typeface="Wingdings" panose="05000000000000000000" pitchFamily="2" charset="2"/>
              <a:buChar char="§"/>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Former Australian Chief Scientist, Robin Batterham</a:t>
            </a:r>
            <a:r>
              <a:rPr lang="en-AU" sz="1600" dirty="0">
                <a:effectLst/>
                <a:latin typeface="Open Sans" panose="020B0606030504020204" pitchFamily="34" charset="0"/>
                <a:ea typeface="Open Sans" panose="020B0606030504020204" pitchFamily="34" charset="0"/>
                <a:cs typeface="Open Sans" panose="020B0606030504020204" pitchFamily="34" charset="0"/>
              </a:rPr>
              <a:t>, </a:t>
            </a:r>
            <a:r>
              <a:rPr lang="en-AU" sz="1600" u="none" strike="noStrike" dirty="0">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says</a:t>
            </a:r>
            <a:r>
              <a:rPr lang="en-AU" sz="1600" dirty="0">
                <a:effectLst/>
                <a:latin typeface="Open Sans" panose="020B0606030504020204" pitchFamily="34" charset="0"/>
                <a:ea typeface="Open Sans" panose="020B0606030504020204" pitchFamily="34" charset="0"/>
                <a:cs typeface="Open Sans" panose="020B0606030504020204" pitchFamily="34" charset="0"/>
              </a:rPr>
              <a:t> “To reduce renewable targets in the belief that nuclear will be deployed later at scale would create a material risk of not achieving net zero, or doing so at an excessive cost.” </a:t>
            </a:r>
          </a:p>
          <a:p>
            <a:pPr marL="342900" indent="-342900">
              <a:lnSpc>
                <a:spcPct val="110000"/>
              </a:lnSpc>
              <a:spcAft>
                <a:spcPts val="600"/>
              </a:spcAft>
              <a:buFont typeface="Wingdings" panose="05000000000000000000" pitchFamily="2" charset="2"/>
              <a:buChar char="§"/>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Former Australian Chief Scientist Cathy Foley</a:t>
            </a:r>
            <a:r>
              <a:rPr lang="en-AU" sz="1600" dirty="0">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says</a:t>
            </a:r>
            <a:r>
              <a:rPr lang="en-AU" sz="1600" dirty="0">
                <a:latin typeface="Open Sans" panose="020B0606030504020204" pitchFamily="34" charset="0"/>
                <a:ea typeface="Open Sans" panose="020B0606030504020204" pitchFamily="34" charset="0"/>
                <a:cs typeface="Open Sans" panose="020B0606030504020204" pitchFamily="34" charset="0"/>
              </a:rPr>
              <a:t> nuclear power is “expensive” and “it would take some time to build up the capability” to introduce it. </a:t>
            </a:r>
          </a:p>
          <a:p>
            <a:pPr marL="342900" indent="-342900">
              <a:lnSpc>
                <a:spcPct val="110000"/>
              </a:lnSpc>
              <a:spcAft>
                <a:spcPts val="600"/>
              </a:spcAft>
              <a:buFont typeface="Wingdings" panose="05000000000000000000" pitchFamily="2" charset="2"/>
              <a:buChar char="§"/>
            </a:pPr>
            <a:r>
              <a:rPr lang="en-AU"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NSW Chief Scientist Hugh Durrant-Whyte</a:t>
            </a:r>
            <a:r>
              <a:rPr lang="en-AU" sz="1600" b="1" dirty="0">
                <a:effectLst/>
                <a:latin typeface="Open Sans" panose="020B0606030504020204" pitchFamily="34" charset="0"/>
                <a:ea typeface="Open Sans" panose="020B0606030504020204" pitchFamily="34" charset="0"/>
                <a:cs typeface="Open Sans" panose="020B0606030504020204" pitchFamily="34" charset="0"/>
              </a:rPr>
              <a:t> </a:t>
            </a:r>
            <a:r>
              <a:rPr lang="en-AU" sz="1600" u="none" strike="noStrike" dirty="0">
                <a:effectLst/>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says</a:t>
            </a:r>
            <a:r>
              <a:rPr lang="en-AU" sz="1600" dirty="0">
                <a:effectLst/>
                <a:latin typeface="Open Sans" panose="020B0606030504020204" pitchFamily="34" charset="0"/>
                <a:ea typeface="Open Sans" panose="020B0606030504020204" pitchFamily="34" charset="0"/>
                <a:cs typeface="Open Sans" panose="020B0606030504020204" pitchFamily="34" charset="0"/>
              </a:rPr>
              <a:t> that it would be "naive" to think a nuclear power plant could be built in Australia in less than two decades.</a:t>
            </a:r>
          </a:p>
          <a:p>
            <a:pPr marL="342900" indent="-342900">
              <a:lnSpc>
                <a:spcPct val="110000"/>
              </a:lnSpc>
              <a:spcAft>
                <a:spcPts val="600"/>
              </a:spcAft>
              <a:buFont typeface="Wingdings" panose="05000000000000000000" pitchFamily="2" charset="2"/>
              <a:buChar char="§"/>
            </a:pPr>
            <a:r>
              <a:rPr lang="en-AU" sz="1600" dirty="0">
                <a:latin typeface="Open Sans" panose="020B0606030504020204" pitchFamily="34" charset="0"/>
                <a:ea typeface="Open Sans" panose="020B0606030504020204" pitchFamily="34" charset="0"/>
                <a:cs typeface="Open Sans" panose="020B0606030504020204" pitchFamily="34" charset="0"/>
              </a:rPr>
              <a:t>A </a:t>
            </a:r>
            <a:r>
              <a:rPr lang="en-AU" sz="1600" u="sng" dirty="0">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report</a:t>
            </a:r>
            <a:r>
              <a:rPr lang="en-AU" sz="1600" dirty="0">
                <a:latin typeface="Open Sans" panose="020B0606030504020204" pitchFamily="34" charset="0"/>
                <a:ea typeface="Open Sans" panose="020B0606030504020204" pitchFamily="34" charset="0"/>
                <a:cs typeface="Open Sans" panose="020B0606030504020204" pitchFamily="34" charset="0"/>
              </a:rPr>
              <a:t> by the </a:t>
            </a: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Australian Academy of Technological Sciences and Engineering (</a:t>
            </a:r>
            <a:r>
              <a:rPr lang="en-AU" sz="16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ATSE</a:t>
            </a: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r>
              <a:rPr lang="en-AU" sz="1600" b="1" dirty="0">
                <a:latin typeface="Open Sans" panose="020B0606030504020204" pitchFamily="34" charset="0"/>
                <a:ea typeface="Open Sans" panose="020B0606030504020204" pitchFamily="34" charset="0"/>
                <a:cs typeface="Open Sans" panose="020B0606030504020204" pitchFamily="34" charset="0"/>
              </a:rPr>
              <a:t> </a:t>
            </a:r>
            <a:r>
              <a:rPr lang="en-AU" sz="1600" dirty="0">
                <a:latin typeface="Open Sans" panose="020B0606030504020204" pitchFamily="34" charset="0"/>
                <a:ea typeface="Open Sans" panose="020B0606030504020204" pitchFamily="34" charset="0"/>
                <a:cs typeface="Open Sans" panose="020B0606030504020204" pitchFamily="34" charset="0"/>
              </a:rPr>
              <a:t>notes that no small modular reactors exist in any OECD countries and the technology is unproven technically and financially.</a:t>
            </a:r>
          </a:p>
          <a:p>
            <a:pPr marL="342900" indent="-342900">
              <a:lnSpc>
                <a:spcPct val="110000"/>
              </a:lnSpc>
              <a:spcAft>
                <a:spcPts val="600"/>
              </a:spcAft>
              <a:buFont typeface="Wingdings" panose="05000000000000000000" pitchFamily="2" charset="2"/>
              <a:buChar char="§"/>
            </a:pPr>
            <a:r>
              <a:rPr lang="en-AU"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Climate Council </a:t>
            </a:r>
            <a:r>
              <a:rPr lang="en-AU" sz="1600" dirty="0">
                <a:latin typeface="Open Sans" panose="020B0606030504020204" pitchFamily="34" charset="0"/>
                <a:ea typeface="Open Sans" panose="020B0606030504020204" pitchFamily="34" charset="0"/>
                <a:cs typeface="Open Sans" panose="020B0606030504020204" pitchFamily="34" charset="0"/>
              </a:rPr>
              <a:t>‒ including many of Australia's leading climate scientists ‒ </a:t>
            </a:r>
            <a:r>
              <a:rPr lang="en-AU" sz="1600" dirty="0">
                <a:latin typeface="Open Sans" panose="020B0606030504020204" pitchFamily="34" charset="0"/>
                <a:ea typeface="Open Sans" panose="020B0606030504020204" pitchFamily="34" charset="0"/>
                <a:cs typeface="Open Sans" panose="020B0606030504020204" pitchFamily="34" charset="0"/>
                <a:hlinkClick r:id="rId11">
                  <a:extLst>
                    <a:ext uri="{A12FA001-AC4F-418D-AE19-62706E023703}">
                      <ahyp:hlinkClr xmlns:ahyp="http://schemas.microsoft.com/office/drawing/2018/hyperlinkcolor" val="tx"/>
                    </a:ext>
                  </a:extLst>
                </a:hlinkClick>
              </a:rPr>
              <a:t>states</a:t>
            </a:r>
            <a:r>
              <a:rPr lang="en-AU" sz="1600" dirty="0">
                <a:latin typeface="Open Sans" panose="020B0606030504020204" pitchFamily="34" charset="0"/>
                <a:ea typeface="Open Sans" panose="020B0606030504020204" pitchFamily="34" charset="0"/>
                <a:cs typeface="Open Sans" panose="020B0606030504020204" pitchFamily="34" charset="0"/>
              </a:rPr>
              <a:t> that nuclear power plants "are not appropriate for Australia – and never will be", and that nuclear power is “expensive, illegal, dangerous and decades away”.</a:t>
            </a:r>
          </a:p>
          <a:p>
            <a:pPr marL="342900" indent="-342900">
              <a:lnSpc>
                <a:spcPct val="110000"/>
              </a:lnSpc>
              <a:spcAft>
                <a:spcPts val="600"/>
              </a:spcAft>
              <a:buFont typeface="Wingdings" panose="05000000000000000000" pitchFamily="2" charset="2"/>
              <a:buChar char="§"/>
            </a:pPr>
            <a:endParaRPr lang="en-AU" sz="16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1987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F550F72D8CEE4794F9D72E5F4E6B86" ma:contentTypeVersion="14" ma:contentTypeDescription="Create a new document." ma:contentTypeScope="" ma:versionID="a4756ddaabfe09dfa7279484377b19ff">
  <xsd:schema xmlns:xsd="http://www.w3.org/2001/XMLSchema" xmlns:xs="http://www.w3.org/2001/XMLSchema" xmlns:p="http://schemas.microsoft.com/office/2006/metadata/properties" xmlns:ns2="f624bca2-d09d-4aea-bc20-d8b99ff28c68" xmlns:ns3="1f4a6012-689a-488b-a19e-6c11ceb905eb" targetNamespace="http://schemas.microsoft.com/office/2006/metadata/properties" ma:root="true" ma:fieldsID="f1f091a98b9e2ce03ad4ee79e382deba" ns2:_="" ns3:_="">
    <xsd:import namespace="f624bca2-d09d-4aea-bc20-d8b99ff28c68"/>
    <xsd:import namespace="1f4a6012-689a-488b-a19e-6c11ceb90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Comment"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4bca2-d09d-4aea-bc20-d8b99ff28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Comment" ma:index="18" nillable="true" ma:displayName="Comment" ma:format="Dropdown" ma:internalName="Comment">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4a6012-689a-488b-a19e-6c11ceb905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f624bca2-d09d-4aea-bc20-d8b99ff28c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89B520-7E6E-4C63-8772-8B0551F48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4bca2-d09d-4aea-bc20-d8b99ff28c68"/>
    <ds:schemaRef ds:uri="1f4a6012-689a-488b-a19e-6c11ceb90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F13996-8A60-4D65-B177-B7EE8BF10D13}">
  <ds:schemaRefs>
    <ds:schemaRef ds:uri="f624bca2-d09d-4aea-bc20-d8b99ff28c68"/>
    <ds:schemaRef ds:uri="1f4a6012-689a-488b-a19e-6c11ceb905eb"/>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6608BE6-B5FE-49E4-B5FA-97A22EAF7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12524</TotalTime>
  <Words>3106</Words>
  <Application>Microsoft Office PowerPoint</Application>
  <PresentationFormat>Widescreen</PresentationFormat>
  <Paragraphs>241</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Open Sans</vt:lpstr>
      <vt:lpstr>Source Sans Pro</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and  Climate Change</dc:title>
  <dc:creator>Pepper Mia</dc:creator>
  <cp:lastModifiedBy>Jim Green</cp:lastModifiedBy>
  <cp:revision>253</cp:revision>
  <dcterms:created xsi:type="dcterms:W3CDTF">2022-03-14T00:24:13Z</dcterms:created>
  <dcterms:modified xsi:type="dcterms:W3CDTF">2025-02-12T01:31:34Z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0x010100E4F550F72D8CEE4794F9D72E5F4E6B86</vt:lpwstr>
  </property>
</Properties>
</file>