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3142" r:id="rId2"/>
    <p:sldId id="256" r:id="rId3"/>
    <p:sldId id="263" r:id="rId4"/>
    <p:sldId id="275" r:id="rId5"/>
    <p:sldId id="3176" r:id="rId6"/>
    <p:sldId id="2881" r:id="rId7"/>
    <p:sldId id="3323" r:id="rId8"/>
    <p:sldId id="354" r:id="rId9"/>
    <p:sldId id="3319" r:id="rId10"/>
    <p:sldId id="3156" r:id="rId11"/>
    <p:sldId id="3158" r:id="rId12"/>
    <p:sldId id="3153" r:id="rId13"/>
    <p:sldId id="265" r:id="rId14"/>
    <p:sldId id="3138" r:id="rId15"/>
    <p:sldId id="3164" r:id="rId16"/>
    <p:sldId id="3165" r:id="rId17"/>
    <p:sldId id="3139" r:id="rId18"/>
    <p:sldId id="3318" r:id="rId19"/>
    <p:sldId id="3161" r:id="rId20"/>
    <p:sldId id="3166" r:id="rId21"/>
    <p:sldId id="3320" r:id="rId22"/>
    <p:sldId id="3321" r:id="rId23"/>
    <p:sldId id="3329" r:id="rId24"/>
    <p:sldId id="298" r:id="rId25"/>
    <p:sldId id="3330" r:id="rId26"/>
    <p:sldId id="3334" r:id="rId27"/>
    <p:sldId id="308" r:id="rId28"/>
    <p:sldId id="3333" r:id="rId29"/>
    <p:sldId id="3322" r:id="rId30"/>
    <p:sldId id="3324" r:id="rId31"/>
    <p:sldId id="3325" r:id="rId32"/>
    <p:sldId id="3326" r:id="rId33"/>
    <p:sldId id="3331" r:id="rId34"/>
    <p:sldId id="429" r:id="rId35"/>
    <p:sldId id="333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120" d="100"/>
          <a:sy n="120" d="100"/>
        </p:scale>
        <p:origin x="1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D78BED-9197-45B5-87B2-0B6D73605C45}" type="datetimeFigureOut">
              <a:rPr lang="en-AU" smtClean="0"/>
              <a:t>30/07/2026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EF97AC-A1B5-4B4E-9C49-8C8A71F2F626}" type="slidenum">
              <a:rPr lang="en-AU" smtClean="0"/>
              <a:t>‹#›</a:t>
            </a:fld>
            <a:endParaRPr lang="en-AU"/>
          </a:p>
        </p:txBody>
      </p:sp>
    </p:spTree>
    <p:extLst>
      <p:ext uri="{BB962C8B-B14F-4D97-AF65-F5344CB8AC3E}">
        <p14:creationId xmlns:p14="http://schemas.microsoft.com/office/powerpoint/2010/main" val="2785043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aus01.safelinks.protection.outlook.com/?url=https%3A%2F%2Fwww.scientificamerican.com%2Farticle%2Ffukushima-residents-return-despite-radiation%2F&amp;data=05%7C02%7C%7C25d107ae27b140d97d5508dd4cbefec0%7C84df9e7fe9f640afb435aaaaaaaaaaaa%7C1%7C0%7C638751105433240654%7CUnknown%7CTWFpbGZsb3d8eyJFbXB0eU1hcGkiOnRydWUsIlYiOiIwLjAuMDAwMCIsIlAiOiJXaW4zMiIsIkFOIjoiTWFpbCIsIldUIjoyfQ%3D%3D%7C0%7C%7C%7C&amp;sdata=zZCSJrjWCw9xmyTWVlnBJPC8kBYVGeznp6ibRUYwYyk%3D&amp;reserved=0"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aus01.safelinks.protection.outlook.com/?url=https%3A%2F%2Fwww.britannica.com%2Fstory%2Fnuclear-exclusion-zones&amp;data=05%7C02%7C%7C25d107ae27b140d97d5508dd4cbefec0%7C84df9e7fe9f640afb435aaaaaaaaaaaa%7C1%7C0%7C638751105433251912%7CUnknown%7CTWFpbGZsb3d8eyJFbXB0eU1hcGkiOnRydWUsIlYiOiIwLjAuMDAwMCIsIlAiOiJXaW4zMiIsIkFOIjoiTWFpbCIsIldUIjoyfQ%3D%3D%7C0%7C%7C%7C&amp;sdata=9WDsYoD7nmCLeC4JrLoGfeqCokwIcmXCJK%2Fp%2FUxSxnk%3D&amp;reserved=0"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wikipedia.org/wiki/Main_Directorate_of_Intelligence_(Ukraine)"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reuters.com/world/europe/russia-says-ukrainian-drone-kills-chief-engineer-zaporizhzhia-nuclear-plant-2026-07-15/"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Nuclear chain- reactors and weapon</a:t>
            </a:r>
          </a:p>
          <a:p>
            <a:r>
              <a:rPr lang="en-AU" dirty="0"/>
              <a:t>Climate impacts – more forced displacements, refugees, conflicts</a:t>
            </a:r>
          </a:p>
          <a:p>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1</a:t>
            </a:fld>
            <a:endParaRPr lang="en-AU"/>
          </a:p>
        </p:txBody>
      </p:sp>
    </p:spTree>
    <p:extLst>
      <p:ext uri="{BB962C8B-B14F-4D97-AF65-F5344CB8AC3E}">
        <p14:creationId xmlns:p14="http://schemas.microsoft.com/office/powerpoint/2010/main" val="2685501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Following the meltdowns, fires and explosions that destroyed four of the reactors at Fukushima, there was a mandatory evacuation zone out to 20 kms, and out to 30 kms evacuation was either required or ‘suggested’. The mandatory evacuation zone covered 807 sq kms, resulting in the evacuation of </a:t>
            </a:r>
            <a:r>
              <a:rPr lang="en-AU" sz="1200" u="sng" kern="1200" dirty="0">
                <a:solidFill>
                  <a:schemeClr val="tx1"/>
                </a:solidFill>
                <a:effectLst/>
                <a:latin typeface="+mn-lt"/>
                <a:ea typeface="+mn-ea"/>
                <a:cs typeface="+mn-cs"/>
                <a:hlinkClick r:id="rId3"/>
              </a:rPr>
              <a:t>191,000 people</a:t>
            </a:r>
            <a:r>
              <a:rPr lang="en-AU" sz="1200" kern="1200" dirty="0">
                <a:solidFill>
                  <a:schemeClr val="tx1"/>
                </a:solidFill>
                <a:effectLst/>
                <a:latin typeface="+mn-lt"/>
                <a:ea typeface="+mn-ea"/>
                <a:cs typeface="+mn-cs"/>
              </a:rPr>
              <a:t>. </a:t>
            </a:r>
            <a:r>
              <a:rPr lang="en-AU" sz="1200" kern="1200">
                <a:solidFill>
                  <a:schemeClr val="tx1"/>
                </a:solidFill>
                <a:effectLst/>
                <a:latin typeface="+mn-lt"/>
                <a:ea typeface="+mn-ea"/>
                <a:cs typeface="+mn-cs"/>
              </a:rPr>
              <a:t>After the 1986 Chernobyl disaster in Ukraine, an initial 30 km evacuation zone was replaced by a larger </a:t>
            </a:r>
            <a:r>
              <a:rPr lang="en-AU" sz="1200" u="sng" kern="1200">
                <a:solidFill>
                  <a:schemeClr val="tx1"/>
                </a:solidFill>
                <a:effectLst/>
                <a:latin typeface="+mn-lt"/>
                <a:ea typeface="+mn-ea"/>
                <a:cs typeface="+mn-cs"/>
                <a:hlinkClick r:id="rId4"/>
              </a:rPr>
              <a:t>evacuation zone covering 4,143 sq kms</a:t>
            </a:r>
            <a:r>
              <a:rPr lang="en-AU" sz="1200" kern="1200">
                <a:solidFill>
                  <a:schemeClr val="tx1"/>
                </a:solidFill>
                <a:effectLst/>
                <a:latin typeface="+mn-lt"/>
                <a:ea typeface="+mn-ea"/>
                <a:cs typeface="+mn-cs"/>
              </a:rPr>
              <a:t> and 350,000 people were evacuated.</a:t>
            </a:r>
          </a:p>
          <a:p>
            <a:endParaRPr lang="en-AU"/>
          </a:p>
        </p:txBody>
      </p:sp>
      <p:sp>
        <p:nvSpPr>
          <p:cNvPr id="4" name="Slide Number Placeholder 3"/>
          <p:cNvSpPr>
            <a:spLocks noGrp="1"/>
          </p:cNvSpPr>
          <p:nvPr>
            <p:ph type="sldNum" sz="quarter" idx="5"/>
          </p:nvPr>
        </p:nvSpPr>
        <p:spPr/>
        <p:txBody>
          <a:bodyPr/>
          <a:lstStyle/>
          <a:p>
            <a:fld id="{75EF97AC-A1B5-4B4E-9C49-8C8A71F2F626}" type="slidenum">
              <a:rPr lang="en-AU" smtClean="0"/>
              <a:t>7</a:t>
            </a:fld>
            <a:endParaRPr lang="en-AU"/>
          </a:p>
        </p:txBody>
      </p:sp>
    </p:spTree>
    <p:extLst>
      <p:ext uri="{BB962C8B-B14F-4D97-AF65-F5344CB8AC3E}">
        <p14:creationId xmlns:p14="http://schemas.microsoft.com/office/powerpoint/2010/main" val="2747079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24"/>
              </a:spcAft>
            </a:pPr>
            <a:r>
              <a:rPr lang="en-AU" sz="1900" kern="100" dirty="0">
                <a:latin typeface="Arial" panose="020B0604020202020204" pitchFamily="34" charset="0"/>
                <a:ea typeface="Aptos" panose="020B0004020202020204" pitchFamily="34" charset="0"/>
                <a:cs typeface="Times New Roman" panose="02020603050405020304" pitchFamily="18" charset="0"/>
              </a:rPr>
              <a:t>The Coalition has also made claims linking radiology, radiotherapy and nuclear medicine to nuclear power that are patently false and deliberately misleading.</a:t>
            </a:r>
            <a:endParaRPr lang="en-AU" sz="1900"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24"/>
              </a:spcAft>
            </a:pPr>
            <a:r>
              <a:rPr lang="en-AU" sz="1900" dirty="0">
                <a:latin typeface="Arial" panose="020B0604020202020204" pitchFamily="34" charset="0"/>
                <a:ea typeface="Aptos" panose="020B0004020202020204" pitchFamily="34" charset="0"/>
              </a:rPr>
              <a:t>A letter sent by Coalition MPs to their constituents earlier this year claimed that: </a:t>
            </a:r>
            <a:r>
              <a:rPr lang="en-AU" sz="1900" i="1" dirty="0">
                <a:latin typeface="Arial" panose="020B0604020202020204" pitchFamily="34" charset="0"/>
                <a:ea typeface="Aptos" panose="020B0004020202020204" pitchFamily="34" charset="0"/>
              </a:rPr>
              <a:t>“</a:t>
            </a:r>
            <a:r>
              <a:rPr lang="en-AU" sz="1900" dirty="0">
                <a:latin typeface="Arial" panose="020B0604020202020204" pitchFamily="34" charset="0"/>
                <a:ea typeface="Aptos" panose="020B0004020202020204" pitchFamily="34" charset="0"/>
              </a:rPr>
              <a:t>Nuclear energy already plays a major role in medicine and healthcare, diagnosing and treating thousands of Australians every day”</a:t>
            </a:r>
            <a:r>
              <a:rPr lang="en-AU" sz="1900" i="1" dirty="0">
                <a:latin typeface="Arial" panose="020B0604020202020204" pitchFamily="34" charset="0"/>
                <a:ea typeface="Aptos" panose="020B0004020202020204" pitchFamily="34" charset="0"/>
              </a:rPr>
              <a:t>. </a:t>
            </a:r>
            <a:endParaRPr lang="en-AU" sz="1900" dirty="0">
              <a:latin typeface="Times New Roman" panose="02020603050405020304" pitchFamily="18" charset="0"/>
              <a:ea typeface="Aptos" panose="020B0004020202020204" pitchFamily="34" charset="0"/>
            </a:endParaRPr>
          </a:p>
          <a:p>
            <a:pPr>
              <a:lnSpc>
                <a:spcPct val="115000"/>
              </a:lnSpc>
              <a:spcAft>
                <a:spcPts val="824"/>
              </a:spcAft>
            </a:pPr>
            <a:r>
              <a:rPr lang="en-AU" sz="1900" dirty="0">
                <a:latin typeface="Arial" panose="020B0604020202020204" pitchFamily="34" charset="0"/>
                <a:ea typeface="Aptos" panose="020B0004020202020204" pitchFamily="34" charset="0"/>
              </a:rPr>
              <a:t>We do not have, and have never had, nuclear power in Australia, and the nuclear power proposal has no connection to our world class nuclear medicine, radiology or radiotherapy services.</a:t>
            </a:r>
            <a:endParaRPr lang="en-AU" sz="1900" dirty="0">
              <a:latin typeface="Times New Roman" panose="02020603050405020304" pitchFamily="18" charset="0"/>
              <a:ea typeface="Aptos" panose="020B0004020202020204" pitchFamily="34" charset="0"/>
            </a:endParaRPr>
          </a:p>
          <a:p>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13</a:t>
            </a:fld>
            <a:endParaRPr lang="en-AU"/>
          </a:p>
        </p:txBody>
      </p:sp>
    </p:spTree>
    <p:extLst>
      <p:ext uri="{BB962C8B-B14F-4D97-AF65-F5344CB8AC3E}">
        <p14:creationId xmlns:p14="http://schemas.microsoft.com/office/powerpoint/2010/main" val="54094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14</a:t>
            </a:fld>
            <a:endParaRPr lang="en-AU"/>
          </a:p>
        </p:txBody>
      </p:sp>
    </p:spTree>
    <p:extLst>
      <p:ext uri="{BB962C8B-B14F-4D97-AF65-F5344CB8AC3E}">
        <p14:creationId xmlns:p14="http://schemas.microsoft.com/office/powerpoint/2010/main" val="2249634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17</a:t>
            </a:fld>
            <a:endParaRPr lang="en-AU"/>
          </a:p>
        </p:txBody>
      </p:sp>
    </p:spTree>
    <p:extLst>
      <p:ext uri="{BB962C8B-B14F-4D97-AF65-F5344CB8AC3E}">
        <p14:creationId xmlns:p14="http://schemas.microsoft.com/office/powerpoint/2010/main" val="3594329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Whenever offsite power is lost, the plant's emergency diesel generators are activated to provide electricity for reactor cooling systems. </a:t>
            </a:r>
            <a:endParaRPr lang="en-AU" dirty="0"/>
          </a:p>
        </p:txBody>
      </p:sp>
      <p:sp>
        <p:nvSpPr>
          <p:cNvPr id="4" name="Slide Number Placeholder 3"/>
          <p:cNvSpPr>
            <a:spLocks noGrp="1"/>
          </p:cNvSpPr>
          <p:nvPr>
            <p:ph type="sldNum" sz="quarter" idx="5"/>
          </p:nvPr>
        </p:nvSpPr>
        <p:spPr/>
        <p:txBody>
          <a:bodyPr/>
          <a:lstStyle/>
          <a:p>
            <a:fld id="{75EF97AC-A1B5-4B4E-9C49-8C8A71F2F626}" type="slidenum">
              <a:rPr lang="en-AU" smtClean="0"/>
              <a:t>21</a:t>
            </a:fld>
            <a:endParaRPr lang="en-AU"/>
          </a:p>
        </p:txBody>
      </p:sp>
    </p:spTree>
    <p:extLst>
      <p:ext uri="{BB962C8B-B14F-4D97-AF65-F5344CB8AC3E}">
        <p14:creationId xmlns:p14="http://schemas.microsoft.com/office/powerpoint/2010/main" val="449453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On 4 October 2024, the Ukrainian </a:t>
            </a:r>
            <a:r>
              <a:rPr lang="en-AU" sz="1200" u="sng" kern="1200" dirty="0">
                <a:solidFill>
                  <a:schemeClr val="tx1"/>
                </a:solidFill>
                <a:effectLst/>
                <a:latin typeface="+mn-lt"/>
                <a:ea typeface="+mn-ea"/>
                <a:cs typeface="+mn-cs"/>
                <a:hlinkClick r:id="rId3" tooltip="Main Directorate of Intelligence (Ukraine)"/>
              </a:rPr>
              <a:t>Main Directorate of Intelligence</a:t>
            </a:r>
            <a:r>
              <a:rPr lang="en-AU" sz="1200" kern="1200" dirty="0">
                <a:solidFill>
                  <a:schemeClr val="tx1"/>
                </a:solidFill>
                <a:effectLst/>
                <a:latin typeface="+mn-lt"/>
                <a:ea typeface="+mn-ea"/>
                <a:cs typeface="+mn-cs"/>
              </a:rPr>
              <a:t> assassinated the head of security at ZNPP</a:t>
            </a:r>
          </a:p>
          <a:p>
            <a:r>
              <a:rPr lang="en-AU" sz="1200" kern="1200" dirty="0">
                <a:solidFill>
                  <a:schemeClr val="tx1"/>
                </a:solidFill>
                <a:effectLst/>
                <a:latin typeface="+mn-lt"/>
                <a:ea typeface="+mn-ea"/>
                <a:cs typeface="+mn-cs"/>
              </a:rPr>
              <a:t>On 10 December 2024 an IAEA vehicle was hit by a Russian drone while driving IAEA observers </a:t>
            </a:r>
          </a:p>
          <a:p>
            <a:r>
              <a:rPr lang="en-AU" sz="1200" kern="1200" dirty="0">
                <a:solidFill>
                  <a:schemeClr val="tx1"/>
                </a:solidFill>
                <a:effectLst/>
                <a:latin typeface="+mn-lt"/>
                <a:ea typeface="+mn-ea"/>
                <a:cs typeface="+mn-cs"/>
              </a:rPr>
              <a:t>On 15 July 2026 , Moscow </a:t>
            </a:r>
            <a:r>
              <a:rPr lang="en-AU" sz="1200" b="1" u="sng" kern="1200" dirty="0">
                <a:solidFill>
                  <a:schemeClr val="tx1"/>
                </a:solidFill>
                <a:effectLst/>
                <a:latin typeface="+mn-lt"/>
                <a:ea typeface="+mn-ea"/>
                <a:cs typeface="+mn-cs"/>
                <a:hlinkClick r:id="rId4"/>
              </a:rPr>
              <a:t>accused</a:t>
            </a:r>
            <a:r>
              <a:rPr lang="en-AU" sz="1200" kern="1200" dirty="0">
                <a:solidFill>
                  <a:schemeClr val="tx1"/>
                </a:solidFill>
                <a:effectLst/>
                <a:latin typeface="+mn-lt"/>
                <a:ea typeface="+mn-ea"/>
                <a:cs typeface="+mn-cs"/>
              </a:rPr>
              <a:t> Ukraine of carrying out a drone strike that killed the chief engineer </a:t>
            </a:r>
            <a:endParaRPr lang="en-AU" dirty="0"/>
          </a:p>
        </p:txBody>
      </p:sp>
      <p:sp>
        <p:nvSpPr>
          <p:cNvPr id="4" name="Slide Number Placeholder 3"/>
          <p:cNvSpPr>
            <a:spLocks noGrp="1"/>
          </p:cNvSpPr>
          <p:nvPr>
            <p:ph type="sldNum" sz="quarter" idx="5"/>
          </p:nvPr>
        </p:nvSpPr>
        <p:spPr/>
        <p:txBody>
          <a:bodyPr/>
          <a:lstStyle/>
          <a:p>
            <a:fld id="{75EF97AC-A1B5-4B4E-9C49-8C8A71F2F626}" type="slidenum">
              <a:rPr lang="en-AU" smtClean="0"/>
              <a:t>22</a:t>
            </a:fld>
            <a:endParaRPr lang="en-AU"/>
          </a:p>
        </p:txBody>
      </p:sp>
    </p:spTree>
    <p:extLst>
      <p:ext uri="{BB962C8B-B14F-4D97-AF65-F5344CB8AC3E}">
        <p14:creationId xmlns:p14="http://schemas.microsoft.com/office/powerpoint/2010/main" val="2340964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01CCD-A139-B9A8-BCC1-B2E8E00672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D1F9F1-F01A-7CB6-2639-543DC585D8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CA9DE1-01A8-6BA4-50AB-E073C0D98726}"/>
              </a:ext>
            </a:extLst>
          </p:cNvPr>
          <p:cNvSpPr>
            <a:spLocks noGrp="1"/>
          </p:cNvSpPr>
          <p:nvPr>
            <p:ph type="body" idx="1"/>
          </p:nvPr>
        </p:nvSpPr>
        <p:spPr/>
        <p:txBody>
          <a:bodyPr/>
          <a:lstStyle/>
          <a:p>
            <a:pPr>
              <a:lnSpc>
                <a:spcPct val="115000"/>
              </a:lnSpc>
              <a:spcAft>
                <a:spcPts val="1030"/>
              </a:spcAft>
            </a:pPr>
            <a:r>
              <a:rPr lang="en-AU" dirty="0"/>
              <a:t>“Arms race” </a:t>
            </a:r>
            <a:r>
              <a:rPr lang="en-AU" dirty="0">
                <a:latin typeface="Arial" panose="020B0604020202020204" pitchFamily="34" charset="0"/>
                <a:ea typeface="Calibri" panose="020F0502020204030204" pitchFamily="34" charset="0"/>
                <a:cs typeface="Times New Roman" panose="02020603050405020304" pitchFamily="18" charset="0"/>
              </a:rPr>
              <a:t>Indeed Prime Minister John Gorton admitted </a:t>
            </a:r>
            <a:r>
              <a:rPr lang="en-AU" dirty="0">
                <a:solidFill>
                  <a:srgbClr val="000000"/>
                </a:solidFill>
                <a:latin typeface="Arial" panose="020B0604020202020204" pitchFamily="34" charset="0"/>
                <a:ea typeface="Calibri" panose="020F0502020204030204" pitchFamily="34" charset="0"/>
                <a:cs typeface="Times New Roman" panose="02020603050405020304" pitchFamily="18" charset="0"/>
              </a:rPr>
              <a:t>“We were interested in this thing because it could provide electricity to everybody and it could, if you decided later on, it could make an atomic bomb.” </a:t>
            </a:r>
            <a:endParaRPr lang="en-AU"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AU" dirty="0" err="1">
                <a:latin typeface="Arial" panose="020B0604020202020204" pitchFamily="34" charset="0"/>
                <a:ea typeface="Calibri" panose="020F0502020204030204" pitchFamily="34" charset="0"/>
                <a:cs typeface="Times New Roman" panose="02020603050405020304" pitchFamily="18" charset="0"/>
              </a:rPr>
              <a:t>Pilita</a:t>
            </a:r>
            <a:r>
              <a:rPr lang="en-AU" dirty="0">
                <a:latin typeface="Arial" panose="020B0604020202020204" pitchFamily="34" charset="0"/>
                <a:ea typeface="Calibri" panose="020F0502020204030204" pitchFamily="34" charset="0"/>
                <a:cs typeface="Times New Roman" panose="02020603050405020304" pitchFamily="18" charset="0"/>
              </a:rPr>
              <a:t> Clark, ‘PM’s Story: Very Much Alive…and Unfazed’, The Sydney Morning Herald, 1 January 1999.</a:t>
            </a:r>
            <a:endParaRPr lang="en-AU" dirty="0">
              <a:latin typeface="Calibri" panose="020F0502020204030204" pitchFamily="34" charset="0"/>
              <a:ea typeface="Calibri" panose="020F0502020204030204" pitchFamily="34" charset="0"/>
              <a:cs typeface="Times New Roman" panose="02020603050405020304" pitchFamily="18" charset="0"/>
            </a:endParaRPr>
          </a:p>
          <a:p>
            <a:pPr defTabSz="941923">
              <a:defRPr/>
            </a:pPr>
            <a:endParaRPr lang="en-AU" dirty="0"/>
          </a:p>
          <a:p>
            <a:endParaRPr lang="en-AU" dirty="0"/>
          </a:p>
        </p:txBody>
      </p:sp>
      <p:sp>
        <p:nvSpPr>
          <p:cNvPr id="4" name="Slide Number Placeholder 3">
            <a:extLst>
              <a:ext uri="{FF2B5EF4-FFF2-40B4-BE49-F238E27FC236}">
                <a16:creationId xmlns:a16="http://schemas.microsoft.com/office/drawing/2014/main" id="{9C45EFCD-3D1F-B247-D4B8-DFAA35050B83}"/>
              </a:ext>
            </a:extLst>
          </p:cNvPr>
          <p:cNvSpPr>
            <a:spLocks noGrp="1"/>
          </p:cNvSpPr>
          <p:nvPr>
            <p:ph type="sldNum" sz="quarter" idx="5"/>
          </p:nvPr>
        </p:nvSpPr>
        <p:spPr/>
        <p:txBody>
          <a:bodyPr/>
          <a:lstStyle/>
          <a:p>
            <a:fld id="{576F391E-B22C-45BA-AAF6-A87477EBD0FC}" type="slidenum">
              <a:rPr lang="en-AU" smtClean="0"/>
              <a:t>23</a:t>
            </a:fld>
            <a:endParaRPr lang="en-AU"/>
          </a:p>
        </p:txBody>
      </p:sp>
    </p:spTree>
    <p:extLst>
      <p:ext uri="{BB962C8B-B14F-4D97-AF65-F5344CB8AC3E}">
        <p14:creationId xmlns:p14="http://schemas.microsoft.com/office/powerpoint/2010/main" val="3199332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—one day after the IAEA declared Iran in violation of its non-proliferation obligations for the first time in twenty years—</a:t>
            </a:r>
          </a:p>
        </p:txBody>
      </p:sp>
      <p:sp>
        <p:nvSpPr>
          <p:cNvPr id="4" name="Slide Number Placeholder 3"/>
          <p:cNvSpPr>
            <a:spLocks noGrp="1"/>
          </p:cNvSpPr>
          <p:nvPr>
            <p:ph type="sldNum" sz="quarter" idx="5"/>
          </p:nvPr>
        </p:nvSpPr>
        <p:spPr/>
        <p:txBody>
          <a:bodyPr/>
          <a:lstStyle/>
          <a:p>
            <a:fld id="{75EF97AC-A1B5-4B4E-9C49-8C8A71F2F626}" type="slidenum">
              <a:rPr lang="en-AU" smtClean="0"/>
              <a:t>29</a:t>
            </a:fld>
            <a:endParaRPr lang="en-AU"/>
          </a:p>
        </p:txBody>
      </p:sp>
    </p:spTree>
    <p:extLst>
      <p:ext uri="{BB962C8B-B14F-4D97-AF65-F5344CB8AC3E}">
        <p14:creationId xmlns:p14="http://schemas.microsoft.com/office/powerpoint/2010/main" val="4069126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45F42-04E7-9103-7DCD-759AED4BF7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032FC5BD-B870-39F2-8795-C5D9EE6C85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360CC4D4-D037-874E-BD80-6C3655818ACC}"/>
              </a:ext>
            </a:extLst>
          </p:cNvPr>
          <p:cNvSpPr>
            <a:spLocks noGrp="1"/>
          </p:cNvSpPr>
          <p:nvPr>
            <p:ph type="dt" sz="half" idx="10"/>
          </p:nvPr>
        </p:nvSpPr>
        <p:spPr/>
        <p:txBody>
          <a:bodyPr/>
          <a:lstStyle/>
          <a:p>
            <a:fld id="{D0852D48-3A0C-4F4B-8C9F-44E856F89AAC}" type="datetimeFigureOut">
              <a:rPr lang="en-AU" smtClean="0"/>
              <a:t>30/07/2026</a:t>
            </a:fld>
            <a:endParaRPr lang="en-AU"/>
          </a:p>
        </p:txBody>
      </p:sp>
      <p:sp>
        <p:nvSpPr>
          <p:cNvPr id="5" name="Footer Placeholder 4">
            <a:extLst>
              <a:ext uri="{FF2B5EF4-FFF2-40B4-BE49-F238E27FC236}">
                <a16:creationId xmlns:a16="http://schemas.microsoft.com/office/drawing/2014/main" id="{2A865990-94EB-5AA4-6ED1-C89DE195243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E8065E2-B5A1-8BA9-5AE3-650736B6C1BB}"/>
              </a:ext>
            </a:extLst>
          </p:cNvPr>
          <p:cNvSpPr>
            <a:spLocks noGrp="1"/>
          </p:cNvSpPr>
          <p:nvPr>
            <p:ph type="sldNum" sz="quarter" idx="12"/>
          </p:nvPr>
        </p:nvSpPr>
        <p:spPr/>
        <p:txBody>
          <a:bodyPr/>
          <a:lstStyle/>
          <a:p>
            <a:fld id="{0F6FC917-8202-4C94-A716-D550C4337EA7}" type="slidenum">
              <a:rPr lang="en-AU" smtClean="0"/>
              <a:t>‹#›</a:t>
            </a:fld>
            <a:endParaRPr lang="en-AU"/>
          </a:p>
        </p:txBody>
      </p:sp>
    </p:spTree>
    <p:extLst>
      <p:ext uri="{BB962C8B-B14F-4D97-AF65-F5344CB8AC3E}">
        <p14:creationId xmlns:p14="http://schemas.microsoft.com/office/powerpoint/2010/main" val="2590394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9D14A-35BE-249B-232E-83C1C502AA10}"/>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6A58F0B-E785-2625-4197-544D2AE62A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246CD57-3E07-D6AF-C75E-94F4AC54E787}"/>
              </a:ext>
            </a:extLst>
          </p:cNvPr>
          <p:cNvSpPr>
            <a:spLocks noGrp="1"/>
          </p:cNvSpPr>
          <p:nvPr>
            <p:ph type="dt" sz="half" idx="10"/>
          </p:nvPr>
        </p:nvSpPr>
        <p:spPr/>
        <p:txBody>
          <a:bodyPr/>
          <a:lstStyle/>
          <a:p>
            <a:fld id="{D0852D48-3A0C-4F4B-8C9F-44E856F89AAC}" type="datetimeFigureOut">
              <a:rPr lang="en-AU" smtClean="0"/>
              <a:t>30/07/2026</a:t>
            </a:fld>
            <a:endParaRPr lang="en-AU"/>
          </a:p>
        </p:txBody>
      </p:sp>
      <p:sp>
        <p:nvSpPr>
          <p:cNvPr id="5" name="Footer Placeholder 4">
            <a:extLst>
              <a:ext uri="{FF2B5EF4-FFF2-40B4-BE49-F238E27FC236}">
                <a16:creationId xmlns:a16="http://schemas.microsoft.com/office/drawing/2014/main" id="{36467129-FF15-22F7-A4E8-AEF2A67F168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708AFA6-8C8F-7210-7A25-5ACACE4D90DE}"/>
              </a:ext>
            </a:extLst>
          </p:cNvPr>
          <p:cNvSpPr>
            <a:spLocks noGrp="1"/>
          </p:cNvSpPr>
          <p:nvPr>
            <p:ph type="sldNum" sz="quarter" idx="12"/>
          </p:nvPr>
        </p:nvSpPr>
        <p:spPr/>
        <p:txBody>
          <a:bodyPr/>
          <a:lstStyle/>
          <a:p>
            <a:fld id="{0F6FC917-8202-4C94-A716-D550C4337EA7}" type="slidenum">
              <a:rPr lang="en-AU" smtClean="0"/>
              <a:t>‹#›</a:t>
            </a:fld>
            <a:endParaRPr lang="en-AU"/>
          </a:p>
        </p:txBody>
      </p:sp>
    </p:spTree>
    <p:extLst>
      <p:ext uri="{BB962C8B-B14F-4D97-AF65-F5344CB8AC3E}">
        <p14:creationId xmlns:p14="http://schemas.microsoft.com/office/powerpoint/2010/main" val="3981292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D8E4CE-D4D1-7852-3CFF-75464614F3B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5B45948-D0EB-C119-438D-BECE7D195A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A383CA2-0DAB-011D-7D22-718AFFEF26FA}"/>
              </a:ext>
            </a:extLst>
          </p:cNvPr>
          <p:cNvSpPr>
            <a:spLocks noGrp="1"/>
          </p:cNvSpPr>
          <p:nvPr>
            <p:ph type="dt" sz="half" idx="10"/>
          </p:nvPr>
        </p:nvSpPr>
        <p:spPr/>
        <p:txBody>
          <a:bodyPr/>
          <a:lstStyle/>
          <a:p>
            <a:fld id="{D0852D48-3A0C-4F4B-8C9F-44E856F89AAC}" type="datetimeFigureOut">
              <a:rPr lang="en-AU" smtClean="0"/>
              <a:t>30/07/2026</a:t>
            </a:fld>
            <a:endParaRPr lang="en-AU"/>
          </a:p>
        </p:txBody>
      </p:sp>
      <p:sp>
        <p:nvSpPr>
          <p:cNvPr id="5" name="Footer Placeholder 4">
            <a:extLst>
              <a:ext uri="{FF2B5EF4-FFF2-40B4-BE49-F238E27FC236}">
                <a16:creationId xmlns:a16="http://schemas.microsoft.com/office/drawing/2014/main" id="{B8E78E53-B3C1-1178-4F90-F466E74FB9D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1130561-2A83-E428-8A29-B6A340ED3839}"/>
              </a:ext>
            </a:extLst>
          </p:cNvPr>
          <p:cNvSpPr>
            <a:spLocks noGrp="1"/>
          </p:cNvSpPr>
          <p:nvPr>
            <p:ph type="sldNum" sz="quarter" idx="12"/>
          </p:nvPr>
        </p:nvSpPr>
        <p:spPr/>
        <p:txBody>
          <a:bodyPr/>
          <a:lstStyle/>
          <a:p>
            <a:fld id="{0F6FC917-8202-4C94-A716-D550C4337EA7}" type="slidenum">
              <a:rPr lang="en-AU" smtClean="0"/>
              <a:t>‹#›</a:t>
            </a:fld>
            <a:endParaRPr lang="en-AU"/>
          </a:p>
        </p:txBody>
      </p:sp>
    </p:spTree>
    <p:extLst>
      <p:ext uri="{BB962C8B-B14F-4D97-AF65-F5344CB8AC3E}">
        <p14:creationId xmlns:p14="http://schemas.microsoft.com/office/powerpoint/2010/main" val="635714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70B0B-8CC0-0D0B-B601-D8C7E16DA62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FD422C9B-1E48-8138-F0F3-862CC27F0F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4A721E8-9DE4-862D-12B0-9050FC7FFB19}"/>
              </a:ext>
            </a:extLst>
          </p:cNvPr>
          <p:cNvSpPr>
            <a:spLocks noGrp="1"/>
          </p:cNvSpPr>
          <p:nvPr>
            <p:ph type="dt" sz="half" idx="10"/>
          </p:nvPr>
        </p:nvSpPr>
        <p:spPr/>
        <p:txBody>
          <a:bodyPr/>
          <a:lstStyle/>
          <a:p>
            <a:fld id="{D0852D48-3A0C-4F4B-8C9F-44E856F89AAC}" type="datetimeFigureOut">
              <a:rPr lang="en-AU" smtClean="0"/>
              <a:t>30/07/2026</a:t>
            </a:fld>
            <a:endParaRPr lang="en-AU"/>
          </a:p>
        </p:txBody>
      </p:sp>
      <p:sp>
        <p:nvSpPr>
          <p:cNvPr id="5" name="Footer Placeholder 4">
            <a:extLst>
              <a:ext uri="{FF2B5EF4-FFF2-40B4-BE49-F238E27FC236}">
                <a16:creationId xmlns:a16="http://schemas.microsoft.com/office/drawing/2014/main" id="{C72B275E-DB87-B2BF-8AE8-D5D5D136577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DF83D0D-28B7-A043-FC7A-AA52941A5FAB}"/>
              </a:ext>
            </a:extLst>
          </p:cNvPr>
          <p:cNvSpPr>
            <a:spLocks noGrp="1"/>
          </p:cNvSpPr>
          <p:nvPr>
            <p:ph type="sldNum" sz="quarter" idx="12"/>
          </p:nvPr>
        </p:nvSpPr>
        <p:spPr/>
        <p:txBody>
          <a:bodyPr/>
          <a:lstStyle/>
          <a:p>
            <a:fld id="{0F6FC917-8202-4C94-A716-D550C4337EA7}" type="slidenum">
              <a:rPr lang="en-AU" smtClean="0"/>
              <a:t>‹#›</a:t>
            </a:fld>
            <a:endParaRPr lang="en-AU"/>
          </a:p>
        </p:txBody>
      </p:sp>
    </p:spTree>
    <p:extLst>
      <p:ext uri="{BB962C8B-B14F-4D97-AF65-F5344CB8AC3E}">
        <p14:creationId xmlns:p14="http://schemas.microsoft.com/office/powerpoint/2010/main" val="2117406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8AC9E-9F0D-404A-B27F-9461FDA60D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C9E4D2E0-96F8-C336-2020-25FC1BBAA4E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52754C-EDD2-17D3-B10E-1C0D97CEE22C}"/>
              </a:ext>
            </a:extLst>
          </p:cNvPr>
          <p:cNvSpPr>
            <a:spLocks noGrp="1"/>
          </p:cNvSpPr>
          <p:nvPr>
            <p:ph type="dt" sz="half" idx="10"/>
          </p:nvPr>
        </p:nvSpPr>
        <p:spPr/>
        <p:txBody>
          <a:bodyPr/>
          <a:lstStyle/>
          <a:p>
            <a:fld id="{D0852D48-3A0C-4F4B-8C9F-44E856F89AAC}" type="datetimeFigureOut">
              <a:rPr lang="en-AU" smtClean="0"/>
              <a:t>30/07/2026</a:t>
            </a:fld>
            <a:endParaRPr lang="en-AU"/>
          </a:p>
        </p:txBody>
      </p:sp>
      <p:sp>
        <p:nvSpPr>
          <p:cNvPr id="5" name="Footer Placeholder 4">
            <a:extLst>
              <a:ext uri="{FF2B5EF4-FFF2-40B4-BE49-F238E27FC236}">
                <a16:creationId xmlns:a16="http://schemas.microsoft.com/office/drawing/2014/main" id="{AA9B3ED3-4F49-6081-AC70-45FBEA44D99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FECCAA4-5DC9-376B-F454-01F580908DE6}"/>
              </a:ext>
            </a:extLst>
          </p:cNvPr>
          <p:cNvSpPr>
            <a:spLocks noGrp="1"/>
          </p:cNvSpPr>
          <p:nvPr>
            <p:ph type="sldNum" sz="quarter" idx="12"/>
          </p:nvPr>
        </p:nvSpPr>
        <p:spPr/>
        <p:txBody>
          <a:bodyPr/>
          <a:lstStyle/>
          <a:p>
            <a:fld id="{0F6FC917-8202-4C94-A716-D550C4337EA7}" type="slidenum">
              <a:rPr lang="en-AU" smtClean="0"/>
              <a:t>‹#›</a:t>
            </a:fld>
            <a:endParaRPr lang="en-AU"/>
          </a:p>
        </p:txBody>
      </p:sp>
    </p:spTree>
    <p:extLst>
      <p:ext uri="{BB962C8B-B14F-4D97-AF65-F5344CB8AC3E}">
        <p14:creationId xmlns:p14="http://schemas.microsoft.com/office/powerpoint/2010/main" val="2245864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C2148-536F-6276-B414-EA9B3480BBBB}"/>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66637D1-9F4B-8A97-C3FE-91F3556B13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BAD53B36-01CF-2EA1-49E9-D560AE9C94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9A4BC028-E428-6F3F-8295-1D58D366A968}"/>
              </a:ext>
            </a:extLst>
          </p:cNvPr>
          <p:cNvSpPr>
            <a:spLocks noGrp="1"/>
          </p:cNvSpPr>
          <p:nvPr>
            <p:ph type="dt" sz="half" idx="10"/>
          </p:nvPr>
        </p:nvSpPr>
        <p:spPr/>
        <p:txBody>
          <a:bodyPr/>
          <a:lstStyle/>
          <a:p>
            <a:fld id="{D0852D48-3A0C-4F4B-8C9F-44E856F89AAC}" type="datetimeFigureOut">
              <a:rPr lang="en-AU" smtClean="0"/>
              <a:t>30/07/2026</a:t>
            </a:fld>
            <a:endParaRPr lang="en-AU"/>
          </a:p>
        </p:txBody>
      </p:sp>
      <p:sp>
        <p:nvSpPr>
          <p:cNvPr id="6" name="Footer Placeholder 5">
            <a:extLst>
              <a:ext uri="{FF2B5EF4-FFF2-40B4-BE49-F238E27FC236}">
                <a16:creationId xmlns:a16="http://schemas.microsoft.com/office/drawing/2014/main" id="{F81486F4-F606-EFED-3BC4-54C4AD55CA4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89FD92B-A220-4CC4-DDC7-9B9F784FC2D5}"/>
              </a:ext>
            </a:extLst>
          </p:cNvPr>
          <p:cNvSpPr>
            <a:spLocks noGrp="1"/>
          </p:cNvSpPr>
          <p:nvPr>
            <p:ph type="sldNum" sz="quarter" idx="12"/>
          </p:nvPr>
        </p:nvSpPr>
        <p:spPr/>
        <p:txBody>
          <a:bodyPr/>
          <a:lstStyle/>
          <a:p>
            <a:fld id="{0F6FC917-8202-4C94-A716-D550C4337EA7}" type="slidenum">
              <a:rPr lang="en-AU" smtClean="0"/>
              <a:t>‹#›</a:t>
            </a:fld>
            <a:endParaRPr lang="en-AU"/>
          </a:p>
        </p:txBody>
      </p:sp>
    </p:spTree>
    <p:extLst>
      <p:ext uri="{BB962C8B-B14F-4D97-AF65-F5344CB8AC3E}">
        <p14:creationId xmlns:p14="http://schemas.microsoft.com/office/powerpoint/2010/main" val="3757987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BE58B-FA06-2888-6B79-912D2B8CF475}"/>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102D7CBF-8AEB-5649-83B2-B77C1326CA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7C05A7-EBCA-D41C-AE45-9490BEFCF7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ABF33F3-B804-390D-4C66-A948361058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01BC12-9ABA-7327-2B38-31EA162BB0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C54D797-90DC-741E-638B-2B2606B9A749}"/>
              </a:ext>
            </a:extLst>
          </p:cNvPr>
          <p:cNvSpPr>
            <a:spLocks noGrp="1"/>
          </p:cNvSpPr>
          <p:nvPr>
            <p:ph type="dt" sz="half" idx="10"/>
          </p:nvPr>
        </p:nvSpPr>
        <p:spPr/>
        <p:txBody>
          <a:bodyPr/>
          <a:lstStyle/>
          <a:p>
            <a:fld id="{D0852D48-3A0C-4F4B-8C9F-44E856F89AAC}" type="datetimeFigureOut">
              <a:rPr lang="en-AU" smtClean="0"/>
              <a:t>30/07/2026</a:t>
            </a:fld>
            <a:endParaRPr lang="en-AU"/>
          </a:p>
        </p:txBody>
      </p:sp>
      <p:sp>
        <p:nvSpPr>
          <p:cNvPr id="8" name="Footer Placeholder 7">
            <a:extLst>
              <a:ext uri="{FF2B5EF4-FFF2-40B4-BE49-F238E27FC236}">
                <a16:creationId xmlns:a16="http://schemas.microsoft.com/office/drawing/2014/main" id="{E2AFC642-6288-E8C9-0551-3A494CE517C5}"/>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40E21DDD-0142-A563-279E-2077916E6136}"/>
              </a:ext>
            </a:extLst>
          </p:cNvPr>
          <p:cNvSpPr>
            <a:spLocks noGrp="1"/>
          </p:cNvSpPr>
          <p:nvPr>
            <p:ph type="sldNum" sz="quarter" idx="12"/>
          </p:nvPr>
        </p:nvSpPr>
        <p:spPr/>
        <p:txBody>
          <a:bodyPr/>
          <a:lstStyle/>
          <a:p>
            <a:fld id="{0F6FC917-8202-4C94-A716-D550C4337EA7}" type="slidenum">
              <a:rPr lang="en-AU" smtClean="0"/>
              <a:t>‹#›</a:t>
            </a:fld>
            <a:endParaRPr lang="en-AU"/>
          </a:p>
        </p:txBody>
      </p:sp>
    </p:spTree>
    <p:extLst>
      <p:ext uri="{BB962C8B-B14F-4D97-AF65-F5344CB8AC3E}">
        <p14:creationId xmlns:p14="http://schemas.microsoft.com/office/powerpoint/2010/main" val="3309711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77DE9-A344-8575-17E6-5D4CD2069E96}"/>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1FED6C43-A730-C726-D3E0-174062F0BA78}"/>
              </a:ext>
            </a:extLst>
          </p:cNvPr>
          <p:cNvSpPr>
            <a:spLocks noGrp="1"/>
          </p:cNvSpPr>
          <p:nvPr>
            <p:ph type="dt" sz="half" idx="10"/>
          </p:nvPr>
        </p:nvSpPr>
        <p:spPr/>
        <p:txBody>
          <a:bodyPr/>
          <a:lstStyle/>
          <a:p>
            <a:fld id="{D0852D48-3A0C-4F4B-8C9F-44E856F89AAC}" type="datetimeFigureOut">
              <a:rPr lang="en-AU" smtClean="0"/>
              <a:t>30/07/2026</a:t>
            </a:fld>
            <a:endParaRPr lang="en-AU"/>
          </a:p>
        </p:txBody>
      </p:sp>
      <p:sp>
        <p:nvSpPr>
          <p:cNvPr id="4" name="Footer Placeholder 3">
            <a:extLst>
              <a:ext uri="{FF2B5EF4-FFF2-40B4-BE49-F238E27FC236}">
                <a16:creationId xmlns:a16="http://schemas.microsoft.com/office/drawing/2014/main" id="{74E16966-0764-9DD2-2A31-EAD07E5086D1}"/>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F3D5558B-F208-A1CC-83E0-616A5E2433EC}"/>
              </a:ext>
            </a:extLst>
          </p:cNvPr>
          <p:cNvSpPr>
            <a:spLocks noGrp="1"/>
          </p:cNvSpPr>
          <p:nvPr>
            <p:ph type="sldNum" sz="quarter" idx="12"/>
          </p:nvPr>
        </p:nvSpPr>
        <p:spPr/>
        <p:txBody>
          <a:bodyPr/>
          <a:lstStyle/>
          <a:p>
            <a:fld id="{0F6FC917-8202-4C94-A716-D550C4337EA7}" type="slidenum">
              <a:rPr lang="en-AU" smtClean="0"/>
              <a:t>‹#›</a:t>
            </a:fld>
            <a:endParaRPr lang="en-AU"/>
          </a:p>
        </p:txBody>
      </p:sp>
    </p:spTree>
    <p:extLst>
      <p:ext uri="{BB962C8B-B14F-4D97-AF65-F5344CB8AC3E}">
        <p14:creationId xmlns:p14="http://schemas.microsoft.com/office/powerpoint/2010/main" val="1796576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EC7876-665C-08C8-2A46-DEB372C6F7A5}"/>
              </a:ext>
            </a:extLst>
          </p:cNvPr>
          <p:cNvSpPr>
            <a:spLocks noGrp="1"/>
          </p:cNvSpPr>
          <p:nvPr>
            <p:ph type="dt" sz="half" idx="10"/>
          </p:nvPr>
        </p:nvSpPr>
        <p:spPr/>
        <p:txBody>
          <a:bodyPr/>
          <a:lstStyle/>
          <a:p>
            <a:fld id="{D0852D48-3A0C-4F4B-8C9F-44E856F89AAC}" type="datetimeFigureOut">
              <a:rPr lang="en-AU" smtClean="0"/>
              <a:t>30/07/2026</a:t>
            </a:fld>
            <a:endParaRPr lang="en-AU"/>
          </a:p>
        </p:txBody>
      </p:sp>
      <p:sp>
        <p:nvSpPr>
          <p:cNvPr id="3" name="Footer Placeholder 2">
            <a:extLst>
              <a:ext uri="{FF2B5EF4-FFF2-40B4-BE49-F238E27FC236}">
                <a16:creationId xmlns:a16="http://schemas.microsoft.com/office/drawing/2014/main" id="{5F8E434E-39E6-FAED-9F64-8F48B89A560A}"/>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1DBE614C-EBBF-FF0F-C9B8-B90E221529BC}"/>
              </a:ext>
            </a:extLst>
          </p:cNvPr>
          <p:cNvSpPr>
            <a:spLocks noGrp="1"/>
          </p:cNvSpPr>
          <p:nvPr>
            <p:ph type="sldNum" sz="quarter" idx="12"/>
          </p:nvPr>
        </p:nvSpPr>
        <p:spPr/>
        <p:txBody>
          <a:bodyPr/>
          <a:lstStyle/>
          <a:p>
            <a:fld id="{0F6FC917-8202-4C94-A716-D550C4337EA7}" type="slidenum">
              <a:rPr lang="en-AU" smtClean="0"/>
              <a:t>‹#›</a:t>
            </a:fld>
            <a:endParaRPr lang="en-AU"/>
          </a:p>
        </p:txBody>
      </p:sp>
    </p:spTree>
    <p:extLst>
      <p:ext uri="{BB962C8B-B14F-4D97-AF65-F5344CB8AC3E}">
        <p14:creationId xmlns:p14="http://schemas.microsoft.com/office/powerpoint/2010/main" val="2044205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69359-92AF-DA61-CA9D-DDA1AE9CE0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F015F5E9-85A4-954A-AF43-54000A740C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0CEDBFE3-D32C-FDFC-1B3B-9487AED746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C7D12C-2AD0-9EB4-77DB-451C0E154EAC}"/>
              </a:ext>
            </a:extLst>
          </p:cNvPr>
          <p:cNvSpPr>
            <a:spLocks noGrp="1"/>
          </p:cNvSpPr>
          <p:nvPr>
            <p:ph type="dt" sz="half" idx="10"/>
          </p:nvPr>
        </p:nvSpPr>
        <p:spPr/>
        <p:txBody>
          <a:bodyPr/>
          <a:lstStyle/>
          <a:p>
            <a:fld id="{D0852D48-3A0C-4F4B-8C9F-44E856F89AAC}" type="datetimeFigureOut">
              <a:rPr lang="en-AU" smtClean="0"/>
              <a:t>30/07/2026</a:t>
            </a:fld>
            <a:endParaRPr lang="en-AU"/>
          </a:p>
        </p:txBody>
      </p:sp>
      <p:sp>
        <p:nvSpPr>
          <p:cNvPr id="6" name="Footer Placeholder 5">
            <a:extLst>
              <a:ext uri="{FF2B5EF4-FFF2-40B4-BE49-F238E27FC236}">
                <a16:creationId xmlns:a16="http://schemas.microsoft.com/office/drawing/2014/main" id="{3F3D3036-AFEC-A602-68EF-2977079AC65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B888D40-E12E-DDB0-8DEC-9F8F19155B80}"/>
              </a:ext>
            </a:extLst>
          </p:cNvPr>
          <p:cNvSpPr>
            <a:spLocks noGrp="1"/>
          </p:cNvSpPr>
          <p:nvPr>
            <p:ph type="sldNum" sz="quarter" idx="12"/>
          </p:nvPr>
        </p:nvSpPr>
        <p:spPr/>
        <p:txBody>
          <a:bodyPr/>
          <a:lstStyle/>
          <a:p>
            <a:fld id="{0F6FC917-8202-4C94-A716-D550C4337EA7}" type="slidenum">
              <a:rPr lang="en-AU" smtClean="0"/>
              <a:t>‹#›</a:t>
            </a:fld>
            <a:endParaRPr lang="en-AU"/>
          </a:p>
        </p:txBody>
      </p:sp>
    </p:spTree>
    <p:extLst>
      <p:ext uri="{BB962C8B-B14F-4D97-AF65-F5344CB8AC3E}">
        <p14:creationId xmlns:p14="http://schemas.microsoft.com/office/powerpoint/2010/main" val="1606289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F7969-0B0F-CC87-88D0-B43C80E056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77C966A3-3F93-6005-F86B-8291A878E1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E20D7C36-AD19-D2C1-26FE-8F32B155F0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2547C1-FED7-989E-7091-AF2BBA9D9C3A}"/>
              </a:ext>
            </a:extLst>
          </p:cNvPr>
          <p:cNvSpPr>
            <a:spLocks noGrp="1"/>
          </p:cNvSpPr>
          <p:nvPr>
            <p:ph type="dt" sz="half" idx="10"/>
          </p:nvPr>
        </p:nvSpPr>
        <p:spPr/>
        <p:txBody>
          <a:bodyPr/>
          <a:lstStyle/>
          <a:p>
            <a:fld id="{D0852D48-3A0C-4F4B-8C9F-44E856F89AAC}" type="datetimeFigureOut">
              <a:rPr lang="en-AU" smtClean="0"/>
              <a:t>30/07/2026</a:t>
            </a:fld>
            <a:endParaRPr lang="en-AU"/>
          </a:p>
        </p:txBody>
      </p:sp>
      <p:sp>
        <p:nvSpPr>
          <p:cNvPr id="6" name="Footer Placeholder 5">
            <a:extLst>
              <a:ext uri="{FF2B5EF4-FFF2-40B4-BE49-F238E27FC236}">
                <a16:creationId xmlns:a16="http://schemas.microsoft.com/office/drawing/2014/main" id="{7AC8B6C8-1330-FF2F-3155-7F5E9B9488A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1322C39-F9C9-79A2-A71F-D832EB7BD918}"/>
              </a:ext>
            </a:extLst>
          </p:cNvPr>
          <p:cNvSpPr>
            <a:spLocks noGrp="1"/>
          </p:cNvSpPr>
          <p:nvPr>
            <p:ph type="sldNum" sz="quarter" idx="12"/>
          </p:nvPr>
        </p:nvSpPr>
        <p:spPr/>
        <p:txBody>
          <a:bodyPr/>
          <a:lstStyle/>
          <a:p>
            <a:fld id="{0F6FC917-8202-4C94-A716-D550C4337EA7}" type="slidenum">
              <a:rPr lang="en-AU" smtClean="0"/>
              <a:t>‹#›</a:t>
            </a:fld>
            <a:endParaRPr lang="en-AU"/>
          </a:p>
        </p:txBody>
      </p:sp>
    </p:spTree>
    <p:extLst>
      <p:ext uri="{BB962C8B-B14F-4D97-AF65-F5344CB8AC3E}">
        <p14:creationId xmlns:p14="http://schemas.microsoft.com/office/powerpoint/2010/main" val="4253030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DD75E4-BAD6-4D91-9A96-DF36A11EC2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AECCFD8-F865-9649-8948-1C2BD2F509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8839C79-4262-4178-46B5-CA2ACAA92F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852D48-3A0C-4F4B-8C9F-44E856F89AAC}" type="datetimeFigureOut">
              <a:rPr lang="en-AU" smtClean="0"/>
              <a:t>30/07/2026</a:t>
            </a:fld>
            <a:endParaRPr lang="en-AU"/>
          </a:p>
        </p:txBody>
      </p:sp>
      <p:sp>
        <p:nvSpPr>
          <p:cNvPr id="5" name="Footer Placeholder 4">
            <a:extLst>
              <a:ext uri="{FF2B5EF4-FFF2-40B4-BE49-F238E27FC236}">
                <a16:creationId xmlns:a16="http://schemas.microsoft.com/office/drawing/2014/main" id="{8F5B5532-6897-5AA8-6D09-962ED86F28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B474671C-6B71-1460-FA07-C40F34AA71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6FC917-8202-4C94-A716-D550C4337EA7}" type="slidenum">
              <a:rPr lang="en-AU" smtClean="0"/>
              <a:t>‹#›</a:t>
            </a:fld>
            <a:endParaRPr lang="en-AU"/>
          </a:p>
        </p:txBody>
      </p:sp>
    </p:spTree>
    <p:extLst>
      <p:ext uri="{BB962C8B-B14F-4D97-AF65-F5344CB8AC3E}">
        <p14:creationId xmlns:p14="http://schemas.microsoft.com/office/powerpoint/2010/main" val="78264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congress.gov/crs-product/IN11883"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en.wikipedia.org/wiki/Zaporizhzhia_Nuclear_Power_Plant_crisis#2025" TargetMode="External"/><Relationship Id="rId4" Type="http://schemas.openxmlformats.org/officeDocument/2006/relationships/hyperlink" Target="https://www.securitycouncilreport.org/whatsinblue/2026/07/ukraine-briefing-36.php"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congress.gov/crs-product/IN11883"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iaea.org/newscenter/statements/nuclear-power-looking-future"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bbc.com/news/articles/c4g2eggzvjgo"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cfr.org/global-conflict-tracker/conflict/confrontation-between-united-states-and-iran" TargetMode="External"/><Relationship Id="rId5" Type="http://schemas.openxmlformats.org/officeDocument/2006/relationships/hyperlink" Target="https://www.bbc.com/news/articles/ce3v6w2qr12o" TargetMode="External"/><Relationship Id="rId4" Type="http://schemas.openxmlformats.org/officeDocument/2006/relationships/hyperlink" Target="https://www.nytimes.com/live/2025/06/12/world/israel-iran-us-nuclea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economist.com/middle-east-and-africa/2025/06/22/mission-accomplished-for-netanyahu" TargetMode="External"/><Relationship Id="rId2" Type="http://schemas.openxmlformats.org/officeDocument/2006/relationships/hyperlink" Target="https://www.cfr.org/articles/us-israel-attack-iranian-nuclear-targets-damage-so-far"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cfr.org/global-conflict-tracker/conflict/confrontation-between-united-states-and-iran" TargetMode="External"/><Relationship Id="rId2" Type="http://schemas.openxmlformats.org/officeDocument/2006/relationships/hyperlink" Target="https://www.theguardian.com/world/2025/jun/29/iran-will-likely-be-able-to-produce-enriched-uranium-in-a-matter-of-months-iaea-chief-says" TargetMode="External"/><Relationship Id="rId1" Type="http://schemas.openxmlformats.org/officeDocument/2006/relationships/slideLayout" Target="../slideLayouts/slideLayout2.xml"/><Relationship Id="rId5" Type="http://schemas.openxmlformats.org/officeDocument/2006/relationships/hyperlink" Target="https://www.cfr.org/articles/gauging-the-impact-of-massive-u-s-israeli-strikes-on-iran" TargetMode="External"/><Relationship Id="rId4" Type="http://schemas.openxmlformats.org/officeDocument/2006/relationships/hyperlink" Target="https://www.aljazeera.com/news/2026/7/19/kuwaiti-power-plant-ablaze-as-iran-hits-us-gulf-allies"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s://www.theguardian.com/world/2026/jul/22/pickaxe-mountain-iran-nuclear-site-trump"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nuclear.foe.org.au/wp-content/uploads/Combined-Environmental-NGOs-submission.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doi.org/10.1111/risa.12587"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28592-B1B0-8B32-B803-CCB17EAA5089}"/>
              </a:ext>
            </a:extLst>
          </p:cNvPr>
          <p:cNvSpPr>
            <a:spLocks noGrp="1"/>
          </p:cNvSpPr>
          <p:nvPr>
            <p:ph type="title"/>
          </p:nvPr>
        </p:nvSpPr>
        <p:spPr/>
        <p:txBody>
          <a:bodyPr/>
          <a:lstStyle/>
          <a:p>
            <a:endParaRPr lang="en-AU"/>
          </a:p>
        </p:txBody>
      </p:sp>
      <p:pic>
        <p:nvPicPr>
          <p:cNvPr id="4" name="Content Placeholder 3">
            <a:extLst>
              <a:ext uri="{FF2B5EF4-FFF2-40B4-BE49-F238E27FC236}">
                <a16:creationId xmlns:a16="http://schemas.microsoft.com/office/drawing/2014/main" id="{1A2FE7AC-B2D7-61E1-AFD2-4E7CFE526AEE}"/>
              </a:ext>
            </a:extLst>
          </p:cNvPr>
          <p:cNvPicPr>
            <a:picLocks noGrp="1" noChangeAspect="1"/>
          </p:cNvPicPr>
          <p:nvPr>
            <p:ph idx="1"/>
          </p:nvPr>
        </p:nvPicPr>
        <p:blipFill>
          <a:blip r:embed="rId3"/>
          <a:stretch>
            <a:fillRect/>
          </a:stretch>
        </p:blipFill>
        <p:spPr>
          <a:xfrm>
            <a:off x="1773140" y="210710"/>
            <a:ext cx="8434909" cy="4058031"/>
          </a:xfrm>
          <a:prstGeom prst="rect">
            <a:avLst/>
          </a:prstGeom>
        </p:spPr>
      </p:pic>
      <p:sp>
        <p:nvSpPr>
          <p:cNvPr id="5" name="Subtitle 2">
            <a:extLst>
              <a:ext uri="{FF2B5EF4-FFF2-40B4-BE49-F238E27FC236}">
                <a16:creationId xmlns:a16="http://schemas.microsoft.com/office/drawing/2014/main" id="{A3B34180-0D51-3E4B-22B9-C2DB9BDE40BC}"/>
              </a:ext>
            </a:extLst>
          </p:cNvPr>
          <p:cNvSpPr txBox="1">
            <a:spLocks/>
          </p:cNvSpPr>
          <p:nvPr/>
        </p:nvSpPr>
        <p:spPr>
          <a:xfrm>
            <a:off x="2771980" y="4544830"/>
            <a:ext cx="6085774" cy="7666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sz="3600" b="1" dirty="0"/>
              <a:t> Margie Beavis</a:t>
            </a:r>
          </a:p>
        </p:txBody>
      </p:sp>
      <p:sp>
        <p:nvSpPr>
          <p:cNvPr id="3" name="TextBox 2">
            <a:extLst>
              <a:ext uri="{FF2B5EF4-FFF2-40B4-BE49-F238E27FC236}">
                <a16:creationId xmlns:a16="http://schemas.microsoft.com/office/drawing/2014/main" id="{66D526B2-D784-B66E-1A5F-94BDDF0D8C5D}"/>
              </a:ext>
            </a:extLst>
          </p:cNvPr>
          <p:cNvSpPr txBox="1"/>
          <p:nvPr/>
        </p:nvSpPr>
        <p:spPr>
          <a:xfrm>
            <a:off x="7013050" y="6178163"/>
            <a:ext cx="4929809" cy="646331"/>
          </a:xfrm>
          <a:prstGeom prst="rect">
            <a:avLst/>
          </a:prstGeom>
          <a:noFill/>
        </p:spPr>
        <p:txBody>
          <a:bodyPr wrap="square" rtlCol="0">
            <a:spAutoFit/>
          </a:bodyPr>
          <a:lstStyle/>
          <a:p>
            <a:r>
              <a:rPr lang="en-AU" sz="3600" dirty="0"/>
              <a:t>Thanks Jim Green</a:t>
            </a:r>
          </a:p>
        </p:txBody>
      </p:sp>
    </p:spTree>
    <p:extLst>
      <p:ext uri="{BB962C8B-B14F-4D97-AF65-F5344CB8AC3E}">
        <p14:creationId xmlns:p14="http://schemas.microsoft.com/office/powerpoint/2010/main" val="3898314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F553BA7-FD8E-FB92-CDCE-E5CB33C0DDF6}"/>
              </a:ext>
            </a:extLst>
          </p:cNvPr>
          <p:cNvPicPr>
            <a:picLocks noGrp="1" noChangeAspect="1"/>
          </p:cNvPicPr>
          <p:nvPr>
            <p:ph idx="1"/>
          </p:nvPr>
        </p:nvPicPr>
        <p:blipFill>
          <a:blip r:embed="rId2"/>
          <a:stretch>
            <a:fillRect/>
          </a:stretch>
        </p:blipFill>
        <p:spPr>
          <a:xfrm>
            <a:off x="484492" y="166435"/>
            <a:ext cx="6896910" cy="6525130"/>
          </a:xfrm>
        </p:spPr>
      </p:pic>
      <p:sp>
        <p:nvSpPr>
          <p:cNvPr id="2" name="TextBox 1">
            <a:extLst>
              <a:ext uri="{FF2B5EF4-FFF2-40B4-BE49-F238E27FC236}">
                <a16:creationId xmlns:a16="http://schemas.microsoft.com/office/drawing/2014/main" id="{92FB85F2-9F3C-6FD9-84CA-1EE1728BB1FD}"/>
              </a:ext>
            </a:extLst>
          </p:cNvPr>
          <p:cNvSpPr txBox="1"/>
          <p:nvPr/>
        </p:nvSpPr>
        <p:spPr>
          <a:xfrm>
            <a:off x="7505700" y="1663700"/>
            <a:ext cx="4201808" cy="3046988"/>
          </a:xfrm>
          <a:prstGeom prst="rect">
            <a:avLst/>
          </a:prstGeom>
          <a:noFill/>
        </p:spPr>
        <p:txBody>
          <a:bodyPr wrap="square" rtlCol="0">
            <a:spAutoFit/>
          </a:bodyPr>
          <a:lstStyle/>
          <a:p>
            <a:r>
              <a:rPr lang="en-AU" sz="2400" dirty="0"/>
              <a:t>SA towns within 30 kms of </a:t>
            </a:r>
            <a:r>
              <a:rPr lang="en-AU" sz="2400" b="1" dirty="0"/>
              <a:t>Northern Power Station</a:t>
            </a:r>
            <a:r>
              <a:rPr lang="en-AU" sz="2400" dirty="0"/>
              <a:t> (closed): </a:t>
            </a:r>
          </a:p>
          <a:p>
            <a:r>
              <a:rPr lang="en-AU" sz="2400" dirty="0"/>
              <a:t>Port Augusta, </a:t>
            </a:r>
          </a:p>
          <a:p>
            <a:r>
              <a:rPr lang="en-AU" sz="2400" dirty="0"/>
              <a:t>Blanche Harbor, </a:t>
            </a:r>
          </a:p>
          <a:p>
            <a:r>
              <a:rPr lang="en-AU" sz="2400" dirty="0"/>
              <a:t>Douglas Point, </a:t>
            </a:r>
          </a:p>
          <a:p>
            <a:r>
              <a:rPr lang="en-AU" sz="2400" dirty="0"/>
              <a:t>Quorn, </a:t>
            </a:r>
          </a:p>
          <a:p>
            <a:r>
              <a:rPr lang="en-AU" sz="2400" dirty="0"/>
              <a:t>Miranda.</a:t>
            </a:r>
          </a:p>
        </p:txBody>
      </p:sp>
    </p:spTree>
    <p:extLst>
      <p:ext uri="{BB962C8B-B14F-4D97-AF65-F5344CB8AC3E}">
        <p14:creationId xmlns:p14="http://schemas.microsoft.com/office/powerpoint/2010/main" val="703332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91E0776-BA5B-B0D3-54BA-09517076B91D}"/>
              </a:ext>
            </a:extLst>
          </p:cNvPr>
          <p:cNvPicPr>
            <a:picLocks noGrp="1" noChangeAspect="1"/>
          </p:cNvPicPr>
          <p:nvPr>
            <p:ph idx="1"/>
          </p:nvPr>
        </p:nvPicPr>
        <p:blipFill>
          <a:blip r:embed="rId2"/>
          <a:stretch>
            <a:fillRect/>
          </a:stretch>
        </p:blipFill>
        <p:spPr>
          <a:xfrm>
            <a:off x="5925108" y="0"/>
            <a:ext cx="3942462" cy="4541823"/>
          </a:xfrm>
        </p:spPr>
      </p:pic>
      <p:pic>
        <p:nvPicPr>
          <p:cNvPr id="11" name="Picture 10">
            <a:extLst>
              <a:ext uri="{FF2B5EF4-FFF2-40B4-BE49-F238E27FC236}">
                <a16:creationId xmlns:a16="http://schemas.microsoft.com/office/drawing/2014/main" id="{BEC4B4B3-D4F3-372A-12BF-67CD9BA7248B}"/>
              </a:ext>
            </a:extLst>
          </p:cNvPr>
          <p:cNvPicPr>
            <a:picLocks noChangeAspect="1"/>
          </p:cNvPicPr>
          <p:nvPr/>
        </p:nvPicPr>
        <p:blipFill>
          <a:blip r:embed="rId3"/>
          <a:stretch>
            <a:fillRect/>
          </a:stretch>
        </p:blipFill>
        <p:spPr>
          <a:xfrm>
            <a:off x="402273" y="711162"/>
            <a:ext cx="3942462" cy="1519290"/>
          </a:xfrm>
          <a:prstGeom prst="rect">
            <a:avLst/>
          </a:prstGeom>
        </p:spPr>
      </p:pic>
      <p:sp>
        <p:nvSpPr>
          <p:cNvPr id="3" name="TextBox 2">
            <a:extLst>
              <a:ext uri="{FF2B5EF4-FFF2-40B4-BE49-F238E27FC236}">
                <a16:creationId xmlns:a16="http://schemas.microsoft.com/office/drawing/2014/main" id="{FBA32865-8B53-3992-E73C-FEC4BC3406F9}"/>
              </a:ext>
            </a:extLst>
          </p:cNvPr>
          <p:cNvSpPr txBox="1"/>
          <p:nvPr/>
        </p:nvSpPr>
        <p:spPr>
          <a:xfrm>
            <a:off x="341905" y="5033176"/>
            <a:ext cx="11600953" cy="1477328"/>
          </a:xfrm>
          <a:prstGeom prst="rect">
            <a:avLst/>
          </a:prstGeom>
          <a:noFill/>
        </p:spPr>
        <p:txBody>
          <a:bodyPr wrap="square" rtlCol="0">
            <a:spAutoFit/>
          </a:bodyPr>
          <a:lstStyle/>
          <a:p>
            <a:r>
              <a:rPr lang="en-AU" sz="2400" kern="100" dirty="0">
                <a:effectLst/>
                <a:latin typeface="Arial" panose="020B0604020202020204" pitchFamily="34" charset="0"/>
                <a:ea typeface="Aptos" panose="020B0004020202020204" pitchFamily="34" charset="0"/>
                <a:cs typeface="Times New Roman" panose="02020603050405020304" pitchFamily="18" charset="0"/>
              </a:rPr>
              <a:t>Will surrounding areas be given Iodine tablets?</a:t>
            </a:r>
            <a:endParaRPr lang="en-AU" sz="2400" kern="100" dirty="0">
              <a:latin typeface="Arial" panose="020B0604020202020204" pitchFamily="34" charset="0"/>
              <a:ea typeface="Aptos" panose="020B0004020202020204" pitchFamily="34" charset="0"/>
              <a:cs typeface="Times New Roman" panose="02020603050405020304" pitchFamily="18" charset="0"/>
            </a:endParaRPr>
          </a:p>
          <a:p>
            <a:r>
              <a:rPr lang="en-AU" sz="2400" kern="100" dirty="0">
                <a:latin typeface="Arial" panose="020B0604020202020204" pitchFamily="34" charset="0"/>
                <a:ea typeface="Aptos" panose="020B0004020202020204" pitchFamily="34" charset="0"/>
                <a:cs typeface="Times New Roman" panose="02020603050405020304" pitchFamily="18" charset="0"/>
              </a:rPr>
              <a:t>How will everyone be notified?</a:t>
            </a:r>
          </a:p>
          <a:p>
            <a:r>
              <a:rPr lang="en-AU" sz="2400" kern="100" dirty="0">
                <a:latin typeface="Arial" panose="020B0604020202020204" pitchFamily="34" charset="0"/>
                <a:ea typeface="Aptos" panose="020B0004020202020204" pitchFamily="34" charset="0"/>
                <a:cs typeface="Times New Roman" panose="02020603050405020304" pitchFamily="18" charset="0"/>
              </a:rPr>
              <a:t>Will you know about an accident - in time?</a:t>
            </a:r>
            <a:endParaRPr lang="en-AU"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AU" dirty="0"/>
          </a:p>
        </p:txBody>
      </p:sp>
    </p:spTree>
    <p:extLst>
      <p:ext uri="{BB962C8B-B14F-4D97-AF65-F5344CB8AC3E}">
        <p14:creationId xmlns:p14="http://schemas.microsoft.com/office/powerpoint/2010/main" val="3200670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70A98-AE31-3FC0-D9EB-13AB06BEDBF7}"/>
              </a:ext>
            </a:extLst>
          </p:cNvPr>
          <p:cNvSpPr>
            <a:spLocks noGrp="1"/>
          </p:cNvSpPr>
          <p:nvPr>
            <p:ph type="title"/>
          </p:nvPr>
        </p:nvSpPr>
        <p:spPr/>
        <p:txBody>
          <a:bodyPr>
            <a:normAutofit fontScale="90000"/>
          </a:bodyPr>
          <a:lstStyle/>
          <a:p>
            <a:r>
              <a:rPr lang="en-AU" b="1" dirty="0"/>
              <a:t>Reactors are v</a:t>
            </a:r>
            <a:r>
              <a:rPr lang="en-AU" sz="4400" b="1" dirty="0"/>
              <a:t>ulnerable to climate change risks</a:t>
            </a:r>
            <a:br>
              <a:rPr lang="en-AU" sz="4400" dirty="0"/>
            </a:br>
            <a:endParaRPr lang="en-AU" dirty="0"/>
          </a:p>
        </p:txBody>
      </p:sp>
      <p:sp>
        <p:nvSpPr>
          <p:cNvPr id="3" name="Content Placeholder 2">
            <a:extLst>
              <a:ext uri="{FF2B5EF4-FFF2-40B4-BE49-F238E27FC236}">
                <a16:creationId xmlns:a16="http://schemas.microsoft.com/office/drawing/2014/main" id="{B46DA3C6-A68E-56F8-FC39-B9AD19020964}"/>
              </a:ext>
            </a:extLst>
          </p:cNvPr>
          <p:cNvSpPr>
            <a:spLocks noGrp="1"/>
          </p:cNvSpPr>
          <p:nvPr>
            <p:ph idx="1"/>
          </p:nvPr>
        </p:nvSpPr>
        <p:spPr>
          <a:xfrm>
            <a:off x="143123" y="978010"/>
            <a:ext cx="11783834" cy="5514865"/>
          </a:xfrm>
        </p:spPr>
        <p:txBody>
          <a:bodyPr>
            <a:normAutofit/>
          </a:bodyPr>
          <a:lstStyle/>
          <a:p>
            <a:endParaRPr lang="en-AU" dirty="0"/>
          </a:p>
          <a:p>
            <a:pPr marL="0" indent="0">
              <a:buNone/>
            </a:pPr>
            <a:r>
              <a:rPr lang="en-AU" sz="2800" dirty="0"/>
              <a:t>Shut-downs with heatwaves, droughts</a:t>
            </a:r>
          </a:p>
          <a:p>
            <a:pPr marL="0" indent="0">
              <a:buNone/>
            </a:pPr>
            <a:r>
              <a:rPr lang="en-AU" dirty="0"/>
              <a:t>Fires </a:t>
            </a:r>
          </a:p>
          <a:p>
            <a:pPr marL="0" indent="0">
              <a:buNone/>
            </a:pPr>
            <a:r>
              <a:rPr lang="en-AU" dirty="0"/>
              <a:t>Floods</a:t>
            </a:r>
          </a:p>
          <a:p>
            <a:pPr marL="0" indent="0">
              <a:buNone/>
            </a:pPr>
            <a:r>
              <a:rPr lang="en-US" i="1" dirty="0"/>
              <a:t>“</a:t>
            </a:r>
            <a:r>
              <a:rPr lang="en-US" sz="2800" i="1" dirty="0"/>
              <a:t>In the last decade (2010-2019), the frequency of climate-related nuclear plant outages was already nearly eight times higher than in the 1990s</a:t>
            </a:r>
            <a:r>
              <a:rPr lang="en-US" i="1" dirty="0"/>
              <a:t>”</a:t>
            </a:r>
            <a:r>
              <a:rPr lang="en-US" sz="2800" dirty="0"/>
              <a:t> </a:t>
            </a:r>
          </a:p>
          <a:p>
            <a:pPr marL="0" indent="0">
              <a:buNone/>
            </a:pPr>
            <a:endParaRPr lang="en-US" dirty="0"/>
          </a:p>
          <a:p>
            <a:pPr marL="0" indent="0">
              <a:buNone/>
            </a:pPr>
            <a:r>
              <a:rPr lang="en-AU" dirty="0"/>
              <a:t>Beware statements that “new reactors are safer”</a:t>
            </a:r>
          </a:p>
          <a:p>
            <a:pPr marL="0" indent="0">
              <a:buNone/>
            </a:pPr>
            <a:r>
              <a:rPr lang="en-AU" dirty="0"/>
              <a:t>That’s what they always say about new reactors… and not true. </a:t>
            </a:r>
          </a:p>
          <a:p>
            <a:pPr marL="0" indent="0">
              <a:buNone/>
            </a:pPr>
            <a:r>
              <a:rPr lang="en-AU" dirty="0"/>
              <a:t>Not proven until decades of operation.</a:t>
            </a:r>
          </a:p>
          <a:p>
            <a:pPr marL="0" indent="0" algn="r">
              <a:buNone/>
            </a:pPr>
            <a:r>
              <a:rPr lang="en-US" sz="900" i="0" u="none" strike="noStrike" baseline="0" dirty="0">
                <a:latin typeface="Myriad Pro"/>
              </a:rPr>
              <a:t>Nuclear is not the solution: the folly of atomic power in the age of climate change, by M. V. Ramana, London, Verso, 2024, </a:t>
            </a:r>
            <a:endParaRPr lang="en-AU" sz="900" dirty="0"/>
          </a:p>
          <a:p>
            <a:endParaRPr lang="en-AU" dirty="0"/>
          </a:p>
        </p:txBody>
      </p:sp>
    </p:spTree>
    <p:extLst>
      <p:ext uri="{BB962C8B-B14F-4D97-AF65-F5344CB8AC3E}">
        <p14:creationId xmlns:p14="http://schemas.microsoft.com/office/powerpoint/2010/main" val="2988898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2AE68-8051-33CC-9CF7-7E7E938FD376}"/>
              </a:ext>
            </a:extLst>
          </p:cNvPr>
          <p:cNvSpPr>
            <a:spLocks noGrp="1"/>
          </p:cNvSpPr>
          <p:nvPr>
            <p:ph type="title"/>
          </p:nvPr>
        </p:nvSpPr>
        <p:spPr/>
        <p:txBody>
          <a:bodyPr/>
          <a:lstStyle/>
          <a:p>
            <a:r>
              <a:rPr lang="en-AU" dirty="0"/>
              <a:t>Misleading claims</a:t>
            </a:r>
          </a:p>
        </p:txBody>
      </p:sp>
      <p:sp>
        <p:nvSpPr>
          <p:cNvPr id="3" name="Content Placeholder 2">
            <a:extLst>
              <a:ext uri="{FF2B5EF4-FFF2-40B4-BE49-F238E27FC236}">
                <a16:creationId xmlns:a16="http://schemas.microsoft.com/office/drawing/2014/main" id="{4D98EE79-0A62-334C-BF6A-2A678418B104}"/>
              </a:ext>
            </a:extLst>
          </p:cNvPr>
          <p:cNvSpPr>
            <a:spLocks noGrp="1"/>
          </p:cNvSpPr>
          <p:nvPr>
            <p:ph idx="1"/>
          </p:nvPr>
        </p:nvSpPr>
        <p:spPr>
          <a:xfrm>
            <a:off x="262393" y="1825625"/>
            <a:ext cx="11091407" cy="4351338"/>
          </a:xfrm>
        </p:spPr>
        <p:txBody>
          <a:bodyPr>
            <a:normAutofit/>
          </a:bodyPr>
          <a:lstStyle/>
          <a:p>
            <a:pPr marL="0" indent="0">
              <a:buNone/>
            </a:pPr>
            <a:r>
              <a:rPr lang="en-AU" dirty="0"/>
              <a:t>Repeated claims linking radiology, radiotherapy and nuclear medicine to nuclear power:</a:t>
            </a:r>
          </a:p>
          <a:p>
            <a:pPr marL="0" indent="0">
              <a:buNone/>
            </a:pPr>
            <a:endParaRPr lang="en-AU" dirty="0">
              <a:solidFill>
                <a:srgbClr val="FF0000"/>
              </a:solidFill>
            </a:endParaRPr>
          </a:p>
          <a:p>
            <a:pPr marL="0" indent="0">
              <a:buNone/>
            </a:pPr>
            <a:r>
              <a:rPr lang="en-AU" dirty="0"/>
              <a:t>“Nuclear energy already plays a major role in medicine and healthcare, diagnosing and treating thousands of Australians every day”. </a:t>
            </a:r>
          </a:p>
          <a:p>
            <a:endParaRPr lang="en-AU" dirty="0"/>
          </a:p>
          <a:p>
            <a:pPr marL="0" indent="0">
              <a:buNone/>
            </a:pPr>
            <a:endParaRPr lang="en-US" sz="2800" dirty="0"/>
          </a:p>
          <a:p>
            <a:pPr marL="0" indent="0">
              <a:buNone/>
            </a:pPr>
            <a:r>
              <a:rPr lang="en-US" sz="2800" dirty="0"/>
              <a:t>Nuclear medicine has nothing to do with getting nuclear power</a:t>
            </a:r>
          </a:p>
          <a:p>
            <a:pPr marL="0" indent="0">
              <a:buNone/>
            </a:pPr>
            <a:endParaRPr lang="en-AU" dirty="0"/>
          </a:p>
        </p:txBody>
      </p:sp>
    </p:spTree>
    <p:extLst>
      <p:ext uri="{BB962C8B-B14F-4D97-AF65-F5344CB8AC3E}">
        <p14:creationId xmlns:p14="http://schemas.microsoft.com/office/powerpoint/2010/main" val="3212729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591DF-1693-5E20-257A-4B1DFD6BF054}"/>
              </a:ext>
            </a:extLst>
          </p:cNvPr>
          <p:cNvSpPr>
            <a:spLocks noGrp="1"/>
          </p:cNvSpPr>
          <p:nvPr>
            <p:ph type="title"/>
          </p:nvPr>
        </p:nvSpPr>
        <p:spPr/>
        <p:txBody>
          <a:bodyPr/>
          <a:lstStyle/>
          <a:p>
            <a:r>
              <a:rPr lang="en-AU" dirty="0"/>
              <a:t>False claims about nuclear power</a:t>
            </a:r>
          </a:p>
        </p:txBody>
      </p:sp>
      <p:pic>
        <p:nvPicPr>
          <p:cNvPr id="5" name="Content Placeholder 4">
            <a:extLst>
              <a:ext uri="{FF2B5EF4-FFF2-40B4-BE49-F238E27FC236}">
                <a16:creationId xmlns:a16="http://schemas.microsoft.com/office/drawing/2014/main" id="{554F1A8C-EF40-3BC1-9E64-0A8D0A167048}"/>
              </a:ext>
            </a:extLst>
          </p:cNvPr>
          <p:cNvPicPr>
            <a:picLocks noGrp="1" noChangeAspect="1"/>
          </p:cNvPicPr>
          <p:nvPr>
            <p:ph idx="1"/>
          </p:nvPr>
        </p:nvPicPr>
        <p:blipFill>
          <a:blip r:embed="rId3"/>
          <a:stretch>
            <a:fillRect/>
          </a:stretch>
        </p:blipFill>
        <p:spPr>
          <a:xfrm>
            <a:off x="1260089" y="1629367"/>
            <a:ext cx="9445082" cy="4549857"/>
          </a:xfrm>
        </p:spPr>
      </p:pic>
    </p:spTree>
    <p:extLst>
      <p:ext uri="{BB962C8B-B14F-4D97-AF65-F5344CB8AC3E}">
        <p14:creationId xmlns:p14="http://schemas.microsoft.com/office/powerpoint/2010/main" val="1291530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C5983A-0C36-484E-9233-D95A0F23748C}"/>
              </a:ext>
            </a:extLst>
          </p:cNvPr>
          <p:cNvSpPr txBox="1"/>
          <p:nvPr/>
        </p:nvSpPr>
        <p:spPr>
          <a:xfrm>
            <a:off x="351127" y="221328"/>
            <a:ext cx="10336696" cy="769441"/>
          </a:xfrm>
          <a:prstGeom prst="rect">
            <a:avLst/>
          </a:prstGeom>
          <a:noFill/>
        </p:spPr>
        <p:txBody>
          <a:bodyPr wrap="square" rtlCol="0">
            <a:spAutoFit/>
          </a:bodyPr>
          <a:lstStyle/>
          <a:p>
            <a:r>
              <a:rPr lang="en-AU" sz="4400" dirty="0"/>
              <a:t>Attacks</a:t>
            </a:r>
          </a:p>
        </p:txBody>
      </p:sp>
      <p:pic>
        <p:nvPicPr>
          <p:cNvPr id="9" name="Content Placeholder 8">
            <a:extLst>
              <a:ext uri="{FF2B5EF4-FFF2-40B4-BE49-F238E27FC236}">
                <a16:creationId xmlns:a16="http://schemas.microsoft.com/office/drawing/2014/main" id="{B9028320-4515-C41E-B13E-8F3280BB47D0}"/>
              </a:ext>
            </a:extLst>
          </p:cNvPr>
          <p:cNvPicPr>
            <a:picLocks noGrp="1" noChangeAspect="1"/>
          </p:cNvPicPr>
          <p:nvPr>
            <p:ph idx="1"/>
          </p:nvPr>
        </p:nvPicPr>
        <p:blipFill>
          <a:blip r:embed="rId2"/>
          <a:stretch>
            <a:fillRect/>
          </a:stretch>
        </p:blipFill>
        <p:spPr>
          <a:xfrm>
            <a:off x="968968" y="850790"/>
            <a:ext cx="9892514" cy="2744734"/>
          </a:xfrm>
        </p:spPr>
      </p:pic>
      <p:sp>
        <p:nvSpPr>
          <p:cNvPr id="7" name="TextBox 6">
            <a:extLst>
              <a:ext uri="{FF2B5EF4-FFF2-40B4-BE49-F238E27FC236}">
                <a16:creationId xmlns:a16="http://schemas.microsoft.com/office/drawing/2014/main" id="{B6AC7253-6D5C-185D-1E83-C09304E4B8AF}"/>
              </a:ext>
            </a:extLst>
          </p:cNvPr>
          <p:cNvSpPr txBox="1"/>
          <p:nvPr/>
        </p:nvSpPr>
        <p:spPr>
          <a:xfrm>
            <a:off x="351127" y="3774350"/>
            <a:ext cx="11014368" cy="2308324"/>
          </a:xfrm>
          <a:prstGeom prst="rect">
            <a:avLst/>
          </a:prstGeom>
          <a:noFill/>
        </p:spPr>
        <p:txBody>
          <a:bodyPr wrap="square">
            <a:spAutoFit/>
          </a:bodyPr>
          <a:lstStyle/>
          <a:p>
            <a:r>
              <a:rPr lang="en-AU" sz="3600" b="1" dirty="0"/>
              <a:t>The Australian Security Leaders Climate Group</a:t>
            </a:r>
          </a:p>
          <a:p>
            <a:r>
              <a:rPr lang="en-AU" sz="3600" b="1" dirty="0"/>
              <a:t> </a:t>
            </a:r>
            <a:r>
              <a:rPr lang="en-AU" sz="3600" dirty="0"/>
              <a:t>“</a:t>
            </a:r>
            <a:r>
              <a:rPr lang="en-US" sz="3600" dirty="0"/>
              <a:t>Australia should not proceed with the proposed plan for nuclear power stations due to the climate and security consequences they pose to the nation”</a:t>
            </a:r>
            <a:endParaRPr lang="en-AU" sz="3600" dirty="0"/>
          </a:p>
        </p:txBody>
      </p:sp>
    </p:spTree>
    <p:extLst>
      <p:ext uri="{BB962C8B-B14F-4D97-AF65-F5344CB8AC3E}">
        <p14:creationId xmlns:p14="http://schemas.microsoft.com/office/powerpoint/2010/main" val="1231283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2B915-B6ED-8543-E629-3BB3DB02BDCB}"/>
              </a:ext>
            </a:extLst>
          </p:cNvPr>
          <p:cNvSpPr>
            <a:spLocks noGrp="1"/>
          </p:cNvSpPr>
          <p:nvPr>
            <p:ph type="title"/>
          </p:nvPr>
        </p:nvSpPr>
        <p:spPr/>
        <p:txBody>
          <a:bodyPr/>
          <a:lstStyle/>
          <a:p>
            <a:r>
              <a:rPr lang="en-AU" dirty="0"/>
              <a:t>Admiral Chris Barrie- former head of Australian Defence Force</a:t>
            </a:r>
          </a:p>
        </p:txBody>
      </p:sp>
      <p:sp>
        <p:nvSpPr>
          <p:cNvPr id="8" name="Content Placeholder 7">
            <a:extLst>
              <a:ext uri="{FF2B5EF4-FFF2-40B4-BE49-F238E27FC236}">
                <a16:creationId xmlns:a16="http://schemas.microsoft.com/office/drawing/2014/main" id="{F424F36F-9CAF-D30F-4E97-7A83B4973558}"/>
              </a:ext>
            </a:extLst>
          </p:cNvPr>
          <p:cNvSpPr>
            <a:spLocks noGrp="1"/>
          </p:cNvSpPr>
          <p:nvPr>
            <p:ph idx="1"/>
          </p:nvPr>
        </p:nvSpPr>
        <p:spPr>
          <a:xfrm>
            <a:off x="492980" y="2684366"/>
            <a:ext cx="11298804" cy="4113999"/>
          </a:xfrm>
        </p:spPr>
        <p:txBody>
          <a:bodyPr/>
          <a:lstStyle/>
          <a:p>
            <a:r>
              <a:rPr lang="en-AU" dirty="0"/>
              <a:t>Every nuclear power facility is a </a:t>
            </a:r>
            <a:r>
              <a:rPr lang="en-AU" b="1" dirty="0"/>
              <a:t>potential dirty bomb </a:t>
            </a:r>
            <a:r>
              <a:rPr lang="en-AU" dirty="0"/>
              <a:t>because rupture of the containment facilities can cause devastating damage.”</a:t>
            </a:r>
          </a:p>
          <a:p>
            <a:endParaRPr lang="en-AU" dirty="0"/>
          </a:p>
          <a:p>
            <a:r>
              <a:rPr lang="en-AU" dirty="0"/>
              <a:t>“Modern warfare is increasingly focused on missiles and uncrewed arial systems (drones) and with the proposed power stations all located within 100 km of the coast, </a:t>
            </a:r>
            <a:r>
              <a:rPr lang="en-AU" b="1" dirty="0"/>
              <a:t>they are a clear and accessible target.”</a:t>
            </a:r>
          </a:p>
          <a:p>
            <a:endParaRPr lang="en-AU" b="1" dirty="0"/>
          </a:p>
          <a:p>
            <a:r>
              <a:rPr lang="en-AU" dirty="0"/>
              <a:t>Prolong coal and gas </a:t>
            </a:r>
            <a:r>
              <a:rPr lang="en-AU" b="1" dirty="0"/>
              <a:t>“Derail our climate targets”</a:t>
            </a:r>
          </a:p>
          <a:p>
            <a:pPr marL="0" indent="0">
              <a:buNone/>
            </a:pPr>
            <a:endParaRPr lang="en-AU" dirty="0"/>
          </a:p>
        </p:txBody>
      </p:sp>
    </p:spTree>
    <p:extLst>
      <p:ext uri="{BB962C8B-B14F-4D97-AF65-F5344CB8AC3E}">
        <p14:creationId xmlns:p14="http://schemas.microsoft.com/office/powerpoint/2010/main" val="1970875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CF70F-E693-CE62-A4A1-BA45F794CFCF}"/>
              </a:ext>
            </a:extLst>
          </p:cNvPr>
          <p:cNvSpPr>
            <a:spLocks noGrp="1"/>
          </p:cNvSpPr>
          <p:nvPr>
            <p:ph type="title"/>
          </p:nvPr>
        </p:nvSpPr>
        <p:spPr/>
        <p:txBody>
          <a:bodyPr/>
          <a:lstStyle/>
          <a:p>
            <a:pPr marL="0" indent="0">
              <a:buNone/>
            </a:pPr>
            <a:r>
              <a:rPr lang="en-AU" sz="4400" b="1" dirty="0"/>
              <a:t>Vulnerable in peace as well</a:t>
            </a:r>
          </a:p>
        </p:txBody>
      </p:sp>
      <p:sp>
        <p:nvSpPr>
          <p:cNvPr id="3" name="Content Placeholder 2">
            <a:extLst>
              <a:ext uri="{FF2B5EF4-FFF2-40B4-BE49-F238E27FC236}">
                <a16:creationId xmlns:a16="http://schemas.microsoft.com/office/drawing/2014/main" id="{894799F8-6634-E6FE-11EA-84D22E53B52D}"/>
              </a:ext>
            </a:extLst>
          </p:cNvPr>
          <p:cNvSpPr>
            <a:spLocks noGrp="1"/>
          </p:cNvSpPr>
          <p:nvPr>
            <p:ph idx="1"/>
          </p:nvPr>
        </p:nvSpPr>
        <p:spPr/>
        <p:txBody>
          <a:bodyPr>
            <a:normAutofit/>
          </a:bodyPr>
          <a:lstStyle/>
          <a:p>
            <a:r>
              <a:rPr lang="en-AU" sz="4000" dirty="0"/>
              <a:t>1983- 2007 There were 10 security incidents regarding Lucas Heights </a:t>
            </a:r>
          </a:p>
          <a:p>
            <a:endParaRPr lang="en-AU" sz="4000" dirty="0"/>
          </a:p>
          <a:p>
            <a:r>
              <a:rPr lang="en-AU" sz="4000" dirty="0">
                <a:effectLst/>
                <a:latin typeface="Arial" panose="020B0604020202020204" pitchFamily="34" charset="0"/>
                <a:ea typeface="Aptos" panose="020B0004020202020204" pitchFamily="34" charset="0"/>
                <a:cs typeface="Times New Roman" panose="02020603050405020304" pitchFamily="18" charset="0"/>
              </a:rPr>
              <a:t>With more sophisticated technologies, attacks by terrorists or criminals get easier, with AI, cyberattack, missiles and drones.</a:t>
            </a:r>
            <a:endParaRPr lang="en-AU" sz="4000" dirty="0">
              <a:effectLst/>
              <a:latin typeface="Aptos" panose="020B0004020202020204" pitchFamily="34" charset="0"/>
              <a:ea typeface="Aptos" panose="020B0004020202020204" pitchFamily="34" charset="0"/>
              <a:cs typeface="Times New Roman" panose="02020603050405020304" pitchFamily="18" charset="0"/>
            </a:endParaRPr>
          </a:p>
          <a:p>
            <a:endParaRPr lang="en-AU" sz="4000" dirty="0"/>
          </a:p>
          <a:p>
            <a:endParaRPr lang="en-AU" dirty="0"/>
          </a:p>
        </p:txBody>
      </p:sp>
    </p:spTree>
    <p:extLst>
      <p:ext uri="{BB962C8B-B14F-4D97-AF65-F5344CB8AC3E}">
        <p14:creationId xmlns:p14="http://schemas.microsoft.com/office/powerpoint/2010/main" val="2217502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C6EA4-254E-032C-B69D-B9E791DFD2B5}"/>
              </a:ext>
            </a:extLst>
          </p:cNvPr>
          <p:cNvSpPr>
            <a:spLocks noGrp="1"/>
          </p:cNvSpPr>
          <p:nvPr>
            <p:ph type="title"/>
          </p:nvPr>
        </p:nvSpPr>
        <p:spPr/>
        <p:txBody>
          <a:bodyPr/>
          <a:lstStyle/>
          <a:p>
            <a:r>
              <a:rPr lang="en-AU" b="1" dirty="0"/>
              <a:t>Nuclear Waste</a:t>
            </a:r>
          </a:p>
        </p:txBody>
      </p:sp>
      <p:sp>
        <p:nvSpPr>
          <p:cNvPr id="3" name="Content Placeholder 2">
            <a:extLst>
              <a:ext uri="{FF2B5EF4-FFF2-40B4-BE49-F238E27FC236}">
                <a16:creationId xmlns:a16="http://schemas.microsoft.com/office/drawing/2014/main" id="{47387C80-DEED-9784-4822-3606D0948872}"/>
              </a:ext>
            </a:extLst>
          </p:cNvPr>
          <p:cNvSpPr>
            <a:spLocks noGrp="1"/>
          </p:cNvSpPr>
          <p:nvPr>
            <p:ph idx="1"/>
          </p:nvPr>
        </p:nvSpPr>
        <p:spPr>
          <a:xfrm>
            <a:off x="143123" y="1542553"/>
            <a:ext cx="11210677" cy="4634410"/>
          </a:xfrm>
        </p:spPr>
        <p:txBody>
          <a:bodyPr>
            <a:normAutofit fontScale="92500" lnSpcReduction="10000"/>
          </a:bodyPr>
          <a:lstStyle/>
          <a:p>
            <a:pPr marL="0" indent="0">
              <a:buNone/>
            </a:pPr>
            <a:r>
              <a:rPr lang="en-AU" dirty="0"/>
              <a:t>Nobody wants this highly toxic stuff</a:t>
            </a:r>
          </a:p>
          <a:p>
            <a:r>
              <a:rPr lang="en-AU" dirty="0"/>
              <a:t>Needs isolation for 10,000- 100,000 years </a:t>
            </a:r>
          </a:p>
          <a:p>
            <a:pPr marL="0" indent="0">
              <a:buNone/>
            </a:pPr>
            <a:r>
              <a:rPr lang="en-AU" dirty="0"/>
              <a:t>	(Pharaohs were only 5,000 years ago)</a:t>
            </a:r>
          </a:p>
          <a:p>
            <a:r>
              <a:rPr lang="en-AU" dirty="0"/>
              <a:t>Potential for health impacts for many </a:t>
            </a:r>
            <a:r>
              <a:rPr lang="en-AU" dirty="0" err="1"/>
              <a:t>many</a:t>
            </a:r>
            <a:r>
              <a:rPr lang="en-AU" dirty="0"/>
              <a:t> future generations</a:t>
            </a:r>
          </a:p>
          <a:p>
            <a:r>
              <a:rPr lang="en-AU" dirty="0"/>
              <a:t>Divides communities – major and lasting social and mental health issues</a:t>
            </a:r>
          </a:p>
          <a:p>
            <a:pPr marL="0" indent="0">
              <a:buNone/>
            </a:pPr>
            <a:r>
              <a:rPr lang="en-AU" dirty="0"/>
              <a:t>  </a:t>
            </a:r>
          </a:p>
          <a:p>
            <a:pPr marL="0" indent="0">
              <a:buNone/>
            </a:pPr>
            <a:r>
              <a:rPr lang="en-AU" sz="3900" b="1" dirty="0"/>
              <a:t>First Nations communities repeatedly targeted.</a:t>
            </a:r>
          </a:p>
          <a:p>
            <a:pPr marL="0" indent="0">
              <a:buNone/>
            </a:pPr>
            <a:endParaRPr lang="en-AU" sz="3900" b="1" dirty="0"/>
          </a:p>
          <a:p>
            <a:pPr marL="0" indent="0">
              <a:buNone/>
            </a:pPr>
            <a:r>
              <a:rPr lang="en-AU" sz="3900" b="1" dirty="0"/>
              <a:t>Weapons testing a national disgrace.</a:t>
            </a:r>
          </a:p>
        </p:txBody>
      </p:sp>
    </p:spTree>
    <p:extLst>
      <p:ext uri="{BB962C8B-B14F-4D97-AF65-F5344CB8AC3E}">
        <p14:creationId xmlns:p14="http://schemas.microsoft.com/office/powerpoint/2010/main" val="1856447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35CC4-AF00-2B3F-7E84-157503FD4112}"/>
              </a:ext>
            </a:extLst>
          </p:cNvPr>
          <p:cNvSpPr>
            <a:spLocks noGrp="1"/>
          </p:cNvSpPr>
          <p:nvPr>
            <p:ph type="title"/>
          </p:nvPr>
        </p:nvSpPr>
        <p:spPr>
          <a:xfrm>
            <a:off x="687125" y="0"/>
            <a:ext cx="10515600" cy="1325563"/>
          </a:xfrm>
        </p:spPr>
        <p:txBody>
          <a:bodyPr/>
          <a:lstStyle/>
          <a:p>
            <a:r>
              <a:rPr lang="en-AU" dirty="0"/>
              <a:t>Spent fuel cooling pool- on site of reactor</a:t>
            </a:r>
          </a:p>
        </p:txBody>
      </p:sp>
      <p:pic>
        <p:nvPicPr>
          <p:cNvPr id="5" name="Content Placeholder 4">
            <a:extLst>
              <a:ext uri="{FF2B5EF4-FFF2-40B4-BE49-F238E27FC236}">
                <a16:creationId xmlns:a16="http://schemas.microsoft.com/office/drawing/2014/main" id="{108F7121-305B-E565-62D7-761EB979A65A}"/>
              </a:ext>
            </a:extLst>
          </p:cNvPr>
          <p:cNvPicPr>
            <a:picLocks noGrp="1" noChangeAspect="1"/>
          </p:cNvPicPr>
          <p:nvPr>
            <p:ph idx="1"/>
          </p:nvPr>
        </p:nvPicPr>
        <p:blipFill>
          <a:blip r:embed="rId2"/>
          <a:stretch>
            <a:fillRect/>
          </a:stretch>
        </p:blipFill>
        <p:spPr>
          <a:xfrm>
            <a:off x="1844702" y="1311965"/>
            <a:ext cx="8242939" cy="5553598"/>
          </a:xfrm>
        </p:spPr>
      </p:pic>
    </p:spTree>
    <p:extLst>
      <p:ext uri="{BB962C8B-B14F-4D97-AF65-F5344CB8AC3E}">
        <p14:creationId xmlns:p14="http://schemas.microsoft.com/office/powerpoint/2010/main" val="2318621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A61EA-DFD7-A96B-A2D1-6427382D4126}"/>
              </a:ext>
            </a:extLst>
          </p:cNvPr>
          <p:cNvSpPr>
            <a:spLocks noGrp="1"/>
          </p:cNvSpPr>
          <p:nvPr>
            <p:ph type="ctrTitle"/>
          </p:nvPr>
        </p:nvSpPr>
        <p:spPr>
          <a:xfrm>
            <a:off x="1524000" y="1122363"/>
            <a:ext cx="9144000" cy="865463"/>
          </a:xfrm>
        </p:spPr>
        <p:txBody>
          <a:bodyPr>
            <a:normAutofit fontScale="90000"/>
          </a:bodyPr>
          <a:lstStyle/>
          <a:p>
            <a:r>
              <a:rPr lang="en-AU" dirty="0"/>
              <a:t>Nuclear reactor risks</a:t>
            </a:r>
          </a:p>
        </p:txBody>
      </p:sp>
      <p:sp>
        <p:nvSpPr>
          <p:cNvPr id="3" name="Subtitle 2">
            <a:extLst>
              <a:ext uri="{FF2B5EF4-FFF2-40B4-BE49-F238E27FC236}">
                <a16:creationId xmlns:a16="http://schemas.microsoft.com/office/drawing/2014/main" id="{DF107380-2A74-5EA0-02DB-5EE343CFD712}"/>
              </a:ext>
            </a:extLst>
          </p:cNvPr>
          <p:cNvSpPr>
            <a:spLocks noGrp="1"/>
          </p:cNvSpPr>
          <p:nvPr>
            <p:ph type="subTitle" idx="1"/>
          </p:nvPr>
        </p:nvSpPr>
        <p:spPr>
          <a:xfrm>
            <a:off x="1288111" y="3602038"/>
            <a:ext cx="9379889" cy="1655762"/>
          </a:xfrm>
        </p:spPr>
        <p:txBody>
          <a:bodyPr>
            <a:noAutofit/>
          </a:bodyPr>
          <a:lstStyle/>
          <a:p>
            <a:r>
              <a:rPr lang="en-AU" sz="3600" dirty="0"/>
              <a:t>Accidents, warfare and the military industrial complex.</a:t>
            </a:r>
          </a:p>
          <a:p>
            <a:endParaRPr lang="en-AU" sz="3600" dirty="0"/>
          </a:p>
          <a:p>
            <a:r>
              <a:rPr lang="en-AU" sz="3600" dirty="0"/>
              <a:t>What could possibly go wrong?</a:t>
            </a:r>
          </a:p>
        </p:txBody>
      </p:sp>
    </p:spTree>
    <p:extLst>
      <p:ext uri="{BB962C8B-B14F-4D97-AF65-F5344CB8AC3E}">
        <p14:creationId xmlns:p14="http://schemas.microsoft.com/office/powerpoint/2010/main" val="2511829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52DDC-3C88-871F-0264-3ACF4682200D}"/>
              </a:ext>
            </a:extLst>
          </p:cNvPr>
          <p:cNvSpPr>
            <a:spLocks noGrp="1"/>
          </p:cNvSpPr>
          <p:nvPr>
            <p:ph type="title"/>
          </p:nvPr>
        </p:nvSpPr>
        <p:spPr/>
        <p:txBody>
          <a:bodyPr/>
          <a:lstStyle/>
          <a:p>
            <a:r>
              <a:rPr lang="en-AU" dirty="0"/>
              <a:t>Canisters- usually also on site of reactor</a:t>
            </a:r>
          </a:p>
        </p:txBody>
      </p:sp>
      <p:pic>
        <p:nvPicPr>
          <p:cNvPr id="5" name="Content Placeholder 4">
            <a:extLst>
              <a:ext uri="{FF2B5EF4-FFF2-40B4-BE49-F238E27FC236}">
                <a16:creationId xmlns:a16="http://schemas.microsoft.com/office/drawing/2014/main" id="{27DA12CF-0B01-9359-BF7B-070649CA9B40}"/>
              </a:ext>
            </a:extLst>
          </p:cNvPr>
          <p:cNvPicPr>
            <a:picLocks noGrp="1" noChangeAspect="1"/>
          </p:cNvPicPr>
          <p:nvPr>
            <p:ph idx="1"/>
          </p:nvPr>
        </p:nvPicPr>
        <p:blipFill>
          <a:blip r:embed="rId2"/>
          <a:stretch>
            <a:fillRect/>
          </a:stretch>
        </p:blipFill>
        <p:spPr>
          <a:xfrm>
            <a:off x="1981199" y="1296275"/>
            <a:ext cx="8357309" cy="5493992"/>
          </a:xfrm>
        </p:spPr>
      </p:pic>
    </p:spTree>
    <p:extLst>
      <p:ext uri="{BB962C8B-B14F-4D97-AF65-F5344CB8AC3E}">
        <p14:creationId xmlns:p14="http://schemas.microsoft.com/office/powerpoint/2010/main" val="3595906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5BCE5-1A8B-81B3-1127-1A11DE654BB2}"/>
              </a:ext>
            </a:extLst>
          </p:cNvPr>
          <p:cNvSpPr>
            <a:spLocks noGrp="1"/>
          </p:cNvSpPr>
          <p:nvPr>
            <p:ph type="title"/>
          </p:nvPr>
        </p:nvSpPr>
        <p:spPr>
          <a:xfrm>
            <a:off x="349857" y="365125"/>
            <a:ext cx="11003943" cy="1325563"/>
          </a:xfrm>
        </p:spPr>
        <p:txBody>
          <a:bodyPr/>
          <a:lstStyle/>
          <a:p>
            <a:r>
              <a:rPr lang="en-AU" dirty="0"/>
              <a:t>Russian-held Zaporizhzhia Nuclear Power Plant (ZNPP). </a:t>
            </a:r>
          </a:p>
        </p:txBody>
      </p:sp>
      <p:sp>
        <p:nvSpPr>
          <p:cNvPr id="3" name="Content Placeholder 2">
            <a:extLst>
              <a:ext uri="{FF2B5EF4-FFF2-40B4-BE49-F238E27FC236}">
                <a16:creationId xmlns:a16="http://schemas.microsoft.com/office/drawing/2014/main" id="{BB4EFBEE-C5F7-5486-4A5A-72BB005919C9}"/>
              </a:ext>
            </a:extLst>
          </p:cNvPr>
          <p:cNvSpPr>
            <a:spLocks noGrp="1"/>
          </p:cNvSpPr>
          <p:nvPr>
            <p:ph idx="1"/>
          </p:nvPr>
        </p:nvSpPr>
        <p:spPr>
          <a:xfrm>
            <a:off x="361120" y="1936943"/>
            <a:ext cx="11411779" cy="3968557"/>
          </a:xfrm>
        </p:spPr>
        <p:txBody>
          <a:bodyPr>
            <a:normAutofit/>
          </a:bodyPr>
          <a:lstStyle/>
          <a:p>
            <a:pPr marL="0" indent="0">
              <a:buNone/>
            </a:pPr>
            <a:r>
              <a:rPr lang="en-AU" sz="3200" dirty="0"/>
              <a:t>Captured March 4</a:t>
            </a:r>
            <a:r>
              <a:rPr lang="en-AU" sz="3200" baseline="30000" dirty="0"/>
              <a:t>th</a:t>
            </a:r>
            <a:r>
              <a:rPr lang="en-AU" sz="3200" dirty="0"/>
              <a:t> 2022  		All six reactors shut down </a:t>
            </a:r>
          </a:p>
          <a:p>
            <a:pPr marL="0" indent="0">
              <a:buNone/>
            </a:pPr>
            <a:endParaRPr lang="en-AU" sz="3200" dirty="0"/>
          </a:p>
          <a:p>
            <a:pPr marL="0" indent="0">
              <a:buNone/>
            </a:pPr>
            <a:r>
              <a:rPr lang="en-AU" sz="3200" dirty="0"/>
              <a:t>Since then:</a:t>
            </a:r>
          </a:p>
          <a:p>
            <a:r>
              <a:rPr lang="en-AU" sz="3200" dirty="0"/>
              <a:t>Multiple drone strikes – each side accuses the other</a:t>
            </a:r>
          </a:p>
          <a:p>
            <a:r>
              <a:rPr lang="en-AU" sz="3200" dirty="0"/>
              <a:t>Military action has cut off site power at last nine times (IAEA)</a:t>
            </a:r>
          </a:p>
          <a:p>
            <a:r>
              <a:rPr lang="en-AU" sz="3200" dirty="0"/>
              <a:t>Since Russian forces destroyed the Kakhovka Reservoir dam in 2023, replacement groundwater wells supply cooling water</a:t>
            </a:r>
          </a:p>
        </p:txBody>
      </p:sp>
      <p:sp>
        <p:nvSpPr>
          <p:cNvPr id="6" name="TextBox 5">
            <a:extLst>
              <a:ext uri="{FF2B5EF4-FFF2-40B4-BE49-F238E27FC236}">
                <a16:creationId xmlns:a16="http://schemas.microsoft.com/office/drawing/2014/main" id="{F4514ABF-308A-A811-9295-5C560FDFCD76}"/>
              </a:ext>
            </a:extLst>
          </p:cNvPr>
          <p:cNvSpPr txBox="1"/>
          <p:nvPr/>
        </p:nvSpPr>
        <p:spPr>
          <a:xfrm>
            <a:off x="419101" y="5763363"/>
            <a:ext cx="11411779" cy="1660198"/>
          </a:xfrm>
          <a:prstGeom prst="rect">
            <a:avLst/>
          </a:prstGeom>
          <a:noFill/>
        </p:spPr>
        <p:txBody>
          <a:bodyPr wrap="square">
            <a:spAutoFit/>
          </a:bodyPr>
          <a:lstStyle/>
          <a:p>
            <a:pPr algn="r">
              <a:lnSpc>
                <a:spcPct val="115000"/>
              </a:lnSpc>
              <a:spcAft>
                <a:spcPts val="800"/>
              </a:spcAft>
              <a:buNone/>
            </a:pPr>
            <a:r>
              <a:rPr lang="en-AU"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https://www.congress.gov/crs-product/IN11883</a:t>
            </a:r>
            <a:endParaRPr lang="en-AU"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algn="r">
              <a:lnSpc>
                <a:spcPct val="115000"/>
              </a:lnSpc>
              <a:spcAft>
                <a:spcPts val="800"/>
              </a:spcAft>
            </a:pPr>
            <a:r>
              <a:rPr lang="en-AU" sz="1200" u="sng" dirty="0">
                <a:hlinkClick r:id="rId4"/>
              </a:rPr>
              <a:t>https://www.securitycouncilreport.org/whatsinblue/2026/07/ukraine-briefing-36.php</a:t>
            </a:r>
            <a:r>
              <a:rPr lang="en-AU" sz="1200" dirty="0"/>
              <a:t> </a:t>
            </a:r>
          </a:p>
          <a:p>
            <a:pPr algn="r">
              <a:lnSpc>
                <a:spcPct val="115000"/>
              </a:lnSpc>
              <a:spcAft>
                <a:spcPts val="800"/>
              </a:spcAft>
            </a:pPr>
            <a:r>
              <a:rPr lang="en-AU" sz="1200" u="sng" dirty="0">
                <a:hlinkClick r:id="rId5"/>
              </a:rPr>
              <a:t>https://en.wikipedia.org/wiki/Zaporizhzhia_Nuclear_Power_Plant_crisis#2025</a:t>
            </a:r>
            <a:r>
              <a:rPr lang="en-AU" sz="1200" dirty="0"/>
              <a:t> </a:t>
            </a:r>
          </a:p>
          <a:p>
            <a:pPr algn="r">
              <a:lnSpc>
                <a:spcPct val="115000"/>
              </a:lnSpc>
              <a:spcAft>
                <a:spcPts val="800"/>
              </a:spcAft>
            </a:pPr>
            <a:endParaRPr lang="en-AU" dirty="0"/>
          </a:p>
          <a:p>
            <a:pPr>
              <a:lnSpc>
                <a:spcPct val="115000"/>
              </a:lnSpc>
              <a:spcAft>
                <a:spcPts val="800"/>
              </a:spcAft>
              <a:buNone/>
            </a:pPr>
            <a:r>
              <a:rPr lang="en-AU" sz="1200" kern="100" dirty="0">
                <a:effectLst/>
                <a:latin typeface="Aptos" panose="020B0004020202020204" pitchFamily="34"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3217670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9358C-9437-E661-DCAF-5B2FE00FDCD2}"/>
              </a:ext>
            </a:extLst>
          </p:cNvPr>
          <p:cNvSpPr>
            <a:spLocks noGrp="1"/>
          </p:cNvSpPr>
          <p:nvPr>
            <p:ph type="title"/>
          </p:nvPr>
        </p:nvSpPr>
        <p:spPr/>
        <p:txBody>
          <a:bodyPr/>
          <a:lstStyle/>
          <a:p>
            <a:r>
              <a:rPr lang="en-AU" dirty="0"/>
              <a:t>Ongoing threats</a:t>
            </a:r>
          </a:p>
        </p:txBody>
      </p:sp>
      <p:sp>
        <p:nvSpPr>
          <p:cNvPr id="3" name="Content Placeholder 2">
            <a:extLst>
              <a:ext uri="{FF2B5EF4-FFF2-40B4-BE49-F238E27FC236}">
                <a16:creationId xmlns:a16="http://schemas.microsoft.com/office/drawing/2014/main" id="{BE5AD5F1-D213-F41A-AD36-E1D1D272FCBC}"/>
              </a:ext>
            </a:extLst>
          </p:cNvPr>
          <p:cNvSpPr>
            <a:spLocks noGrp="1"/>
          </p:cNvSpPr>
          <p:nvPr>
            <p:ph idx="1"/>
          </p:nvPr>
        </p:nvSpPr>
        <p:spPr/>
        <p:txBody>
          <a:bodyPr>
            <a:normAutofit/>
          </a:bodyPr>
          <a:lstStyle/>
          <a:p>
            <a:r>
              <a:rPr lang="en-AU" sz="3200" dirty="0"/>
              <a:t>Direct damage to reactors</a:t>
            </a:r>
          </a:p>
          <a:p>
            <a:r>
              <a:rPr lang="en-AU" sz="3200" dirty="0"/>
              <a:t>Military damage to reactor safety systems</a:t>
            </a:r>
          </a:p>
          <a:p>
            <a:r>
              <a:rPr lang="en-AU" sz="3200" dirty="0"/>
              <a:t>Station blackout: loss of electric power</a:t>
            </a:r>
          </a:p>
          <a:p>
            <a:r>
              <a:rPr lang="en-AU" sz="3200" dirty="0"/>
              <a:t>Disruption of plant personnel</a:t>
            </a:r>
          </a:p>
          <a:p>
            <a:r>
              <a:rPr lang="en-AU" sz="3200" dirty="0"/>
              <a:t>Damage to spent fuel pool or cooling systems</a:t>
            </a:r>
          </a:p>
        </p:txBody>
      </p:sp>
      <p:sp>
        <p:nvSpPr>
          <p:cNvPr id="4" name="TextBox 3">
            <a:extLst>
              <a:ext uri="{FF2B5EF4-FFF2-40B4-BE49-F238E27FC236}">
                <a16:creationId xmlns:a16="http://schemas.microsoft.com/office/drawing/2014/main" id="{5D33506C-8488-5CF2-D6AD-8E7339A213C4}"/>
              </a:ext>
            </a:extLst>
          </p:cNvPr>
          <p:cNvSpPr txBox="1"/>
          <p:nvPr/>
        </p:nvSpPr>
        <p:spPr>
          <a:xfrm>
            <a:off x="6400800" y="5905500"/>
            <a:ext cx="5219700" cy="369332"/>
          </a:xfrm>
          <a:prstGeom prst="rect">
            <a:avLst/>
          </a:prstGeom>
          <a:noFill/>
        </p:spPr>
        <p:txBody>
          <a:bodyPr wrap="square" rtlCol="0">
            <a:spAutoFit/>
          </a:bodyPr>
          <a:lstStyle/>
          <a:p>
            <a:r>
              <a:rPr lang="en-AU" u="sng">
                <a:hlinkClick r:id="rId3"/>
              </a:rPr>
              <a:t>https://www.congress.gov/crs-product/IN11883</a:t>
            </a:r>
            <a:r>
              <a:rPr lang="en-AU"/>
              <a:t> </a:t>
            </a:r>
          </a:p>
        </p:txBody>
      </p:sp>
    </p:spTree>
    <p:extLst>
      <p:ext uri="{BB962C8B-B14F-4D97-AF65-F5344CB8AC3E}">
        <p14:creationId xmlns:p14="http://schemas.microsoft.com/office/powerpoint/2010/main" val="3988101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D0B89-56A3-8D22-011E-E947D84E33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52DB13-798C-47EE-4D17-BF76A7E6D7CE}"/>
              </a:ext>
            </a:extLst>
          </p:cNvPr>
          <p:cNvSpPr>
            <a:spLocks noGrp="1"/>
          </p:cNvSpPr>
          <p:nvPr>
            <p:ph type="title"/>
          </p:nvPr>
        </p:nvSpPr>
        <p:spPr/>
        <p:txBody>
          <a:bodyPr/>
          <a:lstStyle/>
          <a:p>
            <a:r>
              <a:rPr lang="en-AU" b="1" dirty="0"/>
              <a:t>Weapons proliferation</a:t>
            </a:r>
          </a:p>
        </p:txBody>
      </p:sp>
      <p:sp>
        <p:nvSpPr>
          <p:cNvPr id="3" name="Content Placeholder 2">
            <a:extLst>
              <a:ext uri="{FF2B5EF4-FFF2-40B4-BE49-F238E27FC236}">
                <a16:creationId xmlns:a16="http://schemas.microsoft.com/office/drawing/2014/main" id="{94577817-C618-CC1A-4997-D3749F888889}"/>
              </a:ext>
            </a:extLst>
          </p:cNvPr>
          <p:cNvSpPr>
            <a:spLocks noGrp="1"/>
          </p:cNvSpPr>
          <p:nvPr>
            <p:ph idx="1"/>
          </p:nvPr>
        </p:nvSpPr>
        <p:spPr>
          <a:xfrm>
            <a:off x="357809" y="1582310"/>
            <a:ext cx="11317518" cy="5072932"/>
          </a:xfrm>
        </p:spPr>
        <p:txBody>
          <a:bodyPr>
            <a:normAutofit/>
          </a:bodyPr>
          <a:lstStyle/>
          <a:p>
            <a:pPr marL="0" indent="0">
              <a:buNone/>
            </a:pPr>
            <a:r>
              <a:rPr lang="en-AU" sz="3600" dirty="0"/>
              <a:t>PM John Gorton thought nuclear power could enable Australia to get weapons later</a:t>
            </a:r>
          </a:p>
          <a:p>
            <a:pPr marL="571500" indent="-571500">
              <a:buFont typeface="Arial" panose="020B0604020202020204" pitchFamily="34" charset="0"/>
              <a:buChar char="•"/>
            </a:pPr>
            <a:r>
              <a:rPr lang="en-AU" sz="3600" dirty="0"/>
              <a:t>Enormous cost raises questions from our neighbours and potentially starts a “race”</a:t>
            </a:r>
          </a:p>
          <a:p>
            <a:pPr marL="0" indent="0">
              <a:buNone/>
            </a:pPr>
            <a:endParaRPr lang="en-AU" sz="3600" dirty="0"/>
          </a:p>
          <a:p>
            <a:pPr marL="0" indent="0">
              <a:buNone/>
            </a:pPr>
            <a:r>
              <a:rPr lang="en-AU" sz="3600" dirty="0"/>
              <a:t>Climate change worse</a:t>
            </a:r>
          </a:p>
          <a:p>
            <a:pPr marL="457200" indent="-457200">
              <a:buFont typeface="Arial" panose="020B0604020202020204" pitchFamily="34" charset="0"/>
              <a:buChar char="•"/>
            </a:pPr>
            <a:r>
              <a:rPr lang="en-AU" sz="3600" dirty="0"/>
              <a:t>Increased forced displacements </a:t>
            </a:r>
          </a:p>
          <a:p>
            <a:pPr marL="457200" indent="-457200">
              <a:buFont typeface="Arial" panose="020B0604020202020204" pitchFamily="34" charset="0"/>
              <a:buChar char="•"/>
            </a:pPr>
            <a:r>
              <a:rPr lang="en-AU" sz="3600" dirty="0"/>
              <a:t>Increased conflicts </a:t>
            </a:r>
          </a:p>
        </p:txBody>
      </p:sp>
    </p:spTree>
    <p:extLst>
      <p:ext uri="{BB962C8B-B14F-4D97-AF65-F5344CB8AC3E}">
        <p14:creationId xmlns:p14="http://schemas.microsoft.com/office/powerpoint/2010/main" val="754969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6">
            <a:extLst>
              <a:ext uri="{FF2B5EF4-FFF2-40B4-BE49-F238E27FC236}">
                <a16:creationId xmlns:a16="http://schemas.microsoft.com/office/drawing/2014/main" id="{FFE21E51-5028-981C-1C49-89DD431713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6300" y="-3057525"/>
            <a:ext cx="5473700" cy="271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7">
            <a:extLst>
              <a:ext uri="{FF2B5EF4-FFF2-40B4-BE49-F238E27FC236}">
                <a16:creationId xmlns:a16="http://schemas.microsoft.com/office/drawing/2014/main" id="{BE29D27D-14B8-6793-77C7-9D30422A66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6788" y="-26988"/>
            <a:ext cx="15552738"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890B7-EA7B-4B5D-6322-E524157162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BD32C3-D4E8-9CFB-D0B0-59757B296009}"/>
              </a:ext>
            </a:extLst>
          </p:cNvPr>
          <p:cNvSpPr>
            <a:spLocks noGrp="1"/>
          </p:cNvSpPr>
          <p:nvPr>
            <p:ph type="title"/>
          </p:nvPr>
        </p:nvSpPr>
        <p:spPr/>
        <p:txBody>
          <a:bodyPr/>
          <a:lstStyle/>
          <a:p>
            <a:r>
              <a:rPr lang="en-AU" dirty="0"/>
              <a:t>Nuclear proliferation- turning a blind eye</a:t>
            </a:r>
          </a:p>
        </p:txBody>
      </p:sp>
      <p:sp>
        <p:nvSpPr>
          <p:cNvPr id="3" name="Content Placeholder 2">
            <a:extLst>
              <a:ext uri="{FF2B5EF4-FFF2-40B4-BE49-F238E27FC236}">
                <a16:creationId xmlns:a16="http://schemas.microsoft.com/office/drawing/2014/main" id="{DEF2D6A5-A7AC-1492-1DFF-7D27A3B86E25}"/>
              </a:ext>
            </a:extLst>
          </p:cNvPr>
          <p:cNvSpPr>
            <a:spLocks noGrp="1"/>
          </p:cNvSpPr>
          <p:nvPr>
            <p:ph idx="1"/>
          </p:nvPr>
        </p:nvSpPr>
        <p:spPr>
          <a:xfrm>
            <a:off x="455875" y="1825625"/>
            <a:ext cx="11439275" cy="4351338"/>
          </a:xfrm>
        </p:spPr>
        <p:txBody>
          <a:bodyPr/>
          <a:lstStyle/>
          <a:p>
            <a:pPr marL="0" indent="0">
              <a:buNone/>
            </a:pPr>
            <a:r>
              <a:rPr lang="en-AU" dirty="0"/>
              <a:t>Mohamed ElBaradei, </a:t>
            </a:r>
          </a:p>
          <a:p>
            <a:pPr marL="0" indent="0">
              <a:buNone/>
            </a:pPr>
            <a:r>
              <a:rPr lang="en-AU" dirty="0"/>
              <a:t>former director of the U.N. nuclear watchdog International Atomic Energy Agency, </a:t>
            </a:r>
            <a:r>
              <a:rPr lang="en-US" altLang="en-US" dirty="0">
                <a:solidFill>
                  <a:srgbClr val="000000"/>
                </a:solidFill>
              </a:rPr>
              <a:t>1997-2009.</a:t>
            </a:r>
            <a:endParaRPr lang="en-AU" dirty="0"/>
          </a:p>
          <a:p>
            <a:pPr marL="0" indent="0">
              <a:buNone/>
            </a:pPr>
            <a:endParaRPr lang="en-AU" dirty="0"/>
          </a:p>
          <a:p>
            <a:pPr marL="0" indent="0">
              <a:buNone/>
            </a:pPr>
            <a:r>
              <a:rPr lang="en-AU" sz="3600" dirty="0"/>
              <a:t>Countries with nuclear power capabilities are “only a short step away from a nuclear weapons capability.”</a:t>
            </a:r>
          </a:p>
          <a:p>
            <a:endParaRPr lang="en-AU" dirty="0"/>
          </a:p>
        </p:txBody>
      </p:sp>
      <p:sp>
        <p:nvSpPr>
          <p:cNvPr id="4" name="TextBox 3">
            <a:extLst>
              <a:ext uri="{FF2B5EF4-FFF2-40B4-BE49-F238E27FC236}">
                <a16:creationId xmlns:a16="http://schemas.microsoft.com/office/drawing/2014/main" id="{0B52BE24-4EE9-F78F-15A1-EFF30EDD642A}"/>
              </a:ext>
            </a:extLst>
          </p:cNvPr>
          <p:cNvSpPr txBox="1"/>
          <p:nvPr/>
        </p:nvSpPr>
        <p:spPr>
          <a:xfrm>
            <a:off x="1220526" y="6169709"/>
            <a:ext cx="10515599" cy="253916"/>
          </a:xfrm>
          <a:prstGeom prst="rect">
            <a:avLst/>
          </a:prstGeom>
          <a:noFill/>
        </p:spPr>
        <p:txBody>
          <a:bodyPr wrap="square" rtlCol="0">
            <a:spAutoFit/>
          </a:bodyPr>
          <a:lstStyle/>
          <a:p>
            <a:pPr algn="r"/>
            <a:r>
              <a:rPr lang="en-AU" sz="1050">
                <a:hlinkClick r:id="rId2"/>
              </a:rPr>
              <a:t>https://www.iaea.org/newscenter/statements/nuclear-power-looking-future</a:t>
            </a:r>
            <a:endParaRPr lang="en-AU" sz="1050" dirty="0"/>
          </a:p>
        </p:txBody>
      </p:sp>
    </p:spTree>
    <p:extLst>
      <p:ext uri="{BB962C8B-B14F-4D97-AF65-F5344CB8AC3E}">
        <p14:creationId xmlns:p14="http://schemas.microsoft.com/office/powerpoint/2010/main" val="26147616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B63E6-8A24-5D64-29E8-5092CA37C400}"/>
              </a:ext>
            </a:extLst>
          </p:cNvPr>
          <p:cNvSpPr>
            <a:spLocks noGrp="1"/>
          </p:cNvSpPr>
          <p:nvPr>
            <p:ph type="title"/>
          </p:nvPr>
        </p:nvSpPr>
        <p:spPr>
          <a:xfrm>
            <a:off x="182879" y="365125"/>
            <a:ext cx="11903103" cy="1325563"/>
          </a:xfrm>
        </p:spPr>
        <p:txBody>
          <a:bodyPr/>
          <a:lstStyle/>
          <a:p>
            <a:r>
              <a:rPr lang="en-AU" dirty="0"/>
              <a:t>The IAEA has limited powers and is under-resourced</a:t>
            </a:r>
          </a:p>
        </p:txBody>
      </p:sp>
      <p:sp>
        <p:nvSpPr>
          <p:cNvPr id="3" name="Content Placeholder 2">
            <a:extLst>
              <a:ext uri="{FF2B5EF4-FFF2-40B4-BE49-F238E27FC236}">
                <a16:creationId xmlns:a16="http://schemas.microsoft.com/office/drawing/2014/main" id="{FD230319-B81B-DE11-7AE0-1C6E92F63347}"/>
              </a:ext>
            </a:extLst>
          </p:cNvPr>
          <p:cNvSpPr>
            <a:spLocks noGrp="1"/>
          </p:cNvSpPr>
          <p:nvPr>
            <p:ph idx="1"/>
          </p:nvPr>
        </p:nvSpPr>
        <p:spPr>
          <a:xfrm>
            <a:off x="294198" y="1825625"/>
            <a:ext cx="11059602" cy="4351338"/>
          </a:xfrm>
        </p:spPr>
        <p:txBody>
          <a:bodyPr>
            <a:normAutofit fontScale="92500" lnSpcReduction="10000"/>
          </a:bodyPr>
          <a:lstStyle/>
          <a:p>
            <a:pPr marL="0" indent="0">
              <a:lnSpc>
                <a:spcPct val="80000"/>
              </a:lnSpc>
              <a:buNone/>
            </a:pPr>
            <a:r>
              <a:rPr lang="en-AU" sz="3600" dirty="0"/>
              <a:t>Mohamed ElBaradei:</a:t>
            </a:r>
          </a:p>
          <a:p>
            <a:pPr marL="0" indent="0">
              <a:lnSpc>
                <a:spcPct val="80000"/>
              </a:lnSpc>
              <a:buNone/>
            </a:pPr>
            <a:endParaRPr lang="en-US" altLang="en-US" sz="3600" dirty="0">
              <a:solidFill>
                <a:srgbClr val="000000"/>
              </a:solidFill>
            </a:endParaRPr>
          </a:p>
          <a:p>
            <a:pPr>
              <a:lnSpc>
                <a:spcPct val="80000"/>
              </a:lnSpc>
            </a:pPr>
            <a:r>
              <a:rPr lang="en-US" altLang="en-US" sz="3600" dirty="0">
                <a:solidFill>
                  <a:srgbClr val="000000"/>
                </a:solidFill>
              </a:rPr>
              <a:t>the IAEA's basic rights of inspection are </a:t>
            </a:r>
            <a:r>
              <a:rPr lang="en-US" altLang="en-US" sz="3600" dirty="0">
                <a:solidFill>
                  <a:srgbClr val="FF0000"/>
                </a:solidFill>
              </a:rPr>
              <a:t>"fairly limited"</a:t>
            </a:r>
          </a:p>
          <a:p>
            <a:pPr>
              <a:lnSpc>
                <a:spcPct val="80000"/>
              </a:lnSpc>
            </a:pPr>
            <a:r>
              <a:rPr lang="en-US" altLang="en-US" sz="3600" dirty="0">
                <a:solidFill>
                  <a:srgbClr val="000000"/>
                </a:solidFill>
              </a:rPr>
              <a:t>the</a:t>
            </a:r>
            <a:r>
              <a:rPr lang="en-US" altLang="en-US" sz="3600" dirty="0">
                <a:solidFill>
                  <a:srgbClr val="FF0000"/>
                </a:solidFill>
              </a:rPr>
              <a:t> </a:t>
            </a:r>
            <a:r>
              <a:rPr lang="en-US" altLang="en-US" sz="3600" dirty="0">
                <a:solidFill>
                  <a:srgbClr val="000000"/>
                </a:solidFill>
              </a:rPr>
              <a:t>safeguards system suffers from </a:t>
            </a:r>
            <a:r>
              <a:rPr lang="en-US" altLang="en-US" sz="3600" dirty="0">
                <a:solidFill>
                  <a:srgbClr val="FF0000"/>
                </a:solidFill>
              </a:rPr>
              <a:t>"vulnerabilities"</a:t>
            </a:r>
            <a:r>
              <a:rPr lang="en-US" altLang="en-US" sz="3600" dirty="0">
                <a:solidFill>
                  <a:srgbClr val="000000"/>
                </a:solidFill>
              </a:rPr>
              <a:t> and it </a:t>
            </a:r>
            <a:r>
              <a:rPr lang="en-US" altLang="en-US" sz="3600" dirty="0">
                <a:solidFill>
                  <a:srgbClr val="FF0000"/>
                </a:solidFill>
              </a:rPr>
              <a:t>"clearly needs reinforcement"</a:t>
            </a:r>
          </a:p>
          <a:p>
            <a:pPr>
              <a:lnSpc>
                <a:spcPct val="80000"/>
              </a:lnSpc>
            </a:pPr>
            <a:r>
              <a:rPr lang="en-US" altLang="en-US" sz="3600" dirty="0">
                <a:solidFill>
                  <a:srgbClr val="000000"/>
                </a:solidFill>
              </a:rPr>
              <a:t>efforts to improve the system have been </a:t>
            </a:r>
            <a:r>
              <a:rPr lang="en-US" altLang="en-US" sz="3600" dirty="0">
                <a:solidFill>
                  <a:srgbClr val="FF0000"/>
                </a:solidFill>
              </a:rPr>
              <a:t>"half-hearted"</a:t>
            </a:r>
          </a:p>
          <a:p>
            <a:pPr>
              <a:lnSpc>
                <a:spcPct val="80000"/>
              </a:lnSpc>
            </a:pPr>
            <a:endParaRPr lang="en-US" altLang="en-US" sz="3600" dirty="0">
              <a:solidFill>
                <a:srgbClr val="FF0000"/>
              </a:solidFill>
            </a:endParaRPr>
          </a:p>
          <a:p>
            <a:pPr marL="0" indent="0">
              <a:lnSpc>
                <a:spcPct val="80000"/>
              </a:lnSpc>
              <a:buNone/>
            </a:pPr>
            <a:r>
              <a:rPr lang="en-US" altLang="en-US" sz="3600" b="1" dirty="0">
                <a:solidFill>
                  <a:schemeClr val="accent5"/>
                </a:solidFill>
              </a:rPr>
              <a:t>The safeguards system operates on a "shoestring budget ... comparable to that of a local police department".</a:t>
            </a:r>
          </a:p>
          <a:p>
            <a:endParaRPr lang="en-AU" dirty="0"/>
          </a:p>
        </p:txBody>
      </p:sp>
    </p:spTree>
    <p:extLst>
      <p:ext uri="{BB962C8B-B14F-4D97-AF65-F5344CB8AC3E}">
        <p14:creationId xmlns:p14="http://schemas.microsoft.com/office/powerpoint/2010/main" val="15700038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044DDA0A-E52F-A1D6-8250-1C383F7CA92F}"/>
              </a:ext>
            </a:extLst>
          </p:cNvPr>
          <p:cNvSpPr>
            <a:spLocks noGrp="1" noChangeArrowheads="1"/>
          </p:cNvSpPr>
          <p:nvPr>
            <p:ph type="title"/>
          </p:nvPr>
        </p:nvSpPr>
        <p:spPr>
          <a:xfrm>
            <a:off x="357808" y="748058"/>
            <a:ext cx="11505538" cy="1143000"/>
          </a:xfrm>
        </p:spPr>
        <p:txBody>
          <a:bodyPr>
            <a:normAutofit fontScale="90000"/>
          </a:bodyPr>
          <a:lstStyle/>
          <a:p>
            <a:pPr algn="l" eaLnBrk="1" hangingPunct="1"/>
            <a:br>
              <a:rPr lang="en-AU" altLang="en-US" sz="4000" dirty="0"/>
            </a:br>
            <a:br>
              <a:rPr lang="en-AU" altLang="en-US" sz="4000" dirty="0"/>
            </a:br>
            <a:br>
              <a:rPr lang="en-AU" altLang="en-US" sz="4000" dirty="0"/>
            </a:br>
            <a:br>
              <a:rPr lang="en-AU" altLang="en-US" sz="4000" dirty="0"/>
            </a:br>
            <a:br>
              <a:rPr lang="en-AU" altLang="en-US" sz="4000" dirty="0"/>
            </a:br>
            <a:r>
              <a:rPr lang="en-AU" altLang="en-US" sz="4000" dirty="0">
                <a:solidFill>
                  <a:srgbClr val="000000"/>
                </a:solidFill>
              </a:rPr>
              <a:t>"For eight years in the White House, </a:t>
            </a:r>
            <a:r>
              <a:rPr lang="en-AU" altLang="en-US" sz="4000" b="1" dirty="0">
                <a:solidFill>
                  <a:srgbClr val="000000"/>
                </a:solidFill>
              </a:rPr>
              <a:t>every weapons-proliferation problem we dealt with was connected to a civilian reactor program. </a:t>
            </a:r>
            <a:br>
              <a:rPr lang="en-AU" altLang="en-US" sz="4000" b="1" dirty="0">
                <a:solidFill>
                  <a:srgbClr val="000000"/>
                </a:solidFill>
              </a:rPr>
            </a:br>
            <a:br>
              <a:rPr lang="en-AU" altLang="en-US" sz="4000" b="1" dirty="0">
                <a:solidFill>
                  <a:srgbClr val="000000"/>
                </a:solidFill>
              </a:rPr>
            </a:br>
            <a:r>
              <a:rPr lang="en-AU" altLang="en-US" sz="4000" dirty="0">
                <a:solidFill>
                  <a:srgbClr val="000000"/>
                </a:solidFill>
              </a:rPr>
              <a:t>And if we ever got to the point where we wanted to use nuclear reactors to back out a lot of coal ... </a:t>
            </a:r>
            <a:r>
              <a:rPr lang="en-AU" altLang="en-US" sz="4000" b="1" dirty="0">
                <a:solidFill>
                  <a:srgbClr val="000000"/>
                </a:solidFill>
              </a:rPr>
              <a:t>then we'd have to put them in so many places we'd run that proliferation risk right off the reasonability scale."</a:t>
            </a:r>
            <a:br>
              <a:rPr lang="en-AU" altLang="en-US" sz="4000" b="1" dirty="0">
                <a:solidFill>
                  <a:srgbClr val="000000"/>
                </a:solidFill>
              </a:rPr>
            </a:br>
            <a:br>
              <a:rPr lang="en-AU" altLang="en-US" sz="2800" b="1" dirty="0">
                <a:solidFill>
                  <a:srgbClr val="000000"/>
                </a:solidFill>
              </a:rPr>
            </a:br>
            <a:r>
              <a:rPr lang="en-AU" altLang="en-US" sz="3200" b="1" dirty="0">
                <a:solidFill>
                  <a:srgbClr val="000000"/>
                </a:solidFill>
              </a:rPr>
              <a:t>-- </a:t>
            </a:r>
            <a:r>
              <a:rPr lang="en-AU" altLang="en-US" sz="2800" b="1" i="1" dirty="0">
                <a:solidFill>
                  <a:srgbClr val="000000"/>
                </a:solidFill>
              </a:rPr>
              <a:t>Al Gore</a:t>
            </a:r>
          </a:p>
        </p:txBody>
      </p:sp>
      <p:pic>
        <p:nvPicPr>
          <p:cNvPr id="8195" name="Picture 3">
            <a:extLst>
              <a:ext uri="{FF2B5EF4-FFF2-40B4-BE49-F238E27FC236}">
                <a16:creationId xmlns:a16="http://schemas.microsoft.com/office/drawing/2014/main" id="{E8FBA2A8-549D-6A0E-C85E-2266D6C402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5077" y="4022339"/>
            <a:ext cx="2806700"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5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6D2C1-BA3C-29A1-1916-13EEBCCCA202}"/>
              </a:ext>
            </a:extLst>
          </p:cNvPr>
          <p:cNvSpPr>
            <a:spLocks noGrp="1"/>
          </p:cNvSpPr>
          <p:nvPr>
            <p:ph type="title"/>
          </p:nvPr>
        </p:nvSpPr>
        <p:spPr/>
        <p:txBody>
          <a:bodyPr/>
          <a:lstStyle/>
          <a:p>
            <a:r>
              <a:rPr lang="en-AU" dirty="0"/>
              <a:t>Nuclear facilities are a recognised target</a:t>
            </a:r>
          </a:p>
        </p:txBody>
      </p:sp>
      <p:sp>
        <p:nvSpPr>
          <p:cNvPr id="3" name="Content Placeholder 2">
            <a:extLst>
              <a:ext uri="{FF2B5EF4-FFF2-40B4-BE49-F238E27FC236}">
                <a16:creationId xmlns:a16="http://schemas.microsoft.com/office/drawing/2014/main" id="{1DE4F7B8-7D4F-CC58-5252-92364F4B072A}"/>
              </a:ext>
            </a:extLst>
          </p:cNvPr>
          <p:cNvSpPr>
            <a:spLocks noGrp="1"/>
          </p:cNvSpPr>
          <p:nvPr>
            <p:ph idx="1"/>
          </p:nvPr>
        </p:nvSpPr>
        <p:spPr/>
        <p:txBody>
          <a:bodyPr/>
          <a:lstStyle/>
          <a:p>
            <a:pPr marL="0" indent="0">
              <a:buNone/>
            </a:pPr>
            <a:r>
              <a:rPr lang="en-AU" altLang="en-US" dirty="0">
                <a:solidFill>
                  <a:srgbClr val="000000"/>
                </a:solidFill>
              </a:rPr>
              <a:t>Conventional military strikes on nuclear plants, driven by proliferation fears </a:t>
            </a:r>
            <a:r>
              <a:rPr lang="en-AU" dirty="0"/>
              <a:t>have occurred in Iraq, Israel and Syria</a:t>
            </a:r>
          </a:p>
          <a:p>
            <a:endParaRPr lang="en-AU" altLang="en-US" b="1" dirty="0">
              <a:solidFill>
                <a:srgbClr val="000000"/>
              </a:solidFill>
            </a:endParaRPr>
          </a:p>
          <a:p>
            <a:endParaRPr lang="en-AU" dirty="0"/>
          </a:p>
        </p:txBody>
      </p:sp>
    </p:spTree>
    <p:extLst>
      <p:ext uri="{BB962C8B-B14F-4D97-AF65-F5344CB8AC3E}">
        <p14:creationId xmlns:p14="http://schemas.microsoft.com/office/powerpoint/2010/main" val="19072362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64CB6-9AF1-ADA1-0F3B-437305556CE6}"/>
              </a:ext>
            </a:extLst>
          </p:cNvPr>
          <p:cNvSpPr>
            <a:spLocks noGrp="1"/>
          </p:cNvSpPr>
          <p:nvPr>
            <p:ph type="title"/>
          </p:nvPr>
        </p:nvSpPr>
        <p:spPr/>
        <p:txBody>
          <a:bodyPr/>
          <a:lstStyle/>
          <a:p>
            <a:r>
              <a:rPr lang="en-AU" dirty="0"/>
              <a:t>Iranian nuclear enrichment</a:t>
            </a:r>
          </a:p>
        </p:txBody>
      </p:sp>
      <p:sp>
        <p:nvSpPr>
          <p:cNvPr id="3" name="Content Placeholder 2">
            <a:extLst>
              <a:ext uri="{FF2B5EF4-FFF2-40B4-BE49-F238E27FC236}">
                <a16:creationId xmlns:a16="http://schemas.microsoft.com/office/drawing/2014/main" id="{09E8943A-F037-DD37-DDB7-F8903A012DC3}"/>
              </a:ext>
            </a:extLst>
          </p:cNvPr>
          <p:cNvSpPr>
            <a:spLocks noGrp="1"/>
          </p:cNvSpPr>
          <p:nvPr>
            <p:ph idx="1"/>
          </p:nvPr>
        </p:nvSpPr>
        <p:spPr/>
        <p:txBody>
          <a:bodyPr/>
          <a:lstStyle/>
          <a:p>
            <a:endParaRPr lang="en-AU" dirty="0"/>
          </a:p>
          <a:p>
            <a:r>
              <a:rPr lang="en-AU" dirty="0"/>
              <a:t>Trump abandons Iran nuclear deal (JCPOA) when first in office</a:t>
            </a:r>
          </a:p>
          <a:p>
            <a:r>
              <a:rPr lang="en-AU" dirty="0"/>
              <a:t>In 2025, Trump opens direct U.S.-Iran nuclear talks </a:t>
            </a:r>
          </a:p>
          <a:p>
            <a:r>
              <a:rPr lang="en-AU" dirty="0"/>
              <a:t>Israel, wholly opposed to the negotiations, launched a unilateral military strike against Iran on June 13 2025 - </a:t>
            </a:r>
            <a:r>
              <a:rPr lang="en-AU" b="1" dirty="0"/>
              <a:t>targeting nuclear facilities, missile factories, senior military officials, and nuclear scientists.</a:t>
            </a:r>
          </a:p>
        </p:txBody>
      </p:sp>
      <p:sp>
        <p:nvSpPr>
          <p:cNvPr id="4" name="TextBox 3">
            <a:extLst>
              <a:ext uri="{FF2B5EF4-FFF2-40B4-BE49-F238E27FC236}">
                <a16:creationId xmlns:a16="http://schemas.microsoft.com/office/drawing/2014/main" id="{9AB8D3F7-3467-B4DE-BFFD-2DCE4F86F24F}"/>
              </a:ext>
            </a:extLst>
          </p:cNvPr>
          <p:cNvSpPr txBox="1"/>
          <p:nvPr/>
        </p:nvSpPr>
        <p:spPr>
          <a:xfrm>
            <a:off x="1351722" y="5231958"/>
            <a:ext cx="10336695" cy="1015663"/>
          </a:xfrm>
          <a:prstGeom prst="rect">
            <a:avLst/>
          </a:prstGeom>
          <a:noFill/>
        </p:spPr>
        <p:txBody>
          <a:bodyPr wrap="square" rtlCol="0">
            <a:spAutoFit/>
          </a:bodyPr>
          <a:lstStyle/>
          <a:p>
            <a:pPr algn="r"/>
            <a:r>
              <a:rPr lang="en-AU" sz="1050" dirty="0">
                <a:hlinkClick r:id="rId3"/>
              </a:rPr>
              <a:t>https://www.bbc.com/news/articles/c4g2eggzvjgo</a:t>
            </a:r>
            <a:endParaRPr lang="en-AU" sz="1050" dirty="0"/>
          </a:p>
          <a:p>
            <a:pPr algn="r"/>
            <a:r>
              <a:rPr lang="en-AU" sz="1050" dirty="0">
                <a:hlinkClick r:id="rId4"/>
              </a:rPr>
              <a:t>https://www.nytimes.com/live/2025/06/12/world/israel-iran-us-nuclear</a:t>
            </a:r>
            <a:endParaRPr lang="en-AU" sz="1050" dirty="0"/>
          </a:p>
          <a:p>
            <a:pPr algn="r"/>
            <a:r>
              <a:rPr lang="en-AU" sz="1050" dirty="0">
                <a:hlinkClick r:id="rId5"/>
              </a:rPr>
              <a:t>https://www.bbc.com/news/articles/ce3v6w2qr12o</a:t>
            </a:r>
            <a:endParaRPr lang="en-AU" sz="1050" dirty="0"/>
          </a:p>
          <a:p>
            <a:pPr algn="r"/>
            <a:r>
              <a:rPr lang="en-AU" sz="1050" u="sng" dirty="0">
                <a:hlinkClick r:id="rId6"/>
              </a:rPr>
              <a:t>https://www.cfr.org/global-conflict-tracker/conflict/confrontation-between-united-states-and-iran</a:t>
            </a:r>
            <a:r>
              <a:rPr lang="en-AU" sz="1050" dirty="0"/>
              <a:t> </a:t>
            </a:r>
          </a:p>
          <a:p>
            <a:endParaRPr lang="en-AU" dirty="0"/>
          </a:p>
        </p:txBody>
      </p:sp>
    </p:spTree>
    <p:extLst>
      <p:ext uri="{BB962C8B-B14F-4D97-AF65-F5344CB8AC3E}">
        <p14:creationId xmlns:p14="http://schemas.microsoft.com/office/powerpoint/2010/main" val="3785925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0420C-855B-2036-F470-E85F04B39802}"/>
              </a:ext>
            </a:extLst>
          </p:cNvPr>
          <p:cNvSpPr>
            <a:spLocks noGrp="1"/>
          </p:cNvSpPr>
          <p:nvPr>
            <p:ph type="title"/>
          </p:nvPr>
        </p:nvSpPr>
        <p:spPr/>
        <p:txBody>
          <a:bodyPr/>
          <a:lstStyle/>
          <a:p>
            <a:r>
              <a:rPr lang="en-AU" dirty="0"/>
              <a:t>Accidents and attacks</a:t>
            </a:r>
          </a:p>
        </p:txBody>
      </p:sp>
      <p:sp>
        <p:nvSpPr>
          <p:cNvPr id="3" name="Content Placeholder 2">
            <a:extLst>
              <a:ext uri="{FF2B5EF4-FFF2-40B4-BE49-F238E27FC236}">
                <a16:creationId xmlns:a16="http://schemas.microsoft.com/office/drawing/2014/main" id="{C573C0F1-9BC1-BAF3-D88A-6627B9E04ED5}"/>
              </a:ext>
            </a:extLst>
          </p:cNvPr>
          <p:cNvSpPr>
            <a:spLocks noGrp="1"/>
          </p:cNvSpPr>
          <p:nvPr>
            <p:ph idx="1"/>
          </p:nvPr>
        </p:nvSpPr>
        <p:spPr/>
        <p:txBody>
          <a:bodyPr>
            <a:normAutofit/>
          </a:bodyPr>
          <a:lstStyle/>
          <a:p>
            <a:pPr marL="0" indent="0">
              <a:buNone/>
            </a:pPr>
            <a:r>
              <a:rPr lang="en-AU" sz="4000" dirty="0"/>
              <a:t>No commercial insurance</a:t>
            </a:r>
          </a:p>
          <a:p>
            <a:r>
              <a:rPr lang="en-AU" sz="4000" dirty="0"/>
              <a:t>For catastrophic reactor accidents</a:t>
            </a:r>
          </a:p>
          <a:p>
            <a:r>
              <a:rPr lang="en-AU" sz="4000" dirty="0"/>
              <a:t>For households</a:t>
            </a:r>
          </a:p>
          <a:p>
            <a:endParaRPr lang="en-AU" sz="4000" dirty="0"/>
          </a:p>
          <a:p>
            <a:pPr marL="0" indent="0">
              <a:buNone/>
            </a:pPr>
            <a:r>
              <a:rPr lang="en-AU" sz="4000" dirty="0"/>
              <a:t>Why?</a:t>
            </a:r>
          </a:p>
          <a:p>
            <a:endParaRPr lang="en-AU" dirty="0"/>
          </a:p>
          <a:p>
            <a:endParaRPr lang="en-AU" dirty="0"/>
          </a:p>
        </p:txBody>
      </p:sp>
    </p:spTree>
    <p:extLst>
      <p:ext uri="{BB962C8B-B14F-4D97-AF65-F5344CB8AC3E}">
        <p14:creationId xmlns:p14="http://schemas.microsoft.com/office/powerpoint/2010/main" val="9923172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D83FE-1EBA-719F-85AC-9228981BF802}"/>
              </a:ext>
            </a:extLst>
          </p:cNvPr>
          <p:cNvSpPr>
            <a:spLocks noGrp="1"/>
          </p:cNvSpPr>
          <p:nvPr>
            <p:ph type="title"/>
          </p:nvPr>
        </p:nvSpPr>
        <p:spPr/>
        <p:txBody>
          <a:bodyPr/>
          <a:lstStyle/>
          <a:p>
            <a:r>
              <a:rPr lang="en-AU" dirty="0"/>
              <a:t>A war over nuclear enrichment</a:t>
            </a:r>
          </a:p>
        </p:txBody>
      </p:sp>
      <p:sp>
        <p:nvSpPr>
          <p:cNvPr id="3" name="Content Placeholder 2">
            <a:extLst>
              <a:ext uri="{FF2B5EF4-FFF2-40B4-BE49-F238E27FC236}">
                <a16:creationId xmlns:a16="http://schemas.microsoft.com/office/drawing/2014/main" id="{7D11F76E-7B99-D62B-3C01-7082D10B81EC}"/>
              </a:ext>
            </a:extLst>
          </p:cNvPr>
          <p:cNvSpPr>
            <a:spLocks noGrp="1"/>
          </p:cNvSpPr>
          <p:nvPr>
            <p:ph idx="1"/>
          </p:nvPr>
        </p:nvSpPr>
        <p:spPr/>
        <p:txBody>
          <a:bodyPr/>
          <a:lstStyle/>
          <a:p>
            <a:r>
              <a:rPr lang="en-AU" dirty="0"/>
              <a:t>After a week of Israeli-Iranian exchanges, the US strikes Iranian nuclear sites in Fordow, Isfahan, and Natanz</a:t>
            </a:r>
          </a:p>
          <a:p>
            <a:r>
              <a:rPr lang="en-AU" dirty="0"/>
              <a:t>Trump is the first U.S. president </a:t>
            </a:r>
          </a:p>
          <a:p>
            <a:pPr lvl="1">
              <a:buFont typeface="Wingdings" panose="05000000000000000000" pitchFamily="2" charset="2"/>
              <a:buChar char="Ø"/>
            </a:pPr>
            <a:r>
              <a:rPr lang="en-AU" dirty="0"/>
              <a:t>attack another country’s nuclear program and </a:t>
            </a:r>
          </a:p>
          <a:p>
            <a:pPr lvl="1">
              <a:buFont typeface="Wingdings" panose="05000000000000000000" pitchFamily="2" charset="2"/>
              <a:buChar char="Ø"/>
            </a:pPr>
            <a:r>
              <a:rPr lang="en-AU" dirty="0"/>
              <a:t>to explicitly join Israel in an attack on an adversary.</a:t>
            </a:r>
          </a:p>
        </p:txBody>
      </p:sp>
      <p:sp>
        <p:nvSpPr>
          <p:cNvPr id="4" name="TextBox 3">
            <a:extLst>
              <a:ext uri="{FF2B5EF4-FFF2-40B4-BE49-F238E27FC236}">
                <a16:creationId xmlns:a16="http://schemas.microsoft.com/office/drawing/2014/main" id="{D1E064E2-1BFF-C0DB-F1D8-ACAEAD06C954}"/>
              </a:ext>
            </a:extLst>
          </p:cNvPr>
          <p:cNvSpPr txBox="1"/>
          <p:nvPr/>
        </p:nvSpPr>
        <p:spPr>
          <a:xfrm>
            <a:off x="946204" y="5383033"/>
            <a:ext cx="10917141" cy="415498"/>
          </a:xfrm>
          <a:prstGeom prst="rect">
            <a:avLst/>
          </a:prstGeom>
          <a:noFill/>
        </p:spPr>
        <p:txBody>
          <a:bodyPr wrap="square" rtlCol="0">
            <a:spAutoFit/>
          </a:bodyPr>
          <a:lstStyle/>
          <a:p>
            <a:pPr algn="r"/>
            <a:r>
              <a:rPr lang="en-AU" sz="1050" dirty="0">
                <a:hlinkClick r:id="rId2"/>
              </a:rPr>
              <a:t>https://www.cfr.org/articles/us-israel-attack-iranian-nuclear-targets-damage-so-far</a:t>
            </a:r>
            <a:endParaRPr lang="en-AU" sz="1050" dirty="0"/>
          </a:p>
          <a:p>
            <a:pPr algn="r"/>
            <a:r>
              <a:rPr lang="en-AU" sz="1050" dirty="0">
                <a:hlinkClick r:id="rId3"/>
              </a:rPr>
              <a:t>https://www.economist.com/middle-east-and-africa/2025/06/22/mission-accomplished-for-netanyahu</a:t>
            </a:r>
            <a:endParaRPr lang="en-AU" sz="1050" dirty="0"/>
          </a:p>
        </p:txBody>
      </p:sp>
    </p:spTree>
    <p:extLst>
      <p:ext uri="{BB962C8B-B14F-4D97-AF65-F5344CB8AC3E}">
        <p14:creationId xmlns:p14="http://schemas.microsoft.com/office/powerpoint/2010/main" val="42263201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4EFD5-3F36-E065-16F0-C6219F2F37AD}"/>
              </a:ext>
            </a:extLst>
          </p:cNvPr>
          <p:cNvSpPr>
            <a:spLocks noGrp="1"/>
          </p:cNvSpPr>
          <p:nvPr>
            <p:ph type="title"/>
          </p:nvPr>
        </p:nvSpPr>
        <p:spPr/>
        <p:txBody>
          <a:bodyPr/>
          <a:lstStyle/>
          <a:p>
            <a:r>
              <a:rPr lang="en-AU" dirty="0"/>
              <a:t>And it continues</a:t>
            </a:r>
          </a:p>
        </p:txBody>
      </p:sp>
      <p:sp>
        <p:nvSpPr>
          <p:cNvPr id="3" name="Content Placeholder 2">
            <a:extLst>
              <a:ext uri="{FF2B5EF4-FFF2-40B4-BE49-F238E27FC236}">
                <a16:creationId xmlns:a16="http://schemas.microsoft.com/office/drawing/2014/main" id="{FE07D93B-3E85-AA74-A883-B59E3A16FB76}"/>
              </a:ext>
            </a:extLst>
          </p:cNvPr>
          <p:cNvSpPr>
            <a:spLocks noGrp="1"/>
          </p:cNvSpPr>
          <p:nvPr>
            <p:ph idx="1"/>
          </p:nvPr>
        </p:nvSpPr>
        <p:spPr/>
        <p:txBody>
          <a:bodyPr>
            <a:normAutofit/>
          </a:bodyPr>
          <a:lstStyle/>
          <a:p>
            <a:r>
              <a:rPr lang="en-AU" dirty="0"/>
              <a:t>US and Israel attacked Iran on February 28, 2026</a:t>
            </a:r>
          </a:p>
          <a:p>
            <a:pPr marL="0" indent="0">
              <a:buNone/>
            </a:pPr>
            <a:endParaRPr lang="en-AU" dirty="0"/>
          </a:p>
          <a:p>
            <a:r>
              <a:rPr lang="en-AU" dirty="0"/>
              <a:t>Iran missile and drone strikes </a:t>
            </a:r>
          </a:p>
          <a:p>
            <a:pPr lvl="1">
              <a:buFont typeface="Wingdings" panose="05000000000000000000" pitchFamily="2" charset="2"/>
              <a:buChar char="Ø"/>
            </a:pPr>
            <a:r>
              <a:rPr lang="en-AU" dirty="0"/>
              <a:t>against U.S. military facilities in Bahrain, Jordan, Kuwait, Qatar, and the United Arab Emirates, as well as against </a:t>
            </a:r>
          </a:p>
          <a:p>
            <a:pPr lvl="1">
              <a:buFont typeface="Wingdings" panose="05000000000000000000" pitchFamily="2" charset="2"/>
              <a:buChar char="Ø"/>
            </a:pPr>
            <a:r>
              <a:rPr lang="en-AU" dirty="0"/>
              <a:t>energy and civilian infrastructure, including airports and oil facilities.’</a:t>
            </a:r>
          </a:p>
          <a:p>
            <a:pPr lvl="1">
              <a:buFont typeface="Wingdings" panose="05000000000000000000" pitchFamily="2" charset="2"/>
              <a:buChar char="Ø"/>
            </a:pPr>
            <a:r>
              <a:rPr lang="en-AU" dirty="0"/>
              <a:t>Egypt and Iraq most recently- broadening into a region wide conflict</a:t>
            </a:r>
          </a:p>
          <a:p>
            <a:pPr marL="0" indent="0">
              <a:buNone/>
            </a:pPr>
            <a:endParaRPr lang="en-AU" dirty="0"/>
          </a:p>
        </p:txBody>
      </p:sp>
      <p:sp>
        <p:nvSpPr>
          <p:cNvPr id="4" name="TextBox 3">
            <a:extLst>
              <a:ext uri="{FF2B5EF4-FFF2-40B4-BE49-F238E27FC236}">
                <a16:creationId xmlns:a16="http://schemas.microsoft.com/office/drawing/2014/main" id="{5BB81A46-81E6-017E-FBA3-40DE97D7F758}"/>
              </a:ext>
            </a:extLst>
          </p:cNvPr>
          <p:cNvSpPr txBox="1"/>
          <p:nvPr/>
        </p:nvSpPr>
        <p:spPr>
          <a:xfrm>
            <a:off x="302149" y="6019136"/>
            <a:ext cx="11465781" cy="1338828"/>
          </a:xfrm>
          <a:prstGeom prst="rect">
            <a:avLst/>
          </a:prstGeom>
          <a:noFill/>
        </p:spPr>
        <p:txBody>
          <a:bodyPr wrap="square" rtlCol="0">
            <a:spAutoFit/>
          </a:bodyPr>
          <a:lstStyle/>
          <a:p>
            <a:pPr algn="r"/>
            <a:r>
              <a:rPr lang="en-AU" sz="1050" dirty="0">
                <a:hlinkClick r:id="rId2"/>
              </a:rPr>
              <a:t>https://www.theguardian.com/world/2025/jun/29/iran-will-likely-be-able-to-produce-enriched-uranium-in-a-matter-of-months-iaea-chief-says</a:t>
            </a:r>
            <a:endParaRPr lang="en-AU" sz="1050" dirty="0"/>
          </a:p>
          <a:p>
            <a:pPr algn="r"/>
            <a:r>
              <a:rPr lang="en-AU" sz="1050" u="sng" dirty="0">
                <a:hlinkClick r:id="rId3"/>
              </a:rPr>
              <a:t>https://www.cfr.org/global-conflict-tracker/conflict/confrontation-between-united-states-and-iran</a:t>
            </a:r>
            <a:endParaRPr lang="en-AU" sz="1050" u="sng" dirty="0"/>
          </a:p>
          <a:p>
            <a:pPr algn="r"/>
            <a:r>
              <a:rPr lang="en-AU" sz="1050" u="sng" dirty="0">
                <a:hlinkClick r:id="rId4"/>
              </a:rPr>
              <a:t>https://www.aljazeera.com/news/2026/7/19/kuwaiti-power-plant-ablaze-as-iran-hits-us-gulf-allies</a:t>
            </a:r>
            <a:endParaRPr lang="en-AU" sz="1050" u="sng" dirty="0"/>
          </a:p>
          <a:p>
            <a:pPr algn="r"/>
            <a:r>
              <a:rPr lang="en-AU" sz="1050" dirty="0">
                <a:hlinkClick r:id="rId5"/>
              </a:rPr>
              <a:t>https://www.cfr.org/articles/gauging-the-impact-of-massive-u-s-israeli-strikes-on-iran</a:t>
            </a:r>
            <a:endParaRPr lang="en-AU" sz="1050" u="sng" dirty="0"/>
          </a:p>
          <a:p>
            <a:pPr algn="r"/>
            <a:r>
              <a:rPr lang="en-AU" sz="1050" dirty="0"/>
              <a:t> </a:t>
            </a:r>
          </a:p>
          <a:p>
            <a:pPr algn="r"/>
            <a:r>
              <a:rPr lang="en-AU" sz="1050" dirty="0"/>
              <a:t> </a:t>
            </a:r>
          </a:p>
          <a:p>
            <a:endParaRPr lang="en-AU" dirty="0"/>
          </a:p>
        </p:txBody>
      </p:sp>
    </p:spTree>
    <p:extLst>
      <p:ext uri="{BB962C8B-B14F-4D97-AF65-F5344CB8AC3E}">
        <p14:creationId xmlns:p14="http://schemas.microsoft.com/office/powerpoint/2010/main" val="10539278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AB687-FED9-E065-5830-9B45D9A771CC}"/>
              </a:ext>
            </a:extLst>
          </p:cNvPr>
          <p:cNvSpPr>
            <a:spLocks noGrp="1"/>
          </p:cNvSpPr>
          <p:nvPr>
            <p:ph type="title"/>
          </p:nvPr>
        </p:nvSpPr>
        <p:spPr/>
        <p:txBody>
          <a:bodyPr/>
          <a:lstStyle/>
          <a:p>
            <a:r>
              <a:rPr lang="en-AU" dirty="0"/>
              <a:t>What’s next…</a:t>
            </a:r>
          </a:p>
        </p:txBody>
      </p:sp>
      <p:sp>
        <p:nvSpPr>
          <p:cNvPr id="3" name="Content Placeholder 2">
            <a:extLst>
              <a:ext uri="{FF2B5EF4-FFF2-40B4-BE49-F238E27FC236}">
                <a16:creationId xmlns:a16="http://schemas.microsoft.com/office/drawing/2014/main" id="{1281358A-D3C6-D087-5191-BEB89D7A6DA2}"/>
              </a:ext>
            </a:extLst>
          </p:cNvPr>
          <p:cNvSpPr>
            <a:spLocks noGrp="1"/>
          </p:cNvSpPr>
          <p:nvPr>
            <p:ph idx="1"/>
          </p:nvPr>
        </p:nvSpPr>
        <p:spPr/>
        <p:txBody>
          <a:bodyPr>
            <a:normAutofit/>
          </a:bodyPr>
          <a:lstStyle/>
          <a:p>
            <a:r>
              <a:rPr lang="en-AU" dirty="0"/>
              <a:t>Pickaxe Mountain is ⁠located 220km (140 miles) south of ⁠Tehran and 2km (1.2 miles) from the ​Natanz nuclear facility</a:t>
            </a:r>
          </a:p>
          <a:p>
            <a:endParaRPr lang="en-AU" dirty="0"/>
          </a:p>
          <a:p>
            <a:pPr marL="0" indent="0">
              <a:buNone/>
            </a:pPr>
            <a:r>
              <a:rPr lang="en-AU" dirty="0"/>
              <a:t>Iran plans still unclear </a:t>
            </a:r>
          </a:p>
          <a:p>
            <a:pPr marL="0" indent="0">
              <a:buNone/>
            </a:pPr>
            <a:endParaRPr lang="en-AU" dirty="0"/>
          </a:p>
          <a:p>
            <a:r>
              <a:rPr lang="en-AU" dirty="0"/>
              <a:t>Experts assess the deeply buried complex as being beyond the reach of the most powerful bunker buster bombs in the US arsenal</a:t>
            </a:r>
          </a:p>
          <a:p>
            <a:endParaRPr lang="en-AU" dirty="0"/>
          </a:p>
        </p:txBody>
      </p:sp>
      <p:sp>
        <p:nvSpPr>
          <p:cNvPr id="4" name="TextBox 3">
            <a:extLst>
              <a:ext uri="{FF2B5EF4-FFF2-40B4-BE49-F238E27FC236}">
                <a16:creationId xmlns:a16="http://schemas.microsoft.com/office/drawing/2014/main" id="{B660737E-A737-38C6-CE92-B547E9E09846}"/>
              </a:ext>
            </a:extLst>
          </p:cNvPr>
          <p:cNvSpPr txBox="1"/>
          <p:nvPr/>
        </p:nvSpPr>
        <p:spPr>
          <a:xfrm>
            <a:off x="1415332" y="6408751"/>
            <a:ext cx="10193572" cy="523220"/>
          </a:xfrm>
          <a:prstGeom prst="rect">
            <a:avLst/>
          </a:prstGeom>
          <a:noFill/>
        </p:spPr>
        <p:txBody>
          <a:bodyPr wrap="square" rtlCol="0">
            <a:spAutoFit/>
          </a:bodyPr>
          <a:lstStyle/>
          <a:p>
            <a:pPr algn="r"/>
            <a:r>
              <a:rPr lang="en-AU" sz="1000" u="sng" dirty="0">
                <a:hlinkClick r:id="rId2"/>
              </a:rPr>
              <a:t>https://www.theguardian.com/world/2026/jul/22/pickaxe-mountain-iran-nuclear-site-trump</a:t>
            </a:r>
            <a:r>
              <a:rPr lang="en-AU" sz="1000" dirty="0"/>
              <a:t> </a:t>
            </a:r>
          </a:p>
          <a:p>
            <a:endParaRPr lang="en-AU" dirty="0"/>
          </a:p>
        </p:txBody>
      </p:sp>
    </p:spTree>
    <p:extLst>
      <p:ext uri="{BB962C8B-B14F-4D97-AF65-F5344CB8AC3E}">
        <p14:creationId xmlns:p14="http://schemas.microsoft.com/office/powerpoint/2010/main" val="22828748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20303-20AA-193E-29E3-A518BADBF8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76B80A-473F-BCD0-53FC-0B03E1B4D403}"/>
              </a:ext>
            </a:extLst>
          </p:cNvPr>
          <p:cNvSpPr>
            <a:spLocks noGrp="1"/>
          </p:cNvSpPr>
          <p:nvPr>
            <p:ph type="title"/>
          </p:nvPr>
        </p:nvSpPr>
        <p:spPr/>
        <p:txBody>
          <a:bodyPr/>
          <a:lstStyle/>
          <a:p>
            <a:r>
              <a:rPr lang="en-AU" dirty="0"/>
              <a:t>Saudi Arabia deal</a:t>
            </a:r>
          </a:p>
        </p:txBody>
      </p:sp>
      <p:sp>
        <p:nvSpPr>
          <p:cNvPr id="3" name="Content Placeholder 2">
            <a:extLst>
              <a:ext uri="{FF2B5EF4-FFF2-40B4-BE49-F238E27FC236}">
                <a16:creationId xmlns:a16="http://schemas.microsoft.com/office/drawing/2014/main" id="{3FB4E271-6995-C282-1C0D-E76450E67DD7}"/>
              </a:ext>
            </a:extLst>
          </p:cNvPr>
          <p:cNvSpPr>
            <a:spLocks noGrp="1"/>
          </p:cNvSpPr>
          <p:nvPr>
            <p:ph idx="1"/>
          </p:nvPr>
        </p:nvSpPr>
        <p:spPr/>
        <p:txBody>
          <a:bodyPr>
            <a:normAutofit/>
          </a:bodyPr>
          <a:lstStyle/>
          <a:p>
            <a:r>
              <a:rPr lang="en-AU" b="1" dirty="0"/>
              <a:t>Opaque</a:t>
            </a:r>
            <a:r>
              <a:rPr lang="en-AU" dirty="0"/>
              <a:t> – US industry keen. </a:t>
            </a:r>
          </a:p>
          <a:p>
            <a:r>
              <a:rPr lang="en-AU" dirty="0"/>
              <a:t>Maybe linked to recognition of Israel and no enrichment ???</a:t>
            </a:r>
          </a:p>
          <a:p>
            <a:r>
              <a:rPr lang="en-AU" b="1" dirty="0"/>
              <a:t>Does not require sign on to IAEA additional protocol </a:t>
            </a:r>
          </a:p>
          <a:p>
            <a:pPr marL="0" indent="0">
              <a:buNone/>
            </a:pPr>
            <a:r>
              <a:rPr lang="en-AU" dirty="0"/>
              <a:t>(compared to 2009 UAE deal which prohibited uranium enrichment and spent fuel reprocessing and sign on to additional protocol)</a:t>
            </a:r>
          </a:p>
          <a:p>
            <a:endParaRPr lang="en-AU" dirty="0"/>
          </a:p>
          <a:p>
            <a:pPr marL="0" indent="0">
              <a:buNone/>
            </a:pPr>
            <a:r>
              <a:rPr lang="en-AU" dirty="0"/>
              <a:t>Extraordinary given Israel/US attacks on Iran were explicitly to stop their enrichment program</a:t>
            </a:r>
          </a:p>
        </p:txBody>
      </p:sp>
    </p:spTree>
    <p:extLst>
      <p:ext uri="{BB962C8B-B14F-4D97-AF65-F5344CB8AC3E}">
        <p14:creationId xmlns:p14="http://schemas.microsoft.com/office/powerpoint/2010/main" val="38710189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CFAEF2F1-0B33-1226-8F3C-F6AFBF50486D}"/>
              </a:ext>
            </a:extLst>
          </p:cNvPr>
          <p:cNvSpPr>
            <a:spLocks noGrp="1" noChangeArrowheads="1"/>
          </p:cNvSpPr>
          <p:nvPr>
            <p:ph type="title"/>
          </p:nvPr>
        </p:nvSpPr>
        <p:spPr/>
        <p:txBody>
          <a:bodyPr/>
          <a:lstStyle/>
          <a:p>
            <a:pPr eaLnBrk="1" hangingPunct="1"/>
            <a:r>
              <a:rPr lang="en-AU" altLang="en-US" sz="3600" b="1">
                <a:solidFill>
                  <a:srgbClr val="000000"/>
                </a:solidFill>
              </a:rPr>
              <a:t>OTHER WEAPONS-RELATED THREATS</a:t>
            </a:r>
          </a:p>
        </p:txBody>
      </p:sp>
      <p:sp>
        <p:nvSpPr>
          <p:cNvPr id="12291" name="Rectangle 3">
            <a:extLst>
              <a:ext uri="{FF2B5EF4-FFF2-40B4-BE49-F238E27FC236}">
                <a16:creationId xmlns:a16="http://schemas.microsoft.com/office/drawing/2014/main" id="{1387E694-66CA-07B6-0908-FA1310268FA6}"/>
              </a:ext>
            </a:extLst>
          </p:cNvPr>
          <p:cNvSpPr>
            <a:spLocks noGrp="1" noChangeArrowheads="1"/>
          </p:cNvSpPr>
          <p:nvPr>
            <p:ph type="body" idx="1"/>
          </p:nvPr>
        </p:nvSpPr>
        <p:spPr/>
        <p:txBody>
          <a:bodyPr/>
          <a:lstStyle/>
          <a:p>
            <a:pPr eaLnBrk="1" hangingPunct="1"/>
            <a:r>
              <a:rPr lang="en-AU" altLang="en-US" dirty="0">
                <a:solidFill>
                  <a:srgbClr val="000000"/>
                </a:solidFill>
              </a:rPr>
              <a:t>Accidents</a:t>
            </a:r>
          </a:p>
          <a:p>
            <a:pPr eaLnBrk="1" hangingPunct="1"/>
            <a:r>
              <a:rPr lang="en-AU" altLang="en-US" dirty="0">
                <a:solidFill>
                  <a:srgbClr val="000000"/>
                </a:solidFill>
              </a:rPr>
              <a:t>Unstable leaders</a:t>
            </a:r>
          </a:p>
          <a:p>
            <a:pPr eaLnBrk="1" hangingPunct="1"/>
            <a:r>
              <a:rPr lang="en-AU" altLang="en-US" dirty="0">
                <a:solidFill>
                  <a:srgbClr val="000000"/>
                </a:solidFill>
              </a:rPr>
              <a:t>Nuclear theft / smuggling</a:t>
            </a:r>
            <a:endParaRPr lang="en-AU" altLang="en-US" sz="1400" dirty="0">
              <a:solidFill>
                <a:srgbClr val="000000"/>
              </a:solidFill>
            </a:endParaRPr>
          </a:p>
          <a:p>
            <a:pPr eaLnBrk="1" hangingPunct="1"/>
            <a:r>
              <a:rPr lang="en-AU" altLang="en-US" dirty="0">
                <a:solidFill>
                  <a:srgbClr val="000000"/>
                </a:solidFill>
              </a:rPr>
              <a:t>Nuclear terrorism and sabotage</a:t>
            </a:r>
          </a:p>
          <a:p>
            <a:pPr eaLnBrk="1" hangingPunct="1"/>
            <a:r>
              <a:rPr lang="en-AU" altLang="en-US" dirty="0">
                <a:solidFill>
                  <a:srgbClr val="000000"/>
                </a:solidFill>
              </a:rPr>
              <a:t>AI enabled cyber tools </a:t>
            </a:r>
          </a:p>
          <a:p>
            <a:pPr eaLnBrk="1" hangingPunct="1"/>
            <a:r>
              <a:rPr lang="en-AU" altLang="en-US" dirty="0">
                <a:solidFill>
                  <a:srgbClr val="000000"/>
                </a:solidFill>
              </a:rPr>
              <a:t>AI itself…?</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9FA9D-98D6-2DCE-E8B2-30D8D65204E8}"/>
              </a:ext>
            </a:extLst>
          </p:cNvPr>
          <p:cNvSpPr>
            <a:spLocks noGrp="1"/>
          </p:cNvSpPr>
          <p:nvPr>
            <p:ph type="title"/>
          </p:nvPr>
        </p:nvSpPr>
        <p:spPr/>
        <p:txBody>
          <a:bodyPr/>
          <a:lstStyle/>
          <a:p>
            <a:r>
              <a:rPr lang="en-AU" dirty="0"/>
              <a:t>Nuclear power</a:t>
            </a:r>
          </a:p>
        </p:txBody>
      </p:sp>
      <p:sp>
        <p:nvSpPr>
          <p:cNvPr id="3" name="Content Placeholder 2">
            <a:extLst>
              <a:ext uri="{FF2B5EF4-FFF2-40B4-BE49-F238E27FC236}">
                <a16:creationId xmlns:a16="http://schemas.microsoft.com/office/drawing/2014/main" id="{0527F52D-7E6A-0618-2DEF-DEB23173CED1}"/>
              </a:ext>
            </a:extLst>
          </p:cNvPr>
          <p:cNvSpPr>
            <a:spLocks noGrp="1"/>
          </p:cNvSpPr>
          <p:nvPr>
            <p:ph idx="1"/>
          </p:nvPr>
        </p:nvSpPr>
        <p:spPr/>
        <p:txBody>
          <a:bodyPr/>
          <a:lstStyle/>
          <a:p>
            <a:r>
              <a:rPr lang="en-AU" dirty="0"/>
              <a:t>Too slow </a:t>
            </a:r>
          </a:p>
          <a:p>
            <a:r>
              <a:rPr lang="en-AU" dirty="0"/>
              <a:t>Too expensive  (however many vested interests keen)</a:t>
            </a:r>
          </a:p>
          <a:p>
            <a:r>
              <a:rPr lang="en-AU" dirty="0"/>
              <a:t>Too dirty </a:t>
            </a:r>
          </a:p>
          <a:p>
            <a:r>
              <a:rPr lang="en-AU" dirty="0"/>
              <a:t>Too dangerous</a:t>
            </a:r>
          </a:p>
          <a:p>
            <a:endParaRPr lang="en-AU" dirty="0"/>
          </a:p>
          <a:p>
            <a:endParaRPr lang="en-AU" dirty="0"/>
          </a:p>
          <a:p>
            <a:endParaRPr lang="en-AU" dirty="0"/>
          </a:p>
          <a:p>
            <a:pPr marL="0" indent="0">
              <a:buNone/>
            </a:pPr>
            <a:r>
              <a:rPr lang="en-AU" dirty="0"/>
              <a:t>Thanks</a:t>
            </a:r>
          </a:p>
        </p:txBody>
      </p:sp>
    </p:spTree>
    <p:extLst>
      <p:ext uri="{BB962C8B-B14F-4D97-AF65-F5344CB8AC3E}">
        <p14:creationId xmlns:p14="http://schemas.microsoft.com/office/powerpoint/2010/main" val="948225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1446B-C781-1065-E4D7-DEEA3BC8FBE2}"/>
              </a:ext>
            </a:extLst>
          </p:cNvPr>
          <p:cNvSpPr>
            <a:spLocks noGrp="1"/>
          </p:cNvSpPr>
          <p:nvPr>
            <p:ph type="title"/>
          </p:nvPr>
        </p:nvSpPr>
        <p:spPr/>
        <p:txBody>
          <a:bodyPr>
            <a:normAutofit fontScale="90000"/>
          </a:bodyPr>
          <a:lstStyle/>
          <a:p>
            <a:r>
              <a:rPr lang="en-AU" sz="4800" dirty="0">
                <a:effectLst/>
                <a:latin typeface="+mn-lt"/>
                <a:ea typeface="Aptos" panose="020B0004020202020204" pitchFamily="34" charset="0"/>
                <a:cs typeface="Times New Roman" panose="02020603050405020304" pitchFamily="18" charset="0"/>
              </a:rPr>
              <a:t>Accidents </a:t>
            </a:r>
            <a:br>
              <a:rPr lang="en-AU" sz="4800" dirty="0">
                <a:effectLst/>
                <a:latin typeface="+mn-lt"/>
                <a:ea typeface="Aptos" panose="020B0004020202020204" pitchFamily="34" charset="0"/>
                <a:cs typeface="Times New Roman" panose="02020603050405020304" pitchFamily="18" charset="0"/>
              </a:rPr>
            </a:br>
            <a:r>
              <a:rPr lang="en-AU" sz="4800" dirty="0">
                <a:effectLst/>
                <a:latin typeface="+mn-lt"/>
                <a:ea typeface="Aptos" panose="020B0004020202020204" pitchFamily="34" charset="0"/>
                <a:cs typeface="Times New Roman" panose="02020603050405020304" pitchFamily="18" charset="0"/>
              </a:rPr>
              <a:t>Complex systems fail at some point</a:t>
            </a:r>
            <a:endParaRPr lang="en-AU" dirty="0">
              <a:latin typeface="+mn-lt"/>
            </a:endParaRPr>
          </a:p>
        </p:txBody>
      </p:sp>
      <p:sp>
        <p:nvSpPr>
          <p:cNvPr id="3" name="Content Placeholder 2">
            <a:extLst>
              <a:ext uri="{FF2B5EF4-FFF2-40B4-BE49-F238E27FC236}">
                <a16:creationId xmlns:a16="http://schemas.microsoft.com/office/drawing/2014/main" id="{2B989A85-7D29-468A-EDF3-6903CEBD230A}"/>
              </a:ext>
            </a:extLst>
          </p:cNvPr>
          <p:cNvSpPr>
            <a:spLocks noGrp="1"/>
          </p:cNvSpPr>
          <p:nvPr>
            <p:ph idx="1"/>
          </p:nvPr>
        </p:nvSpPr>
        <p:spPr>
          <a:xfrm>
            <a:off x="166978" y="1971923"/>
            <a:ext cx="11430290" cy="4886077"/>
          </a:xfrm>
        </p:spPr>
        <p:txBody>
          <a:bodyPr>
            <a:normAutofit fontScale="77500" lnSpcReduction="20000"/>
          </a:bodyPr>
          <a:lstStyle/>
          <a:p>
            <a:pPr marL="0" indent="0">
              <a:lnSpc>
                <a:spcPct val="115000"/>
              </a:lnSpc>
              <a:spcAft>
                <a:spcPts val="1000"/>
              </a:spcAft>
              <a:buNone/>
            </a:pPr>
            <a:r>
              <a:rPr lang="en-AU" sz="3800" dirty="0">
                <a:solidFill>
                  <a:srgbClr val="FF0000"/>
                </a:solidFill>
                <a:effectLst/>
                <a:ea typeface="Aptos" panose="020B0004020202020204" pitchFamily="34" charset="0"/>
                <a:cs typeface="Times New Roman" panose="02020603050405020304" pitchFamily="18" charset="0"/>
              </a:rPr>
              <a:t>Nuclear reactors have the potential for radioactive releases that are enormous in size and last for years.</a:t>
            </a:r>
          </a:p>
          <a:p>
            <a:pPr>
              <a:lnSpc>
                <a:spcPct val="115000"/>
              </a:lnSpc>
              <a:spcAft>
                <a:spcPts val="1000"/>
              </a:spcAft>
            </a:pPr>
            <a:r>
              <a:rPr lang="en-AU" sz="3800" dirty="0">
                <a:effectLst/>
                <a:ea typeface="Aptos" panose="020B0004020202020204" pitchFamily="34" charset="0"/>
                <a:cs typeface="Times New Roman" panose="02020603050405020304" pitchFamily="18" charset="0"/>
              </a:rPr>
              <a:t>Best known: Windscale, Chernobyl, Three Mile Island and Fukushima </a:t>
            </a:r>
          </a:p>
          <a:p>
            <a:pPr>
              <a:lnSpc>
                <a:spcPct val="115000"/>
              </a:lnSpc>
              <a:spcAft>
                <a:spcPts val="1000"/>
              </a:spcAft>
            </a:pPr>
            <a:r>
              <a:rPr lang="en-AU" sz="3800" dirty="0">
                <a:solidFill>
                  <a:srgbClr val="000000"/>
                </a:solidFill>
                <a:ea typeface="Aptos" panose="020B0004020202020204" pitchFamily="34" charset="0"/>
                <a:cs typeface="Times New Roman" panose="02020603050405020304" pitchFamily="18" charset="0"/>
              </a:rPr>
              <a:t>T</a:t>
            </a:r>
            <a:r>
              <a:rPr lang="en-AU" sz="3800" dirty="0">
                <a:solidFill>
                  <a:srgbClr val="000000"/>
                </a:solidFill>
                <a:effectLst/>
                <a:ea typeface="Aptos" panose="020B0004020202020204" pitchFamily="34" charset="0"/>
                <a:cs typeface="Times New Roman" panose="02020603050405020304" pitchFamily="18" charset="0"/>
              </a:rPr>
              <a:t>here have been at least fifteen accidents involving fuel or reactor core damage, with substantial risk of uncontrolled radioactive release, in Canada, Germany, Japan, Slovakia, the United Kingdom, Ukraine and the United States. </a:t>
            </a:r>
            <a:endParaRPr lang="en-US" sz="1200" dirty="0"/>
          </a:p>
          <a:p>
            <a:pPr marL="0" indent="0" algn="r">
              <a:lnSpc>
                <a:spcPct val="115000"/>
              </a:lnSpc>
              <a:spcAft>
                <a:spcPts val="1000"/>
              </a:spcAft>
              <a:buNone/>
            </a:pPr>
            <a:r>
              <a:rPr lang="en-US" sz="1200" dirty="0"/>
              <a:t>Combined Environment Groups Submission to the Senate Environment and Communications Legislation, Committee  Inquiry into the Environment and Other Legislation Amendment (Removing Nuclear Energy Prohibitions) Bill 2022. Page 83   </a:t>
            </a:r>
            <a:r>
              <a:rPr lang="en-US" sz="1200" dirty="0">
                <a:hlinkClick r:id="rId2"/>
              </a:rPr>
              <a:t>https://nuclear.foe.org.au/wp-content/uploads/Combined-Environmental-NGOs-submission.pdf</a:t>
            </a:r>
            <a:r>
              <a:rPr lang="en-US" sz="1200" dirty="0"/>
              <a:t> </a:t>
            </a:r>
          </a:p>
          <a:p>
            <a:pPr>
              <a:lnSpc>
                <a:spcPct val="115000"/>
              </a:lnSpc>
              <a:spcAft>
                <a:spcPts val="1000"/>
              </a:spcAft>
            </a:pPr>
            <a:endParaRPr lang="en-AU" sz="2800" b="0" dirty="0">
              <a:effectLst/>
              <a:ea typeface="Aptos" panose="020B0004020202020204" pitchFamily="34" charset="0"/>
              <a:cs typeface="Times New Roman" panose="02020603050405020304" pitchFamily="18" charset="0"/>
            </a:endParaRPr>
          </a:p>
          <a:p>
            <a:endParaRPr lang="en-AU" dirty="0"/>
          </a:p>
        </p:txBody>
      </p:sp>
    </p:spTree>
    <p:extLst>
      <p:ext uri="{BB962C8B-B14F-4D97-AF65-F5344CB8AC3E}">
        <p14:creationId xmlns:p14="http://schemas.microsoft.com/office/powerpoint/2010/main" val="2425772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BC13B-FF11-FA9E-3F17-F3DA30B748B6}"/>
              </a:ext>
            </a:extLst>
          </p:cNvPr>
          <p:cNvSpPr>
            <a:spLocks noGrp="1"/>
          </p:cNvSpPr>
          <p:nvPr>
            <p:ph type="title"/>
          </p:nvPr>
        </p:nvSpPr>
        <p:spPr/>
        <p:txBody>
          <a:bodyPr/>
          <a:lstStyle/>
          <a:p>
            <a:r>
              <a:rPr lang="en-AU" b="1" dirty="0"/>
              <a:t>So how often do accidents happen?</a:t>
            </a:r>
          </a:p>
        </p:txBody>
      </p:sp>
      <p:sp>
        <p:nvSpPr>
          <p:cNvPr id="3" name="Content Placeholder 2">
            <a:extLst>
              <a:ext uri="{FF2B5EF4-FFF2-40B4-BE49-F238E27FC236}">
                <a16:creationId xmlns:a16="http://schemas.microsoft.com/office/drawing/2014/main" id="{D1FBEB7B-1F61-AC7F-29A0-877040C96B45}"/>
              </a:ext>
            </a:extLst>
          </p:cNvPr>
          <p:cNvSpPr>
            <a:spLocks noGrp="1"/>
          </p:cNvSpPr>
          <p:nvPr>
            <p:ph idx="1"/>
          </p:nvPr>
        </p:nvSpPr>
        <p:spPr>
          <a:xfrm>
            <a:off x="421419" y="1825624"/>
            <a:ext cx="11664564" cy="4805763"/>
          </a:xfrm>
        </p:spPr>
        <p:txBody>
          <a:bodyPr>
            <a:normAutofit fontScale="77500" lnSpcReduction="20000"/>
          </a:bodyPr>
          <a:lstStyle/>
          <a:p>
            <a:pPr>
              <a:lnSpc>
                <a:spcPct val="107000"/>
              </a:lnSpc>
              <a:spcAft>
                <a:spcPts val="800"/>
              </a:spcAft>
              <a:buNone/>
            </a:pPr>
            <a:r>
              <a:rPr lang="en-AU" sz="3600" kern="100" dirty="0">
                <a:effectLst/>
                <a:latin typeface="Aptos" panose="020B0004020202020204" pitchFamily="34" charset="0"/>
                <a:ea typeface="Aptos" panose="020B0004020202020204" pitchFamily="34" charset="0"/>
                <a:cs typeface="Times New Roman" panose="02020603050405020304" pitchFamily="18" charset="0"/>
              </a:rPr>
              <a:t>2017 analysis of 216 events between 1950 and 2014 that threated safety or damaged human health or property. </a:t>
            </a:r>
          </a:p>
          <a:p>
            <a:pPr>
              <a:lnSpc>
                <a:spcPct val="107000"/>
              </a:lnSpc>
              <a:spcAft>
                <a:spcPts val="800"/>
              </a:spcAft>
              <a:buNone/>
            </a:pPr>
            <a:r>
              <a:rPr lang="en-AU" sz="3600" kern="100" dirty="0">
                <a:effectLst/>
                <a:latin typeface="Aptos" panose="020B0004020202020204" pitchFamily="34" charset="0"/>
                <a:ea typeface="Aptos" panose="020B0004020202020204" pitchFamily="34" charset="0"/>
                <a:cs typeface="Times New Roman" panose="02020603050405020304" pitchFamily="18" charset="0"/>
              </a:rPr>
              <a:t>Suggested:</a:t>
            </a:r>
          </a:p>
          <a:p>
            <a:pPr>
              <a:lnSpc>
                <a:spcPct val="107000"/>
              </a:lnSpc>
              <a:spcAft>
                <a:spcPts val="800"/>
              </a:spcAft>
            </a:pPr>
            <a:r>
              <a:rPr lang="en-AU" sz="3600" kern="100" dirty="0">
                <a:effectLst/>
                <a:latin typeface="Aptos" panose="020B0004020202020204" pitchFamily="34" charset="0"/>
                <a:ea typeface="Aptos" panose="020B0004020202020204" pitchFamily="34" charset="0"/>
                <a:cs typeface="Times New Roman" panose="02020603050405020304" pitchFamily="18" charset="0"/>
              </a:rPr>
              <a:t>One event per year worldwide</a:t>
            </a:r>
          </a:p>
          <a:p>
            <a:pPr>
              <a:lnSpc>
                <a:spcPct val="107000"/>
              </a:lnSpc>
              <a:spcAft>
                <a:spcPts val="800"/>
              </a:spcAft>
            </a:pPr>
            <a:r>
              <a:rPr lang="en-AU" sz="3600" kern="100" dirty="0">
                <a:effectLst/>
                <a:latin typeface="Aptos" panose="020B0004020202020204" pitchFamily="34" charset="0"/>
                <a:ea typeface="Aptos" panose="020B0004020202020204" pitchFamily="34" charset="0"/>
                <a:cs typeface="Times New Roman" panose="02020603050405020304" pitchFamily="18" charset="0"/>
              </a:rPr>
              <a:t>50% chance of a Fukushima magnitude (or greater) event happening within 62 years </a:t>
            </a:r>
            <a:endParaRPr lang="en-AU" sz="3600" kern="100" dirty="0">
              <a:latin typeface="Aptos" panose="020B0004020202020204" pitchFamily="34" charset="0"/>
              <a:ea typeface="Aptos" panose="020B0004020202020204" pitchFamily="34" charset="0"/>
              <a:cs typeface="Times New Roman" panose="02020603050405020304" pitchFamily="18" charset="0"/>
            </a:endParaRPr>
          </a:p>
          <a:p>
            <a:pPr marL="0" indent="0" algn="r">
              <a:lnSpc>
                <a:spcPct val="107000"/>
              </a:lnSpc>
              <a:spcAft>
                <a:spcPts val="800"/>
              </a:spcAft>
              <a:buNone/>
            </a:pPr>
            <a:endParaRPr lang="en-AU" sz="9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r">
              <a:lnSpc>
                <a:spcPct val="107000"/>
              </a:lnSpc>
              <a:spcAft>
                <a:spcPts val="800"/>
              </a:spcAft>
              <a:buNone/>
            </a:pPr>
            <a:endParaRPr lang="en-AU" sz="9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r">
              <a:lnSpc>
                <a:spcPct val="107000"/>
              </a:lnSpc>
              <a:spcAft>
                <a:spcPts val="800"/>
              </a:spcAft>
              <a:buNone/>
            </a:pPr>
            <a:endParaRPr lang="en-AU" sz="900" kern="100" dirty="0">
              <a:latin typeface="Aptos" panose="020B0004020202020204" pitchFamily="34" charset="0"/>
              <a:ea typeface="Aptos" panose="020B0004020202020204" pitchFamily="34" charset="0"/>
              <a:cs typeface="Times New Roman" panose="02020603050405020304" pitchFamily="18" charset="0"/>
            </a:endParaRPr>
          </a:p>
          <a:p>
            <a:pPr marL="0" indent="0" algn="r">
              <a:lnSpc>
                <a:spcPct val="107000"/>
              </a:lnSpc>
              <a:spcAft>
                <a:spcPts val="800"/>
              </a:spcAft>
              <a:buNone/>
            </a:pPr>
            <a:endParaRPr lang="en-AU" sz="9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r">
              <a:lnSpc>
                <a:spcPct val="107000"/>
              </a:lnSpc>
              <a:spcAft>
                <a:spcPts val="800"/>
              </a:spcAft>
              <a:buNone/>
            </a:pPr>
            <a:r>
              <a:rPr lang="en-AU" sz="900" kern="100" dirty="0">
                <a:effectLst/>
                <a:latin typeface="Aptos" panose="020B0004020202020204" pitchFamily="34" charset="0"/>
                <a:ea typeface="Aptos" panose="020B0004020202020204" pitchFamily="34" charset="0"/>
                <a:cs typeface="Times New Roman" panose="02020603050405020304" pitchFamily="18" charset="0"/>
              </a:rPr>
              <a:t>Wheatley S, </a:t>
            </a:r>
            <a:r>
              <a:rPr lang="en-AU" sz="900" kern="100" dirty="0" err="1">
                <a:effectLst/>
                <a:latin typeface="Aptos" panose="020B0004020202020204" pitchFamily="34" charset="0"/>
                <a:ea typeface="Aptos" panose="020B0004020202020204" pitchFamily="34" charset="0"/>
                <a:cs typeface="Times New Roman" panose="02020603050405020304" pitchFamily="18" charset="0"/>
              </a:rPr>
              <a:t>Sovacool</a:t>
            </a:r>
            <a:r>
              <a:rPr lang="en-AU" sz="900" kern="100" dirty="0">
                <a:effectLst/>
                <a:latin typeface="Aptos" panose="020B0004020202020204" pitchFamily="34" charset="0"/>
                <a:ea typeface="Aptos" panose="020B0004020202020204" pitchFamily="34" charset="0"/>
                <a:cs typeface="Times New Roman" panose="02020603050405020304" pitchFamily="18" charset="0"/>
              </a:rPr>
              <a:t> B, </a:t>
            </a:r>
            <a:r>
              <a:rPr lang="en-AU" sz="900" kern="100" dirty="0" err="1">
                <a:effectLst/>
                <a:latin typeface="Aptos" panose="020B0004020202020204" pitchFamily="34" charset="0"/>
                <a:ea typeface="Aptos" panose="020B0004020202020204" pitchFamily="34" charset="0"/>
                <a:cs typeface="Times New Roman" panose="02020603050405020304" pitchFamily="18" charset="0"/>
              </a:rPr>
              <a:t>Sornette</a:t>
            </a:r>
            <a:r>
              <a:rPr lang="en-AU" sz="900" kern="100" dirty="0">
                <a:effectLst/>
                <a:latin typeface="Aptos" panose="020B0004020202020204" pitchFamily="34" charset="0"/>
                <a:ea typeface="Aptos" panose="020B0004020202020204" pitchFamily="34" charset="0"/>
                <a:cs typeface="Times New Roman" panose="02020603050405020304" pitchFamily="18" charset="0"/>
              </a:rPr>
              <a:t> D. Of Disasters and Dragon Kings: A Statistical Analysis of Nuclear Power Incidents and Accidents. Risk Analysis. January 2017;37(1):99-115. </a:t>
            </a:r>
            <a:r>
              <a:rPr lang="en-AU" sz="900" u="sng" kern="100" dirty="0">
                <a:solidFill>
                  <a:srgbClr val="1155CC"/>
                </a:solidFill>
                <a:effectLst/>
                <a:latin typeface="Aptos" panose="020B0004020202020204" pitchFamily="34" charset="0"/>
                <a:ea typeface="Aptos" panose="020B0004020202020204" pitchFamily="34" charset="0"/>
                <a:cs typeface="Times New Roman" panose="02020603050405020304" pitchFamily="18" charset="0"/>
                <a:hlinkClick r:id="rId2"/>
              </a:rPr>
              <a:t>https://doi.org/10.1111/risa.12587</a:t>
            </a:r>
            <a:endParaRPr lang="en-AU" sz="9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39618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Title 1"/>
          <p:cNvSpPr>
            <a:spLocks noGrp="1"/>
          </p:cNvSpPr>
          <p:nvPr>
            <p:ph type="title"/>
          </p:nvPr>
        </p:nvSpPr>
        <p:spPr>
          <a:xfrm>
            <a:off x="572916" y="445189"/>
            <a:ext cx="11441927" cy="1017766"/>
          </a:xfrm>
        </p:spPr>
        <p:txBody>
          <a:bodyPr>
            <a:noAutofit/>
          </a:bodyPr>
          <a:lstStyle/>
          <a:p>
            <a:r>
              <a:rPr lang="en-US" b="1" dirty="0">
                <a:latin typeface="Calibri" charset="0"/>
              </a:rPr>
              <a:t>Nuclear reactor core meltdown/INES 4 accidents</a:t>
            </a:r>
          </a:p>
        </p:txBody>
      </p:sp>
      <p:sp>
        <p:nvSpPr>
          <p:cNvPr id="227330" name="Content Placeholder 2"/>
          <p:cNvSpPr>
            <a:spLocks noGrp="1"/>
          </p:cNvSpPr>
          <p:nvPr>
            <p:ph idx="1"/>
          </p:nvPr>
        </p:nvSpPr>
        <p:spPr>
          <a:xfrm>
            <a:off x="993745" y="1909329"/>
            <a:ext cx="10918134" cy="5269410"/>
          </a:xfrm>
        </p:spPr>
        <p:txBody>
          <a:bodyPr>
            <a:normAutofit/>
          </a:bodyPr>
          <a:lstStyle/>
          <a:p>
            <a:pPr marL="0" indent="0">
              <a:buNone/>
            </a:pPr>
            <a:r>
              <a:rPr lang="en-US" sz="2400" dirty="0">
                <a:latin typeface="Calibri" charset="0"/>
              </a:rPr>
              <a:t>(INES 4 = high probability of significant public exposure)</a:t>
            </a:r>
          </a:p>
          <a:p>
            <a:pPr marL="0" indent="0">
              <a:buNone/>
            </a:pPr>
            <a:endParaRPr lang="en-US" sz="2400" dirty="0">
              <a:latin typeface="Calibri" charset="0"/>
            </a:endParaRPr>
          </a:p>
          <a:p>
            <a:pPr marL="0" indent="0">
              <a:buNone/>
            </a:pPr>
            <a:r>
              <a:rPr lang="en-US" sz="2400" dirty="0">
                <a:latin typeface="Calibri" charset="0"/>
              </a:rPr>
              <a:t>Total of 20+ including Fukushima Daiichi 1-3</a:t>
            </a:r>
          </a:p>
          <a:p>
            <a:endParaRPr lang="en-US" sz="800" dirty="0">
              <a:latin typeface="Calibri" charset="0"/>
            </a:endParaRPr>
          </a:p>
          <a:p>
            <a:r>
              <a:rPr lang="en-US" sz="2400" dirty="0">
                <a:latin typeface="Calibri" charset="0"/>
              </a:rPr>
              <a:t>13 power reactors, multiple types</a:t>
            </a:r>
            <a:endParaRPr lang="en-US" sz="800" dirty="0">
              <a:latin typeface="Calibri" charset="0"/>
            </a:endParaRPr>
          </a:p>
          <a:p>
            <a:r>
              <a:rPr lang="en-US" sz="2400" dirty="0">
                <a:latin typeface="Calibri" charset="0"/>
              </a:rPr>
              <a:t>All now permanently shut down</a:t>
            </a:r>
          </a:p>
          <a:p>
            <a:endParaRPr lang="en-US" sz="800" dirty="0">
              <a:latin typeface="Calibri" charset="0"/>
            </a:endParaRPr>
          </a:p>
          <a:p>
            <a:pPr marL="0" indent="0">
              <a:buNone/>
            </a:pPr>
            <a:r>
              <a:rPr lang="en-US" sz="3600" b="1" dirty="0">
                <a:latin typeface="Calibri" charset="0"/>
              </a:rPr>
              <a:t>Core melt accidents: 1 in 1300 reactor years</a:t>
            </a:r>
          </a:p>
          <a:p>
            <a:pPr marL="0" indent="0">
              <a:buNone/>
            </a:pPr>
            <a:r>
              <a:rPr lang="en-US" sz="3600" b="1" dirty="0">
                <a:latin typeface="Calibri" charset="0"/>
              </a:rPr>
              <a:t>Many near-misses</a:t>
            </a:r>
          </a:p>
          <a:p>
            <a:endParaRPr lang="en-US" sz="800" dirty="0">
              <a:latin typeface="Calibri" charset="0"/>
            </a:endParaRPr>
          </a:p>
          <a:p>
            <a:pPr marL="914400" lvl="2" indent="0" algn="r">
              <a:buNone/>
            </a:pPr>
            <a:r>
              <a:rPr lang="en-US" sz="900" dirty="0">
                <a:latin typeface="Calibri" charset="0"/>
              </a:rPr>
              <a:t>Burns, Ewing and </a:t>
            </a:r>
            <a:r>
              <a:rPr lang="en-US" sz="900" dirty="0" err="1">
                <a:latin typeface="Calibri" charset="0"/>
              </a:rPr>
              <a:t>Navrotsky</a:t>
            </a:r>
            <a:r>
              <a:rPr lang="en-US" sz="900" dirty="0">
                <a:latin typeface="Calibri" charset="0"/>
              </a:rPr>
              <a:t>, Science, 2012</a:t>
            </a:r>
          </a:p>
          <a:p>
            <a:pPr marL="914400" lvl="2" indent="0" algn="r">
              <a:buNone/>
            </a:pPr>
            <a:r>
              <a:rPr lang="en-US" sz="900" dirty="0">
                <a:latin typeface="Calibri" charset="0"/>
              </a:rPr>
              <a:t>Brice Smith, Insurmountable risks IEER 2006 </a:t>
            </a:r>
          </a:p>
          <a:p>
            <a:pPr marL="914400" lvl="2" indent="0" algn="r">
              <a:buNone/>
            </a:pPr>
            <a:r>
              <a:rPr lang="en-US" sz="900" dirty="0">
                <a:latin typeface="Calibri" charset="0"/>
              </a:rPr>
              <a:t>Thomas Cochran, NRDC US Senate testimony 12.4.11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840F0BE3-F5FF-906A-D04A-641EEC1C66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333" y="0"/>
            <a:ext cx="9055781" cy="833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FAB3285-CEAF-9F53-C4AA-8147E6C5301C}"/>
              </a:ext>
            </a:extLst>
          </p:cNvPr>
          <p:cNvSpPr txBox="1"/>
          <p:nvPr/>
        </p:nvSpPr>
        <p:spPr>
          <a:xfrm>
            <a:off x="9768114" y="5878286"/>
            <a:ext cx="2191657" cy="646331"/>
          </a:xfrm>
          <a:prstGeom prst="rect">
            <a:avLst/>
          </a:prstGeom>
          <a:noFill/>
        </p:spPr>
        <p:txBody>
          <a:bodyPr wrap="square" rtlCol="0">
            <a:spAutoFit/>
          </a:bodyPr>
          <a:lstStyle/>
          <a:p>
            <a:pPr algn="r"/>
            <a:r>
              <a:rPr lang="en-AU" dirty="0"/>
              <a:t>Encyclopedia Britannica</a:t>
            </a:r>
          </a:p>
        </p:txBody>
      </p:sp>
    </p:spTree>
    <p:extLst>
      <p:ext uri="{BB962C8B-B14F-4D97-AF65-F5344CB8AC3E}">
        <p14:creationId xmlns:p14="http://schemas.microsoft.com/office/powerpoint/2010/main" val="4129176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80393-E508-11CF-3762-1E45E4687D4F}"/>
              </a:ext>
            </a:extLst>
          </p:cNvPr>
          <p:cNvSpPr>
            <a:spLocks noGrp="1"/>
          </p:cNvSpPr>
          <p:nvPr>
            <p:ph type="title"/>
          </p:nvPr>
        </p:nvSpPr>
        <p:spPr>
          <a:xfrm>
            <a:off x="576469" y="5621573"/>
            <a:ext cx="10911840" cy="916388"/>
          </a:xfrm>
        </p:spPr>
        <p:txBody>
          <a:bodyPr vert="horz" lIns="91440" tIns="45720" rIns="91440" bIns="45720" rtlCol="0" anchor="ctr">
            <a:normAutofit/>
          </a:bodyPr>
          <a:lstStyle/>
          <a:p>
            <a:pPr algn="ctr"/>
            <a:r>
              <a:rPr lang="en-US" sz="1800" dirty="0"/>
              <a:t>Accident Fall Out </a:t>
            </a:r>
            <a:br>
              <a:rPr lang="en-US" sz="1800" dirty="0"/>
            </a:br>
            <a:br>
              <a:rPr lang="en-US" sz="1800" dirty="0"/>
            </a:br>
            <a:r>
              <a:rPr lang="en-US" sz="1800" dirty="0"/>
              <a:t>Loy Yang with a southerly wind		</a:t>
            </a:r>
            <a:r>
              <a:rPr lang="en-US" sz="1800" u="sng" dirty="0"/>
              <a:t>nuclearplume.au </a:t>
            </a:r>
          </a:p>
        </p:txBody>
      </p:sp>
      <p:pic>
        <p:nvPicPr>
          <p:cNvPr id="4" name="Picture 3">
            <a:extLst>
              <a:ext uri="{FF2B5EF4-FFF2-40B4-BE49-F238E27FC236}">
                <a16:creationId xmlns:a16="http://schemas.microsoft.com/office/drawing/2014/main" id="{E6ECA435-4A69-E827-D609-B142225065C0}"/>
              </a:ext>
            </a:extLst>
          </p:cNvPr>
          <p:cNvPicPr>
            <a:picLocks noChangeAspect="1"/>
          </p:cNvPicPr>
          <p:nvPr/>
        </p:nvPicPr>
        <p:blipFill>
          <a:blip r:embed="rId2"/>
          <a:srcRect l="172" r="2" b="2"/>
          <a:stretch>
            <a:fillRect/>
          </a:stretch>
        </p:blipFill>
        <p:spPr>
          <a:xfrm>
            <a:off x="640080" y="640080"/>
            <a:ext cx="10911840" cy="4836795"/>
          </a:xfrm>
          <a:prstGeom prst="rect">
            <a:avLst/>
          </a:prstGeom>
          <a:ln w="19050">
            <a:solidFill>
              <a:schemeClr val="tx1"/>
            </a:solidFill>
            <a:miter lim="800000"/>
          </a:ln>
        </p:spPr>
      </p:pic>
    </p:spTree>
    <p:extLst>
      <p:ext uri="{BB962C8B-B14F-4D97-AF65-F5344CB8AC3E}">
        <p14:creationId xmlns:p14="http://schemas.microsoft.com/office/powerpoint/2010/main" val="239292538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5BCFF-9204-3BCA-7E71-1C10178B5501}"/>
              </a:ext>
            </a:extLst>
          </p:cNvPr>
          <p:cNvSpPr>
            <a:spLocks noGrp="1"/>
          </p:cNvSpPr>
          <p:nvPr>
            <p:ph type="title"/>
          </p:nvPr>
        </p:nvSpPr>
        <p:spPr>
          <a:xfrm>
            <a:off x="640080" y="5576887"/>
            <a:ext cx="10911840" cy="1014744"/>
          </a:xfrm>
        </p:spPr>
        <p:txBody>
          <a:bodyPr vert="horz" lIns="91440" tIns="45720" rIns="91440" bIns="45720" rtlCol="0" anchor="ctr">
            <a:normAutofit/>
          </a:bodyPr>
          <a:lstStyle/>
          <a:p>
            <a:pPr algn="ctr"/>
            <a:r>
              <a:rPr lang="en-US" sz="1800" dirty="0"/>
              <a:t>Accident Fall Out </a:t>
            </a:r>
            <a:br>
              <a:rPr lang="en-US" sz="1800" dirty="0"/>
            </a:br>
            <a:br>
              <a:rPr lang="en-US" sz="1800" dirty="0"/>
            </a:br>
            <a:r>
              <a:rPr lang="en-US" sz="1800" dirty="0"/>
              <a:t>Post Augusta with a northerly wind		</a:t>
            </a:r>
            <a:r>
              <a:rPr lang="en-US" sz="1800" u="sng" dirty="0"/>
              <a:t>nuclearplume.au </a:t>
            </a:r>
            <a:endParaRPr lang="en-US" sz="1800" dirty="0"/>
          </a:p>
        </p:txBody>
      </p:sp>
      <p:pic>
        <p:nvPicPr>
          <p:cNvPr id="5" name="Content Placeholder 4" descr="The image shows a map with various locations and towns in Australia, including Minburra, Waukaringa, and Quor, among others.&#10;&#10;AI-generated content may be incorrect.">
            <a:extLst>
              <a:ext uri="{FF2B5EF4-FFF2-40B4-BE49-F238E27FC236}">
                <a16:creationId xmlns:a16="http://schemas.microsoft.com/office/drawing/2014/main" id="{1EF4F68D-FCA4-1F63-FB6F-A76A4D2573C5}"/>
              </a:ext>
            </a:extLst>
          </p:cNvPr>
          <p:cNvPicPr>
            <a:picLocks noGrp="1" noChangeAspect="1"/>
          </p:cNvPicPr>
          <p:nvPr>
            <p:ph idx="1"/>
          </p:nvPr>
        </p:nvPicPr>
        <p:blipFill>
          <a:blip r:embed="rId2"/>
          <a:srcRect r="9195" b="-1"/>
          <a:stretch>
            <a:fillRect/>
          </a:stretch>
        </p:blipFill>
        <p:spPr>
          <a:xfrm>
            <a:off x="640080" y="640080"/>
            <a:ext cx="10911840" cy="4836795"/>
          </a:xfrm>
          <a:prstGeom prst="rect">
            <a:avLst/>
          </a:prstGeom>
          <a:ln w="19050">
            <a:solidFill>
              <a:schemeClr val="tx1"/>
            </a:solidFill>
            <a:miter lim="800000"/>
          </a:ln>
        </p:spPr>
      </p:pic>
    </p:spTree>
    <p:extLst>
      <p:ext uri="{BB962C8B-B14F-4D97-AF65-F5344CB8AC3E}">
        <p14:creationId xmlns:p14="http://schemas.microsoft.com/office/powerpoint/2010/main" val="2767323829"/>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513</TotalTime>
  <Words>2061</Words>
  <Application>Microsoft Office PowerPoint</Application>
  <PresentationFormat>Widescreen</PresentationFormat>
  <Paragraphs>221</Paragraphs>
  <Slides>35</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Aptos</vt:lpstr>
      <vt:lpstr>Aptos Display</vt:lpstr>
      <vt:lpstr>Arial</vt:lpstr>
      <vt:lpstr>Calibri</vt:lpstr>
      <vt:lpstr>Myriad Pro</vt:lpstr>
      <vt:lpstr>Times New Roman</vt:lpstr>
      <vt:lpstr>Wingdings</vt:lpstr>
      <vt:lpstr>Office Theme</vt:lpstr>
      <vt:lpstr>PowerPoint Presentation</vt:lpstr>
      <vt:lpstr>Nuclear reactor risks</vt:lpstr>
      <vt:lpstr>Accidents and attacks</vt:lpstr>
      <vt:lpstr>Accidents  Complex systems fail at some point</vt:lpstr>
      <vt:lpstr>So how often do accidents happen?</vt:lpstr>
      <vt:lpstr>Nuclear reactor core meltdown/INES 4 accidents</vt:lpstr>
      <vt:lpstr>PowerPoint Presentation</vt:lpstr>
      <vt:lpstr>Accident Fall Out   Loy Yang with a southerly wind  nuclearplume.au </vt:lpstr>
      <vt:lpstr>Accident Fall Out   Post Augusta with a northerly wind  nuclearplume.au </vt:lpstr>
      <vt:lpstr>PowerPoint Presentation</vt:lpstr>
      <vt:lpstr>PowerPoint Presentation</vt:lpstr>
      <vt:lpstr>Reactors are vulnerable to climate change risks </vt:lpstr>
      <vt:lpstr>Misleading claims</vt:lpstr>
      <vt:lpstr>False claims about nuclear power</vt:lpstr>
      <vt:lpstr>PowerPoint Presentation</vt:lpstr>
      <vt:lpstr>Admiral Chris Barrie- former head of Australian Defence Force</vt:lpstr>
      <vt:lpstr>Vulnerable in peace as well</vt:lpstr>
      <vt:lpstr>Nuclear Waste</vt:lpstr>
      <vt:lpstr>Spent fuel cooling pool- on site of reactor</vt:lpstr>
      <vt:lpstr>Canisters- usually also on site of reactor</vt:lpstr>
      <vt:lpstr>Russian-held Zaporizhzhia Nuclear Power Plant (ZNPP). </vt:lpstr>
      <vt:lpstr>Ongoing threats</vt:lpstr>
      <vt:lpstr>Weapons proliferation</vt:lpstr>
      <vt:lpstr>PowerPoint Presentation</vt:lpstr>
      <vt:lpstr>Nuclear proliferation- turning a blind eye</vt:lpstr>
      <vt:lpstr>The IAEA has limited powers and is under-resourced</vt:lpstr>
      <vt:lpstr>     "For eight years in the White House, every weapons-proliferation problem we dealt with was connected to a civilian reactor program.   And if we ever got to the point where we wanted to use nuclear reactors to back out a lot of coal ... then we'd have to put them in so many places we'd run that proliferation risk right off the reasonability scale."  -- Al Gore</vt:lpstr>
      <vt:lpstr>Nuclear facilities are a recognised target</vt:lpstr>
      <vt:lpstr>Iranian nuclear enrichment</vt:lpstr>
      <vt:lpstr>A war over nuclear enrichment</vt:lpstr>
      <vt:lpstr>And it continues</vt:lpstr>
      <vt:lpstr>What’s next…</vt:lpstr>
      <vt:lpstr>Saudi Arabia deal</vt:lpstr>
      <vt:lpstr>OTHER WEAPONS-RELATED THREATS</vt:lpstr>
      <vt:lpstr>Nuclear power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Margaret Beavis</dc:creator>
  <cp:lastModifiedBy>Margaret Beavis</cp:lastModifiedBy>
  <cp:revision>12</cp:revision>
  <dcterms:created xsi:type="dcterms:W3CDTF">2026-07-28T06:42:14Z</dcterms:created>
  <dcterms:modified xsi:type="dcterms:W3CDTF">2026-07-30T08:53:11Z</dcterms:modified>
</cp:coreProperties>
</file>