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Arimo Bold" charset="1" panose="020B0704020202020204"/>
      <p:regular r:id="rId28"/>
    </p:embeddedFont>
    <p:embeddedFont>
      <p:font typeface="Open Sans Bold" charset="1" panose="00000000000000000000"/>
      <p:regular r:id="rId29"/>
    </p:embeddedFont>
    <p:embeddedFont>
      <p:font typeface="Open Sans" charset="1" panose="00000000000000000000"/>
      <p:regular r:id="rId30"/>
    </p:embeddedFont>
    <p:embeddedFont>
      <p:font typeface="Open Sans Italics" charset="1" panose="00000000000000000000"/>
      <p:regular r:id="rId31"/>
    </p:embeddedFont>
    <p:embeddedFont>
      <p:font typeface="Open Sans Bold Italics" charset="1" panose="00000000000000000000"/>
      <p:regular r:id="rId32"/>
    </p:embeddedFont>
    <p:embeddedFont>
      <p:font typeface="Arimo" charset="1" panose="020B060402020202020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notesMasters/notesMaster1.xml" Type="http://schemas.openxmlformats.org/officeDocument/2006/relationships/notesMaster"/><Relationship Id="rId34" Target="theme/theme2.xml" Type="http://schemas.openxmlformats.org/officeDocument/2006/relationships/theme"/><Relationship Id="rId35" Target="notesSlides/notesSlide1.xml" Type="http://schemas.openxmlformats.org/officeDocument/2006/relationships/notesSlide"/><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pandora.nla.gov.au/pan/66043/20061201-0000/www.dpmc.gov.au/umpner/docs/commissioned/ISA_report.pdf"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www.cleanenergycouncil.org.au/news/new-independent-research-nuclear-six-times-the-cost-of-renewables" TargetMode="External" Type="http://schemas.openxmlformats.org/officeDocument/2006/relationships/hyperlink"/><Relationship Id="rId4" Target="https://www.afr.com/policy/energy-and-climate/nuclear-is-unviable-because-of-economics-not-engineering-20240623-p5jny1" TargetMode="External" Type="http://schemas.openxmlformats.org/officeDocument/2006/relationships/hyperlink"/><Relationship Id="rId5" Target="https://www.theguardian.com/australia-news/article/2024/jun/21/power-bills-could-rise-by-1000-a-year-under-coalition-plan-to-boost-gas-until-nuclear-is-ready-analysts-say"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https://www.afr.com/policy/energy-and-climate/coalition-s-taxpayer-funded-nuclear-con-a-road-to-ruin-20240624-p5jo3j" TargetMode="External" Type="http://schemas.openxmlformats.org/officeDocument/2006/relationships/hyperlink"/><Relationship Id="rId5" Target="https://www.afr.com/policy/energy-and-climate/coalition-s-taxpayer-funded-nuclear-con-a-road-to-ruin-20240624-p5jo3j" TargetMode="External" Type="http://schemas.openxmlformats.org/officeDocument/2006/relationships/hyperlink"/><Relationship Id="rId6" Target="https://reneweconomy.com.au/duttons-nuclear-plan-could-cost-up-to-600-billion-deliver-less-than-four-pct-of-grid/" TargetMode="External" Type="http://schemas.openxmlformats.org/officeDocument/2006/relationships/hyperlink"/><Relationship Id="rId7" Target="https://smartenergy.org.au/articles/nuclear-fallout-116-600-billion-to-build-7-nuclear-reactors/" TargetMode="External" Type="http://schemas.openxmlformats.org/officeDocument/2006/relationships/hyperlink"/><Relationship Id="rId8" Target="https://www.csiro.au/en/research/technology-space/energy/GenCost"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nuclear.foe.org.au/smr/" TargetMode="External" Type="http://schemas.openxmlformats.org/officeDocument/2006/relationships/hyperlink"/><Relationship Id="rId4" Target="https://reneweconomy.com.au/?s=smr" TargetMode="External" Type="http://schemas.openxmlformats.org/officeDocument/2006/relationships/hyperlink"/><Relationship Id="rId5" Target="../media/image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8.jpeg" Type="http://schemas.openxmlformats.org/officeDocument/2006/relationships/image"/><Relationship Id="rId4" Target="../media/image1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nuclear.foe.org.au/power-weapons" TargetMode="External" Type="http://schemas.openxmlformats.org/officeDocument/2006/relationships/hyperlink"/><Relationship Id="rId4" Target="../media/image1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nuclear.foe.org.au/wipp/" TargetMode="External" Type="http://schemas.openxmlformats.org/officeDocument/2006/relationships/hyperlink"/><Relationship Id="rId4" Target="../media/image14.jpeg" Type="http://schemas.openxmlformats.org/officeDocument/2006/relationships/image"/><Relationship Id="rId5"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https://dont-nuke-the-climate.org.au/takeaction/" TargetMode="External" Type="http://schemas.openxmlformats.org/officeDocument/2006/relationships/hyperlink"/><Relationship Id="rId4" Target="http://nonukes.com.au/"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https://nofuture4nuclear.org/" TargetMode="External" Type="http://schemas.openxmlformats.org/officeDocument/2006/relationships/hyperlink"/><Relationship Id="rId2" Target="../media/image16.jpeg" Type="http://schemas.openxmlformats.org/officeDocument/2006/relationships/image"/><Relationship Id="rId3" Target="https://dont-nuke-the-climate.org.au/" TargetMode="External" Type="http://schemas.openxmlformats.org/officeDocument/2006/relationships/hyperlink"/><Relationship Id="rId4" Target="https://www.facebook.com/dontnukeaus" TargetMode="External" Type="http://schemas.openxmlformats.org/officeDocument/2006/relationships/hyperlink"/><Relationship Id="rId5" Target="https://x.com/dontnuke" TargetMode="External" Type="http://schemas.openxmlformats.org/officeDocument/2006/relationships/hyperlink"/><Relationship Id="rId6" Target="https://www.acf.org.au/power-games-assessing-coal-to-nuclear-proposals-in-australia" TargetMode="External" Type="http://schemas.openxmlformats.org/officeDocument/2006/relationships/hyperlink"/><Relationship Id="rId7" Target="https://nuclear.foe.org.au/climate" TargetMode="External" Type="http://schemas.openxmlformats.org/officeDocument/2006/relationships/hyperlink"/><Relationship Id="rId8" Target="https://www.acf.org.au/nuclear-free" TargetMode="External" Type="http://schemas.openxmlformats.org/officeDocument/2006/relationships/hyperlink"/><Relationship Id="rId9" Target="https://reneweconomy.com.au/?s=nuclear"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www.worldnuclearreport.org/Toshiba-Westinghouse-The-End-of-New-build-for-the-Largest-Historic-Nuclear.html" TargetMode="External" Type="http://schemas.openxmlformats.org/officeDocument/2006/relationships/hyperlink"/><Relationship Id="rId4" Target="https://www.ajc.com/news/psc-raises-georgia-power-rates-passing-most-plant-vogtle-expansion-costs-on-to-customers/6BAIOWM7J5BVHFZ2UN27KYXENA/" TargetMode="External" Type="http://schemas.openxmlformats.org/officeDocument/2006/relationships/hyperlink"/><Relationship Id="rId5" Target="https://apnews.com/article/uk-nuclear-plant-hinkley-point-costs-67adc627f0acf130d3ea6c2423e98c4e" TargetMode="External" Type="http://schemas.openxmlformats.org/officeDocument/2006/relationships/hyperlink"/><Relationship Id="rId6" Target="https://jimkgreen1.substack.com/p/south-koreas-nuclear-mafia" TargetMode="External" Type="http://schemas.openxmlformats.org/officeDocument/2006/relationships/hyperlink"/><Relationship Id="rId7" Target="https://www.wiseinternational.org/nuclear-monitor/844/south-koreas-nuclear-industry-model-others-follow" TargetMode="External" Type="http://schemas.openxmlformats.org/officeDocument/2006/relationships/hyperlink"/><Relationship Id="rId8" Target="https://cleantechnica.com/2024/01/12/nuclear-continues-to-lag-far-behind-renewables-in-china-deployments/"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6.jpeg" Type="http://schemas.openxmlformats.org/officeDocument/2006/relationships/image"/><Relationship Id="rId4" Target="../media/VAGMqFJdDJM.mp4" Type="http://schemas.openxmlformats.org/officeDocument/2006/relationships/video"/><Relationship Id="rId5" Target="../media/VAGMqFJdDJM.mp4" Type="http://schemas.microsoft.com/office/2007/relationships/media"/></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www.csiro.au/en/research/technology-space/energy/gencost" TargetMode="External" Type="http://schemas.openxmlformats.org/officeDocument/2006/relationships/hyperlink"/><Relationship Id="rId4" Target="https://reneweconomy.com.au/australia-will-not-come-close-to-net-zero-by-2050-under-coalitions-nuclear-plan/" TargetMode="External" Type="http://schemas.openxmlformats.org/officeDocument/2006/relationships/hyperlink"/><Relationship Id="rId5" Target="https://www.solutionsforaustralia.net/news/nuclear-reactors-a-disaster-for-climate" TargetMode="External" Type="http://schemas.openxmlformats.org/officeDocument/2006/relationships/hyperlink"/><Relationship Id="rId6" Target="https://docs.google.com/document/d/1wBBBmycW3GzFtx2FsgmAf4_oM0-ysibekCUVUNf8I0U/edit?usp=sharing" TargetMode="External" Type="http://schemas.openxmlformats.org/officeDocument/2006/relationships/hyperlink"/><Relationship Id="rId7" Target="https://www.theguardian.com/australia-news/article/2024/jun/28/nuclear-energy-report-australia-expensive-decarbonisation-renewables" TargetMode="External" Type="http://schemas.openxmlformats.org/officeDocument/2006/relationships/hyperlink"/><Relationship Id="rId8" Target="https://theconversation.com/australias-carbon-budget-may-blow-out-by-40-under-the-coalitions-nuclear-energy-plan-and-thats-the-best-case-scenario-233108"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www.abc.net.au/news/2024-03-19/chief-scientist-cathy-foley-nuclear-expensive-backs-renewables/103602312" TargetMode="External" Type="http://schemas.openxmlformats.org/officeDocument/2006/relationships/hyperlink"/><Relationship Id="rId4" Target="https://reneweconomy.com.au/finkel-australia-can-still-reach-its-82-pct-renewables-target-by-2030/" TargetMode="External" Type="http://schemas.openxmlformats.org/officeDocument/2006/relationships/hyperlink"/><Relationship Id="rId5" Target="https://reneweconomy.com.au/energy-experts-says-chasing-nuclear-would-likely-stop-australia-reaching-net-zero/" TargetMode="External" Type="http://schemas.openxmlformats.org/officeDocument/2006/relationships/hyperlink"/><Relationship Id="rId6" Target="https://www.skynews.com.au/australia-news/will-be-starting-from-scratch-report-paints-grim-picture-of-australias-long-road-to-nuclear-power/news-story/dec9f44aed1e82c65f224bb5dd34a959" TargetMode="External" Type="http://schemas.openxmlformats.org/officeDocument/2006/relationships/hyperlink"/><Relationship Id="rId7" Target="https://www.csiro.au/en/news/all/articles/2023/december/nuclear-explainer" TargetMode="External" Type="http://schemas.openxmlformats.org/officeDocument/2006/relationships/hyperlink"/><Relationship Id="rId8" Target="https://www.climatecouncil.org.au/nuclear-power-stations-are-not-appropriate-for-australia-and-probably-never-will-be/" TargetMode="External" Type="http://schemas.openxmlformats.org/officeDocument/2006/relationships/hyperlink"/><Relationship Id="rId9" Target="https://www.atse.org.au/what-we-do/strategic-advice/small-modular-reactors-the-technology-and-australian-context-explained/"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332105" y="8148141"/>
            <a:ext cx="4386032" cy="481608"/>
          </a:xfrm>
          <a:prstGeom prst="rect">
            <a:avLst/>
          </a:prstGeom>
        </p:spPr>
        <p:txBody>
          <a:bodyPr anchor="t" rtlCol="false" tIns="0" lIns="0" bIns="0" rIns="0">
            <a:spAutoFit/>
          </a:bodyPr>
          <a:lstStyle/>
          <a:p>
            <a:pPr algn="l">
              <a:lnSpc>
                <a:spcPts val="3240"/>
              </a:lnSpc>
            </a:pPr>
            <a:r>
              <a:rPr lang="en-US" sz="2700">
                <a:solidFill>
                  <a:srgbClr val="FFC000"/>
                </a:solidFill>
                <a:latin typeface="Arimo Bold"/>
                <a:ea typeface="Arimo Bold"/>
                <a:cs typeface="Arimo Bold"/>
                <a:sym typeface="Arimo Bold"/>
              </a:rPr>
              <a:t>Dr. Jim Green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Too slow</a:t>
            </a:r>
          </a:p>
        </p:txBody>
      </p:sp>
      <p:sp>
        <p:nvSpPr>
          <p:cNvPr name="TextBox 4" id="4"/>
          <p:cNvSpPr txBox="true"/>
          <p:nvPr/>
        </p:nvSpPr>
        <p:spPr>
          <a:xfrm rot="0">
            <a:off x="962626" y="2151292"/>
            <a:ext cx="15542295" cy="7407639"/>
          </a:xfrm>
          <a:prstGeom prst="rect">
            <a:avLst/>
          </a:prstGeom>
        </p:spPr>
        <p:txBody>
          <a:bodyPr anchor="t" rtlCol="false" tIns="0" lIns="0" bIns="0" rIns="0">
            <a:spAutoFit/>
          </a:bodyPr>
          <a:lstStyle/>
          <a:p>
            <a:pPr algn="l">
              <a:lnSpc>
                <a:spcPts val="3168"/>
              </a:lnSpc>
            </a:pPr>
            <a:r>
              <a:rPr lang="en-US" sz="2400">
                <a:solidFill>
                  <a:srgbClr val="FFC000"/>
                </a:solidFill>
                <a:latin typeface="Open Sans Bold"/>
                <a:ea typeface="Open Sans Bold"/>
                <a:cs typeface="Open Sans Bold"/>
                <a:sym typeface="Open Sans Bold"/>
              </a:rPr>
              <a:t>Introducing nuclear power to Australia would necessitate:</a:t>
            </a:r>
          </a:p>
          <a:p>
            <a:pPr algn="l" marL="434340" indent="-217170" lvl="1">
              <a:lnSpc>
                <a:spcPts val="3168"/>
              </a:lnSpc>
              <a:buFont typeface="Arial"/>
              <a:buChar char="•"/>
            </a:pPr>
            <a:r>
              <a:rPr lang="en-US" sz="2400">
                <a:solidFill>
                  <a:srgbClr val="FFFFFF"/>
                </a:solidFill>
                <a:latin typeface="Open Sans"/>
                <a:ea typeface="Open Sans"/>
                <a:cs typeface="Open Sans"/>
                <a:sym typeface="Open Sans"/>
              </a:rPr>
              <a:t>At least 10 years for: licensing, vendor selection, site selection, regulation, Commonwealth/state negotiations, workforce recruitment and training; an environmental impact assessment process; legislative reform, etc.</a:t>
            </a:r>
          </a:p>
          <a:p>
            <a:pPr algn="l" marL="434340" indent="-217170" lvl="1">
              <a:lnSpc>
                <a:spcPts val="3168"/>
              </a:lnSpc>
              <a:buFont typeface="Arial"/>
              <a:buChar char="•"/>
            </a:pPr>
            <a:r>
              <a:rPr lang="en-US" sz="2400">
                <a:solidFill>
                  <a:srgbClr val="FFFFFF"/>
                </a:solidFill>
                <a:latin typeface="Open Sans"/>
                <a:ea typeface="Open Sans"/>
                <a:cs typeface="Open Sans"/>
                <a:sym typeface="Open Sans"/>
              </a:rPr>
              <a:t>Around 10 years for construction; and</a:t>
            </a:r>
          </a:p>
          <a:p>
            <a:pPr algn="l" marL="434340" indent="-217170" lvl="1">
              <a:lnSpc>
                <a:spcPts val="3168"/>
              </a:lnSpc>
              <a:buFont typeface="Arial"/>
              <a:buChar char="•"/>
            </a:pPr>
            <a:r>
              <a:rPr lang="en-US" sz="2400">
                <a:solidFill>
                  <a:srgbClr val="FFFFFF"/>
                </a:solidFill>
                <a:latin typeface="Open Sans"/>
                <a:ea typeface="Open Sans"/>
                <a:cs typeface="Open Sans"/>
                <a:sym typeface="Open Sans"/>
              </a:rPr>
              <a:t>An estimated </a:t>
            </a:r>
            <a:r>
              <a:rPr lang="en-US" sz="2400" u="sng">
                <a:solidFill>
                  <a:srgbClr val="FFFFFF"/>
                </a:solidFill>
                <a:latin typeface="Open Sans"/>
                <a:ea typeface="Open Sans"/>
                <a:cs typeface="Open Sans"/>
                <a:sym typeface="Open Sans"/>
                <a:hlinkClick r:id="rId3" tooltip="http://pandora.nla.gov.au/pan/66043/20061201-0000/www.dpmc.gov.au/umpner/docs/commissioned/ISA_report.pdf"/>
              </a:rPr>
              <a:t>6.5 years</a:t>
            </a:r>
            <a:r>
              <a:rPr lang="en-US" sz="2400">
                <a:solidFill>
                  <a:srgbClr val="FFFFFF"/>
                </a:solidFill>
                <a:latin typeface="Open Sans"/>
                <a:ea typeface="Open Sans"/>
                <a:cs typeface="Open Sans"/>
                <a:sym typeface="Open Sans"/>
              </a:rPr>
              <a:t> of reactor operation to repay the energy and carbon debts from construction.</a:t>
            </a:r>
          </a:p>
          <a:p>
            <a:pPr algn="l" marL="434340" indent="-217170" lvl="1">
              <a:lnSpc>
                <a:spcPts val="3168"/>
              </a:lnSpc>
            </a:pPr>
            <a:r>
              <a:rPr lang="en-US" sz="2400">
                <a:solidFill>
                  <a:srgbClr val="FFC000"/>
                </a:solidFill>
                <a:latin typeface="Open Sans Bold Italics"/>
                <a:ea typeface="Open Sans Bold Italics"/>
                <a:cs typeface="Open Sans Bold Italics"/>
                <a:sym typeface="Open Sans Bold Italics"/>
              </a:rPr>
              <a:t>So nuclear power couldn’t contribute to greenhouse emissions reductions until ~2050.</a:t>
            </a:r>
          </a:p>
          <a:p>
            <a:pPr algn="l" marL="434340" indent="-217170" lvl="1">
              <a:lnSpc>
                <a:spcPts val="3168"/>
              </a:lnSpc>
            </a:pPr>
            <a:r>
              <a:rPr lang="en-US" sz="2400">
                <a:solidFill>
                  <a:srgbClr val="FFC000"/>
                </a:solidFill>
                <a:latin typeface="Open Sans Bold"/>
                <a:ea typeface="Open Sans Bold"/>
                <a:cs typeface="Open Sans Bold"/>
                <a:sym typeface="Open Sans Bold"/>
              </a:rPr>
              <a:t>Overseas examples</a:t>
            </a:r>
          </a:p>
          <a:p>
            <a:pPr algn="l" marL="434340" indent="-217170" lvl="1">
              <a:lnSpc>
                <a:spcPts val="3168"/>
              </a:lnSpc>
              <a:buFont typeface="Arial"/>
              <a:buChar char="•"/>
            </a:pPr>
            <a:r>
              <a:rPr lang="en-US" sz="2400">
                <a:solidFill>
                  <a:srgbClr val="FFFFFF"/>
                </a:solidFill>
                <a:latin typeface="Open Sans"/>
                <a:ea typeface="Open Sans"/>
                <a:cs typeface="Open Sans"/>
                <a:sym typeface="Open Sans"/>
              </a:rPr>
              <a:t>USA Vogtle project: 18 years for planning and construction.</a:t>
            </a:r>
          </a:p>
          <a:p>
            <a:pPr algn="l" marL="434340" indent="-217170" lvl="1">
              <a:lnSpc>
                <a:spcPts val="3168"/>
              </a:lnSpc>
              <a:buFont typeface="Arial"/>
              <a:buChar char="•"/>
            </a:pPr>
            <a:r>
              <a:rPr lang="en-US" sz="2400">
                <a:solidFill>
                  <a:srgbClr val="FFFFFF"/>
                </a:solidFill>
                <a:latin typeface="Open Sans"/>
                <a:ea typeface="Open Sans"/>
                <a:cs typeface="Open Sans"/>
                <a:sym typeface="Open Sans"/>
              </a:rPr>
              <a:t>France: 17+ years just for construction.</a:t>
            </a:r>
          </a:p>
          <a:p>
            <a:pPr algn="l" marL="434340" indent="-217170" lvl="1">
              <a:lnSpc>
                <a:spcPts val="3168"/>
              </a:lnSpc>
              <a:buFont typeface="Arial"/>
              <a:buChar char="•"/>
            </a:pPr>
            <a:r>
              <a:rPr lang="en-US" sz="2400">
                <a:solidFill>
                  <a:srgbClr val="FFFFFF"/>
                </a:solidFill>
                <a:latin typeface="Open Sans"/>
                <a:ea typeface="Open Sans"/>
                <a:cs typeface="Open Sans"/>
                <a:sym typeface="Open Sans"/>
              </a:rPr>
              <a:t>UK: 20-25+ years for planning and construction.</a:t>
            </a:r>
          </a:p>
          <a:p>
            <a:pPr algn="l" marL="434340" indent="-217170" lvl="1">
              <a:lnSpc>
                <a:spcPts val="3168"/>
              </a:lnSpc>
              <a:buFont typeface="Arial"/>
              <a:buChar char="•"/>
            </a:pPr>
            <a:r>
              <a:rPr lang="en-US" sz="2400">
                <a:solidFill>
                  <a:srgbClr val="FFFFFF"/>
                </a:solidFill>
                <a:latin typeface="Open Sans"/>
                <a:ea typeface="Open Sans"/>
                <a:cs typeface="Open Sans"/>
                <a:sym typeface="Open Sans"/>
              </a:rPr>
              <a:t>Finland: 17 years just for construction.</a:t>
            </a:r>
          </a:p>
          <a:p>
            <a:pPr algn="l" marL="434340" indent="-217170" lvl="1">
              <a:lnSpc>
                <a:spcPts val="3168"/>
              </a:lnSpc>
            </a:pPr>
            <a:r>
              <a:rPr lang="en-US" sz="2400">
                <a:solidFill>
                  <a:srgbClr val="FFC000"/>
                </a:solidFill>
                <a:latin typeface="Open Sans Bold"/>
                <a:ea typeface="Open Sans Bold"/>
                <a:cs typeface="Open Sans Bold"/>
                <a:sym typeface="Open Sans Bold"/>
              </a:rPr>
              <a:t>The Coalition’s claim that reactors could be operating by the mid-2030s is nonsense.</a:t>
            </a:r>
          </a:p>
          <a:p>
            <a:pPr algn="l" marL="434340" indent="-217170" lvl="1">
              <a:lnSpc>
                <a:spcPts val="3168"/>
              </a:lnSpc>
            </a:pPr>
            <a:r>
              <a:rPr lang="en-US" sz="2400">
                <a:solidFill>
                  <a:srgbClr val="FFC000"/>
                </a:solidFill>
                <a:latin typeface="Open Sans Bold"/>
                <a:ea typeface="Open Sans Bold"/>
                <a:cs typeface="Open Sans Bold"/>
                <a:sym typeface="Open Sans Bold"/>
              </a:rPr>
              <a:t>Former Australian Chief Scientist Dr. Alan Finkel: “Any call to go directly from coal to nuclear is effectively a call to delay decarbonisation of our electricity system by 20 years.”</a:t>
            </a: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Too expensive</a:t>
            </a:r>
          </a:p>
        </p:txBody>
      </p:sp>
      <p:sp>
        <p:nvSpPr>
          <p:cNvPr name="TextBox 4" id="4"/>
          <p:cNvSpPr txBox="true"/>
          <p:nvPr/>
        </p:nvSpPr>
        <p:spPr>
          <a:xfrm rot="0">
            <a:off x="1008345" y="2141222"/>
            <a:ext cx="16145228" cy="7178056"/>
          </a:xfrm>
          <a:prstGeom prst="rect">
            <a:avLst/>
          </a:prstGeom>
        </p:spPr>
        <p:txBody>
          <a:bodyPr anchor="t" rtlCol="false" tIns="0" lIns="0" bIns="0" rIns="0">
            <a:spAutoFit/>
          </a:bodyPr>
          <a:lstStyle/>
          <a:p>
            <a:pPr algn="l">
              <a:lnSpc>
                <a:spcPts val="2970"/>
              </a:lnSpc>
            </a:pPr>
            <a:r>
              <a:rPr lang="en-US" sz="2250" u="sng">
                <a:solidFill>
                  <a:srgbClr val="FFC000"/>
                </a:solidFill>
                <a:latin typeface="Open Sans Bold"/>
                <a:ea typeface="Open Sans Bold"/>
                <a:cs typeface="Open Sans Bold"/>
                <a:sym typeface="Open Sans Bold"/>
              </a:rPr>
              <a:t>ACF ‘Power Games’ report</a:t>
            </a:r>
          </a:p>
          <a:p>
            <a:pPr algn="l" marL="407194" indent="-203597" lvl="1">
              <a:lnSpc>
                <a:spcPts val="2970"/>
              </a:lnSpc>
              <a:buFont typeface="Arial"/>
              <a:buChar char="•"/>
            </a:pPr>
            <a:r>
              <a:rPr lang="en-US" sz="2250">
                <a:solidFill>
                  <a:srgbClr val="FFFFFF"/>
                </a:solidFill>
                <a:latin typeface="Open Sans"/>
                <a:ea typeface="Open Sans"/>
                <a:cs typeface="Open Sans"/>
                <a:sym typeface="Open Sans"/>
              </a:rPr>
              <a:t>Comparing costs of large reactors in the UK and US, and SMR cost estimates, with CSIRO estimates for firmed renewables, nuclear costs (large or small) would need to come down by two-thirds to be competitive with firmed renewables.</a:t>
            </a:r>
          </a:p>
          <a:p>
            <a:pPr algn="l" marL="407194" indent="-203597" lvl="1">
              <a:lnSpc>
                <a:spcPts val="2970"/>
              </a:lnSpc>
              <a:buFont typeface="Arial"/>
              <a:buChar char="•"/>
            </a:pPr>
            <a:r>
              <a:rPr lang="en-US" sz="2250">
                <a:solidFill>
                  <a:srgbClr val="FFFFFF"/>
                </a:solidFill>
                <a:latin typeface="Open Sans"/>
                <a:ea typeface="Open Sans"/>
                <a:cs typeface="Open Sans"/>
                <a:sym typeface="Open Sans"/>
              </a:rPr>
              <a:t>Replacing Australia’s 21.3 gigawatts of coal plants with nuclear, large or small, would cost $500 billion to $650 billion (and much more to train a nuclear </a:t>
            </a:r>
            <a:r>
              <a:rPr lang="en-US" sz="2250">
                <a:solidFill>
                  <a:srgbClr val="000000"/>
                </a:solidFill>
                <a:latin typeface="Open Sans"/>
                <a:ea typeface="Open Sans"/>
                <a:cs typeface="Open Sans"/>
                <a:sym typeface="Open Sans"/>
              </a:rPr>
              <a:t>workforce)</a:t>
            </a:r>
          </a:p>
          <a:p>
            <a:pPr algn="l" marL="407194" indent="-203597" lvl="1">
              <a:lnSpc>
                <a:spcPts val="2970"/>
              </a:lnSpc>
            </a:pPr>
            <a:r>
              <a:rPr lang="en-US" sz="2250" u="sng">
                <a:solidFill>
                  <a:srgbClr val="FFC000"/>
                </a:solidFill>
                <a:latin typeface="Open Sans Bold"/>
                <a:ea typeface="Open Sans Bold"/>
                <a:cs typeface="Open Sans Bold"/>
                <a:sym typeface="Open Sans Bold"/>
                <a:hlinkClick r:id="rId3" tooltip="https://www.cleanenergycouncil.org.au/news/new-independent-research-nuclear-six-times-the-cost-of-renewables"/>
              </a:rPr>
              <a:t>Levelised cost of electricity review</a:t>
            </a:r>
          </a:p>
          <a:p>
            <a:pPr algn="l" marL="407194" indent="-203597" lvl="1">
              <a:lnSpc>
                <a:spcPts val="2970"/>
              </a:lnSpc>
            </a:pPr>
            <a:r>
              <a:rPr lang="en-US" sz="2250">
                <a:solidFill>
                  <a:srgbClr val="FFFFFF"/>
                </a:solidFill>
                <a:latin typeface="Open Sans"/>
                <a:ea typeface="Open Sans"/>
                <a:cs typeface="Open Sans"/>
                <a:sym typeface="Open Sans"/>
              </a:rPr>
              <a:t>A report prepared for the Clean Energy Council by Egis, a leading global consulting, construction and engineering firm. May 2024 found that Nuclear power is up to six times more expensive than renewable energy.</a:t>
            </a:r>
          </a:p>
          <a:p>
            <a:pPr algn="l" marL="407194" indent="-203597" lvl="1">
              <a:lnSpc>
                <a:spcPts val="2970"/>
              </a:lnSpc>
            </a:pPr>
            <a:r>
              <a:rPr lang="en-US" sz="2250" u="sng">
                <a:solidFill>
                  <a:srgbClr val="FFC000"/>
                </a:solidFill>
                <a:latin typeface="Open Sans Bold"/>
                <a:ea typeface="Open Sans Bold"/>
                <a:cs typeface="Open Sans Bold"/>
                <a:sym typeface="Open Sans Bold"/>
                <a:hlinkClick r:id="rId4" tooltip="https://www.afr.com/policy/energy-and-climate/nuclear-is-unviable-because-of-economics-not-engineering-20240623-p5jny1"/>
              </a:rPr>
              <a:t>Nuclear is unviable because of economics, not engineering</a:t>
            </a:r>
          </a:p>
          <a:p>
            <a:pPr algn="l" marL="407194" indent="-203597" lvl="1">
              <a:lnSpc>
                <a:spcPts val="2970"/>
              </a:lnSpc>
            </a:pPr>
            <a:r>
              <a:rPr lang="en-US" sz="2250">
                <a:solidFill>
                  <a:srgbClr val="FFFFFF"/>
                </a:solidFill>
                <a:latin typeface="Open Sans"/>
                <a:ea typeface="Open Sans"/>
                <a:cs typeface="Open Sans"/>
                <a:sym typeface="Open Sans"/>
              </a:rPr>
              <a:t>Even if all that mattered was the cheapest possible energy that meets minimum levels of reliability and emissions, the Coalition's plan fails.</a:t>
            </a:r>
          </a:p>
          <a:p>
            <a:pPr algn="l" marL="407194" indent="-203597" lvl="1">
              <a:lnSpc>
                <a:spcPts val="2970"/>
              </a:lnSpc>
            </a:pPr>
            <a:r>
              <a:rPr lang="en-US" sz="2250">
                <a:solidFill>
                  <a:srgbClr val="FFFFFF"/>
                </a:solidFill>
                <a:latin typeface="Open Sans Italics"/>
                <a:ea typeface="Open Sans Italics"/>
                <a:cs typeface="Open Sans Italics"/>
                <a:sym typeface="Open Sans Italics"/>
              </a:rPr>
              <a:t>June 23, 2024, Australian Financial Review, Steven Hamilton and Luke Heeney</a:t>
            </a:r>
          </a:p>
          <a:p>
            <a:pPr algn="l" marL="407194" indent="-203597" lvl="1">
              <a:lnSpc>
                <a:spcPts val="2970"/>
              </a:lnSpc>
            </a:pPr>
            <a:r>
              <a:rPr lang="en-US" sz="2250" u="sng">
                <a:solidFill>
                  <a:srgbClr val="FFC000"/>
                </a:solidFill>
                <a:latin typeface="Open Sans Bold"/>
                <a:ea typeface="Open Sans Bold"/>
                <a:cs typeface="Open Sans Bold"/>
                <a:sym typeface="Open Sans Bold"/>
                <a:hlinkClick r:id="rId5" tooltip="https://www.theguardian.com/australia-news/article/2024/jun/21/power-bills-could-rise-by-1000-a-year-under-coalition-plan-to-boost-gas-until-nuclear-is-ready-analysts-say"/>
              </a:rPr>
              <a:t>Power bills could rise by $1,000 a year under Coalition plan</a:t>
            </a:r>
          </a:p>
          <a:p>
            <a:pPr algn="l" marL="407194" indent="-203597" lvl="1">
              <a:lnSpc>
                <a:spcPts val="2970"/>
              </a:lnSpc>
            </a:pPr>
            <a:r>
              <a:rPr lang="en-US" sz="2250">
                <a:solidFill>
                  <a:srgbClr val="FFFFFF"/>
                </a:solidFill>
                <a:latin typeface="Open Sans"/>
                <a:ea typeface="Open Sans"/>
                <a:cs typeface="Open Sans"/>
                <a:sym typeface="Open Sans"/>
              </a:rPr>
              <a:t>Annual household power bills could increase by hundreds of dollars, and up to $1,000, under a Coalition plan to slow the rollout of large-scale renewable energy and use more gas-fired electricity before nuclear plants are ready, analysts say.</a:t>
            </a: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Too expensive</a:t>
            </a:r>
          </a:p>
        </p:txBody>
      </p:sp>
      <p:sp>
        <p:nvSpPr>
          <p:cNvPr name="TextBox 4" id="4"/>
          <p:cNvSpPr txBox="true"/>
          <p:nvPr/>
        </p:nvSpPr>
        <p:spPr>
          <a:xfrm rot="0">
            <a:off x="1020127" y="2207535"/>
            <a:ext cx="8032432" cy="7391865"/>
          </a:xfrm>
          <a:prstGeom prst="rect">
            <a:avLst/>
          </a:prstGeom>
        </p:spPr>
        <p:txBody>
          <a:bodyPr anchor="t" rtlCol="false" tIns="0" lIns="0" bIns="0" rIns="0">
            <a:spAutoFit/>
          </a:bodyPr>
          <a:lstStyle/>
          <a:p>
            <a:pPr algn="l">
              <a:lnSpc>
                <a:spcPts val="3168"/>
              </a:lnSpc>
            </a:pPr>
            <a:r>
              <a:rPr lang="en-US" sz="2400" u="sng">
                <a:solidFill>
                  <a:srgbClr val="FFC000"/>
                </a:solidFill>
                <a:latin typeface="Open Sans Bold"/>
                <a:ea typeface="Open Sans Bold"/>
                <a:cs typeface="Open Sans Bold"/>
                <a:sym typeface="Open Sans Bold"/>
                <a:hlinkClick r:id="rId4" tooltip="https://www.afr.com/policy/energy-and-climate/coalition-s-taxpayer-funded-nuclear-con-a-road-to-ruin-20240624-p5jo3j"/>
              </a:rPr>
              <a:t>Coalition’s taxpayer-funded nuclear con a </a:t>
            </a:r>
          </a:p>
          <a:p>
            <a:pPr algn="l">
              <a:lnSpc>
                <a:spcPts val="3168"/>
              </a:lnSpc>
            </a:pPr>
            <a:r>
              <a:rPr lang="en-US" sz="2400" u="sng">
                <a:solidFill>
                  <a:srgbClr val="FFC000"/>
                </a:solidFill>
                <a:latin typeface="Open Sans Bold"/>
                <a:ea typeface="Open Sans Bold"/>
                <a:cs typeface="Open Sans Bold"/>
                <a:sym typeface="Open Sans Bold"/>
                <a:hlinkClick r:id="rId5" tooltip="https://www.afr.com/policy/energy-and-climate/coalition-s-taxpayer-funded-nuclear-con-a-road-to-ruin-20240624-p5jo3j"/>
              </a:rPr>
              <a:t>road to ruin</a:t>
            </a:r>
          </a:p>
          <a:p>
            <a:pPr algn="l">
              <a:lnSpc>
                <a:spcPts val="2772"/>
              </a:lnSpc>
            </a:pPr>
            <a:r>
              <a:rPr lang="en-US" sz="2100">
                <a:solidFill>
                  <a:srgbClr val="FFFFFF"/>
                </a:solidFill>
                <a:latin typeface="Open Sans Italics"/>
                <a:ea typeface="Open Sans Italics"/>
                <a:cs typeface="Open Sans Italics"/>
                <a:sym typeface="Open Sans Italics"/>
              </a:rPr>
              <a:t>Tim Buckley and Annemarie Jonson, 25 June 2024, Australian Financial Review</a:t>
            </a:r>
          </a:p>
          <a:p>
            <a:pPr algn="l">
              <a:lnSpc>
                <a:spcPts val="2772"/>
              </a:lnSpc>
            </a:pPr>
            <a:r>
              <a:rPr lang="en-US" sz="2100">
                <a:solidFill>
                  <a:srgbClr val="FFFFFF"/>
                </a:solidFill>
                <a:latin typeface="Open Sans"/>
                <a:ea typeface="Open Sans"/>
                <a:cs typeface="Open Sans"/>
                <a:sym typeface="Open Sans"/>
              </a:rPr>
              <a:t>It beggars belief that the alternative government proposes nationalising an uncosted nuclear debt bomb and detonating it at the heart of domestic energy and climate policy.</a:t>
            </a:r>
          </a:p>
          <a:p>
            <a:pPr algn="l">
              <a:lnSpc>
                <a:spcPts val="2772"/>
              </a:lnSpc>
            </a:pPr>
            <a:r>
              <a:rPr lang="en-US" sz="2100">
                <a:solidFill>
                  <a:srgbClr val="FFFFFF"/>
                </a:solidFill>
                <a:latin typeface="Open Sans"/>
                <a:ea typeface="Open Sans"/>
                <a:cs typeface="Open Sans"/>
                <a:sym typeface="Open Sans"/>
              </a:rPr>
              <a:t>We estimate that the fiscal damage would be in the order of a minimum $100 billion, but likely considerably more given the international experience.</a:t>
            </a:r>
          </a:p>
          <a:p>
            <a:pPr algn="l">
              <a:lnSpc>
                <a:spcPts val="2772"/>
              </a:lnSpc>
            </a:pPr>
          </a:p>
          <a:p>
            <a:pPr algn="l">
              <a:lnSpc>
                <a:spcPts val="3168"/>
              </a:lnSpc>
            </a:pPr>
            <a:r>
              <a:rPr lang="en-US" sz="2400" u="sng">
                <a:solidFill>
                  <a:srgbClr val="FFC000"/>
                </a:solidFill>
                <a:latin typeface="Open Sans Bold"/>
                <a:ea typeface="Open Sans Bold"/>
                <a:cs typeface="Open Sans Bold"/>
                <a:sym typeface="Open Sans Bold"/>
                <a:hlinkClick r:id="rId6" tooltip="https://reneweconomy.com.au/duttons-nuclear-plan-could-cost-up-to-600-billion-deliver-less-than-four-pct-of-grid/"/>
              </a:rPr>
              <a:t>Dutton’s nuclear plan could cost up to $600 billion</a:t>
            </a:r>
          </a:p>
          <a:p>
            <a:pPr algn="l">
              <a:lnSpc>
                <a:spcPts val="2772"/>
              </a:lnSpc>
            </a:pPr>
            <a:r>
              <a:rPr lang="en-US" sz="2100">
                <a:solidFill>
                  <a:srgbClr val="FFFFFF"/>
                </a:solidFill>
                <a:latin typeface="Open Sans"/>
                <a:ea typeface="Open Sans"/>
                <a:cs typeface="Open Sans"/>
                <a:sym typeface="Open Sans"/>
              </a:rPr>
              <a:t>Using data from the CSIRO’s latest GenCost report and the Australian Energy Market Operator’s Integrated System Plan, the Smart Energy Council </a:t>
            </a:r>
            <a:r>
              <a:rPr lang="en-US" sz="2100" u="sng">
                <a:solidFill>
                  <a:srgbClr val="FFFFFF"/>
                </a:solidFill>
                <a:latin typeface="Open Sans"/>
                <a:ea typeface="Open Sans"/>
                <a:cs typeface="Open Sans"/>
                <a:sym typeface="Open Sans"/>
                <a:hlinkClick r:id="rId7" tooltip="https://smartenergy.org.au/articles/nuclear-fallout-116-600-billion-to-build-7-nuclear-reactors/"/>
              </a:rPr>
              <a:t>estimates</a:t>
            </a:r>
            <a:r>
              <a:rPr lang="en-US" sz="2100">
                <a:solidFill>
                  <a:srgbClr val="FFFFFF"/>
                </a:solidFill>
                <a:latin typeface="Open Sans"/>
                <a:ea typeface="Open Sans"/>
                <a:cs typeface="Open Sans"/>
                <a:sym typeface="Open Sans"/>
              </a:rPr>
              <a:t> the cost to taxpayers of building 7 reactors to be at least $116 billion. Cost overruns could mean a $600 billion bill to Australian taxpayers.</a:t>
            </a:r>
          </a:p>
          <a:p>
            <a:pPr algn="l">
              <a:lnSpc>
                <a:spcPts val="2772"/>
              </a:lnSpc>
            </a:pPr>
            <a:r>
              <a:rPr lang="en-US" sz="2100" u="sng">
                <a:solidFill>
                  <a:srgbClr val="FFFFFF"/>
                </a:solidFill>
                <a:latin typeface="Open Sans Bold"/>
                <a:ea typeface="Open Sans Bold"/>
                <a:cs typeface="Open Sans Bold"/>
                <a:sym typeface="Open Sans Bold"/>
                <a:hlinkClick r:id="rId8" tooltip="https://www.csiro.au/en/research/technology-space/energy/GenCost"/>
              </a:rPr>
              <a:t>CSIRO GenCost report, May 2024</a:t>
            </a:r>
          </a:p>
        </p:txBody>
      </p:sp>
      <p:graphicFrame>
        <p:nvGraphicFramePr>
          <p:cNvPr name="Table 5" id="5"/>
          <p:cNvGraphicFramePr>
            <a:graphicFrameLocks noGrp="true"/>
          </p:cNvGraphicFramePr>
          <p:nvPr/>
        </p:nvGraphicFramePr>
        <p:xfrm>
          <a:off x="9475470" y="2293832"/>
          <a:ext cx="7734300" cy="4629150"/>
        </p:xfrm>
        <a:graphic>
          <a:graphicData uri="http://schemas.openxmlformats.org/drawingml/2006/table">
            <a:tbl>
              <a:tblPr/>
              <a:tblGrid>
                <a:gridCol w="3390690"/>
                <a:gridCol w="2116337"/>
                <a:gridCol w="2227274"/>
              </a:tblGrid>
              <a:tr h="777476">
                <a:tc>
                  <a:txBody>
                    <a:bodyPr anchor="t" rtlCol="false"/>
                    <a:lstStyle/>
                    <a:p>
                      <a:pPr algn="l">
                        <a:lnSpc>
                          <a:spcPts val="1620"/>
                        </a:lnSpc>
                        <a:defRPr/>
                      </a:pPr>
                      <a:r>
                        <a:rPr lang="en-US" sz="1350">
                          <a:solidFill>
                            <a:srgbClr val="000000"/>
                          </a:solidFill>
                          <a:latin typeface="Open Sans"/>
                          <a:ea typeface="Open Sans"/>
                          <a:cs typeface="Open Sans"/>
                          <a:sym typeface="Open Sans"/>
                        </a:rPr>
                        <a:t>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C000"/>
                    </a:solidFill>
                  </a:tcPr>
                </a:tc>
                <a:tc>
                  <a:txBody>
                    <a:bodyPr anchor="t" rtlCol="false"/>
                    <a:lstStyle/>
                    <a:p>
                      <a:pPr algn="l">
                        <a:lnSpc>
                          <a:spcPts val="1980"/>
                        </a:lnSpc>
                        <a:defRPr/>
                      </a:pPr>
                      <a:r>
                        <a:rPr lang="en-US" sz="1650">
                          <a:solidFill>
                            <a:srgbClr val="000000"/>
                          </a:solidFill>
                          <a:latin typeface="Open Sans Bold"/>
                          <a:ea typeface="Open Sans Bold"/>
                          <a:cs typeface="Open Sans Bold"/>
                          <a:sym typeface="Open Sans Bold"/>
                        </a:rPr>
                        <a:t>2023  ($/MWh)</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C000"/>
                    </a:solidFill>
                  </a:tcPr>
                </a:tc>
                <a:tc>
                  <a:txBody>
                    <a:bodyPr anchor="t" rtlCol="false"/>
                    <a:lstStyle/>
                    <a:p>
                      <a:pPr algn="l">
                        <a:lnSpc>
                          <a:spcPts val="1980"/>
                        </a:lnSpc>
                        <a:defRPr/>
                      </a:pPr>
                      <a:r>
                        <a:rPr lang="en-US" sz="1650">
                          <a:solidFill>
                            <a:srgbClr val="000000"/>
                          </a:solidFill>
                          <a:latin typeface="Open Sans Bold"/>
                          <a:ea typeface="Open Sans Bold"/>
                          <a:cs typeface="Open Sans Bold"/>
                          <a:sym typeface="Open Sans Bold"/>
                        </a:rPr>
                        <a:t>2030 ($/MWh)</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C000"/>
                    </a:solidFill>
                  </a:tcPr>
                </a:tc>
              </a:tr>
              <a:tr h="394553">
                <a:tc>
                  <a:txBody>
                    <a:bodyPr anchor="t" rtlCol="false"/>
                    <a:lstStyle/>
                    <a:p>
                      <a:pPr algn="l">
                        <a:lnSpc>
                          <a:spcPts val="3024"/>
                        </a:lnSpc>
                        <a:defRPr/>
                      </a:pPr>
                      <a:r>
                        <a:rPr lang="en-US" sz="2100">
                          <a:solidFill>
                            <a:srgbClr val="000000"/>
                          </a:solidFill>
                          <a:latin typeface="Open Sans"/>
                          <a:ea typeface="Open Sans"/>
                          <a:cs typeface="Open Sans"/>
                          <a:sym typeface="Open Sans"/>
                        </a:rPr>
                        <a:t>Large-scale nuclear</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EEB9"/>
                    </a:solidFill>
                  </a:tcPr>
                </a:tc>
                <a:tc>
                  <a:txBody>
                    <a:bodyPr anchor="t" rtlCol="false"/>
                    <a:lstStyle/>
                    <a:p>
                      <a:pPr algn="l">
                        <a:lnSpc>
                          <a:spcPts val="3024"/>
                        </a:lnSpc>
                        <a:defRPr/>
                      </a:pPr>
                      <a:r>
                        <a:rPr lang="en-US" sz="2100">
                          <a:solidFill>
                            <a:srgbClr val="000000"/>
                          </a:solidFill>
                          <a:latin typeface="Open Sans"/>
                          <a:ea typeface="Open Sans"/>
                          <a:cs typeface="Open Sans"/>
                          <a:sym typeface="Open Sans"/>
                        </a:rPr>
                        <a:t>155-252</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EEB9"/>
                    </a:solidFill>
                  </a:tcPr>
                </a:tc>
                <a:tc>
                  <a:txBody>
                    <a:bodyPr anchor="t" rtlCol="false"/>
                    <a:lstStyle/>
                    <a:p>
                      <a:pPr algn="l">
                        <a:lnSpc>
                          <a:spcPts val="3024"/>
                        </a:lnSpc>
                        <a:defRPr/>
                      </a:pPr>
                      <a:r>
                        <a:rPr lang="en-US" sz="2100">
                          <a:solidFill>
                            <a:srgbClr val="000000"/>
                          </a:solidFill>
                          <a:latin typeface="Open Sans"/>
                          <a:ea typeface="Open Sans"/>
                          <a:cs typeface="Open Sans"/>
                          <a:sym typeface="Open Sans"/>
                        </a:rPr>
                        <a:t>141-233</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EEB9"/>
                    </a:solidFill>
                  </a:tcPr>
                </a:tc>
              </a:tr>
              <a:tr h="607833">
                <a:tc>
                  <a:txBody>
                    <a:bodyPr anchor="t" rtlCol="false"/>
                    <a:lstStyle/>
                    <a:p>
                      <a:pPr algn="l">
                        <a:lnSpc>
                          <a:spcPts val="3024"/>
                        </a:lnSpc>
                        <a:defRPr/>
                      </a:pPr>
                      <a:r>
                        <a:rPr lang="en-US" sz="2100">
                          <a:solidFill>
                            <a:srgbClr val="000000"/>
                          </a:solidFill>
                          <a:latin typeface="Open Sans"/>
                          <a:ea typeface="Open Sans"/>
                          <a:cs typeface="Open Sans"/>
                          <a:sym typeface="Open Sans"/>
                        </a:rPr>
                        <a:t>Small modular reactors</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FFFF"/>
                    </a:solidFill>
                  </a:tcPr>
                </a:tc>
                <a:tc>
                  <a:txBody>
                    <a:bodyPr anchor="t" rtlCol="false"/>
                    <a:lstStyle/>
                    <a:p>
                      <a:pPr algn="l">
                        <a:lnSpc>
                          <a:spcPts val="3024"/>
                        </a:lnSpc>
                        <a:defRPr/>
                      </a:pPr>
                      <a:r>
                        <a:rPr lang="en-US" sz="2100">
                          <a:solidFill>
                            <a:srgbClr val="000000"/>
                          </a:solidFill>
                          <a:latin typeface="Open Sans"/>
                          <a:ea typeface="Open Sans"/>
                          <a:cs typeface="Open Sans"/>
                          <a:sym typeface="Open Sans"/>
                        </a:rPr>
                        <a:t>387-641</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FFFF"/>
                    </a:solidFill>
                  </a:tcPr>
                </a:tc>
                <a:tc>
                  <a:txBody>
                    <a:bodyPr anchor="t" rtlCol="false"/>
                    <a:lstStyle/>
                    <a:p>
                      <a:pPr algn="l">
                        <a:lnSpc>
                          <a:spcPts val="3024"/>
                        </a:lnSpc>
                        <a:defRPr/>
                      </a:pPr>
                      <a:r>
                        <a:rPr lang="en-US" sz="2100">
                          <a:solidFill>
                            <a:srgbClr val="000000"/>
                          </a:solidFill>
                          <a:latin typeface="Open Sans"/>
                          <a:ea typeface="Open Sans"/>
                          <a:cs typeface="Open Sans"/>
                          <a:sym typeface="Open Sans"/>
                        </a:rPr>
                        <a:t>230-382</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FFFF"/>
                    </a:solidFill>
                  </a:tcPr>
                </a:tc>
              </a:tr>
              <a:tr h="2849288">
                <a:tc>
                  <a:txBody>
                    <a:bodyPr anchor="t" rtlCol="false"/>
                    <a:lstStyle/>
                    <a:p>
                      <a:pPr algn="l">
                        <a:lnSpc>
                          <a:spcPts val="3024"/>
                        </a:lnSpc>
                        <a:defRPr/>
                      </a:pPr>
                      <a:r>
                        <a:rPr lang="en-US" sz="2100">
                          <a:solidFill>
                            <a:srgbClr val="000000"/>
                          </a:solidFill>
                          <a:latin typeface="Open Sans"/>
                          <a:ea typeface="Open Sans"/>
                          <a:cs typeface="Open Sans"/>
                          <a:sym typeface="Open Sans"/>
                        </a:rPr>
                        <a:t>90% wind and solar PV supply to the National Electricity Market including storage and transmission costs</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EEB9"/>
                    </a:solidFill>
                  </a:tcPr>
                </a:tc>
                <a:tc>
                  <a:txBody>
                    <a:bodyPr anchor="t" rtlCol="false"/>
                    <a:lstStyle/>
                    <a:p>
                      <a:pPr algn="l">
                        <a:lnSpc>
                          <a:spcPts val="3024"/>
                        </a:lnSpc>
                        <a:defRPr/>
                      </a:pPr>
                      <a:r>
                        <a:rPr lang="en-US" sz="2100">
                          <a:solidFill>
                            <a:srgbClr val="000000"/>
                          </a:solidFill>
                          <a:latin typeface="Open Sans"/>
                          <a:ea typeface="Open Sans"/>
                          <a:cs typeface="Open Sans"/>
                          <a:sym typeface="Open Sans"/>
                        </a:rPr>
                        <a:t>100-143</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EEB9"/>
                    </a:solidFill>
                  </a:tcPr>
                </a:tc>
                <a:tc>
                  <a:txBody>
                    <a:bodyPr anchor="t" rtlCol="false"/>
                    <a:lstStyle/>
                    <a:p>
                      <a:pPr algn="l">
                        <a:lnSpc>
                          <a:spcPts val="3024"/>
                        </a:lnSpc>
                        <a:defRPr/>
                      </a:pPr>
                      <a:r>
                        <a:rPr lang="en-US" sz="2100">
                          <a:solidFill>
                            <a:srgbClr val="000000"/>
                          </a:solidFill>
                          <a:latin typeface="Open Sans"/>
                          <a:ea typeface="Open Sans"/>
                          <a:cs typeface="Open Sans"/>
                          <a:sym typeface="Open Sans"/>
                        </a:rPr>
                        <a:t>89-128</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EEB9"/>
                    </a:solidFill>
                  </a:tcPr>
                </a:tc>
              </a:tr>
            </a:tbl>
          </a:graphicData>
        </a:graphic>
      </p:graphicFrame>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Small modular reactors (SMRs)</a:t>
            </a:r>
          </a:p>
        </p:txBody>
      </p:sp>
      <p:sp>
        <p:nvSpPr>
          <p:cNvPr name="TextBox 4" id="4"/>
          <p:cNvSpPr txBox="true"/>
          <p:nvPr/>
        </p:nvSpPr>
        <p:spPr>
          <a:xfrm rot="0">
            <a:off x="1014372" y="2226961"/>
            <a:ext cx="9158328" cy="7120056"/>
          </a:xfrm>
          <a:prstGeom prst="rect">
            <a:avLst/>
          </a:prstGeom>
        </p:spPr>
        <p:txBody>
          <a:bodyPr anchor="t" rtlCol="false" tIns="0" lIns="0" bIns="0" rIns="0">
            <a:spAutoFit/>
          </a:bodyPr>
          <a:lstStyle/>
          <a:p>
            <a:pPr algn="l">
              <a:lnSpc>
                <a:spcPts val="3240"/>
              </a:lnSpc>
            </a:pPr>
            <a:r>
              <a:rPr lang="en-US" sz="2700">
                <a:solidFill>
                  <a:srgbClr val="FFC000"/>
                </a:solidFill>
                <a:latin typeface="Open Sans Bold"/>
                <a:ea typeface="Open Sans Bold"/>
                <a:cs typeface="Open Sans Bold"/>
                <a:sym typeface="Open Sans Bold"/>
              </a:rPr>
              <a:t>Less than 300 MW</a:t>
            </a:r>
          </a:p>
          <a:p>
            <a:pPr algn="l">
              <a:lnSpc>
                <a:spcPts val="3240"/>
              </a:lnSpc>
            </a:pPr>
            <a:r>
              <a:rPr lang="en-US" sz="2700">
                <a:solidFill>
                  <a:srgbClr val="FFC000"/>
                </a:solidFill>
                <a:latin typeface="Open Sans Bold"/>
                <a:ea typeface="Open Sans Bold"/>
                <a:cs typeface="Open Sans Bold"/>
                <a:sym typeface="Open Sans Bold"/>
              </a:rPr>
              <a:t>Serial factory production of reactor components.</a:t>
            </a:r>
          </a:p>
          <a:p>
            <a:pPr algn="l">
              <a:lnSpc>
                <a:spcPts val="3240"/>
              </a:lnSpc>
            </a:pPr>
          </a:p>
          <a:p>
            <a:pPr algn="l">
              <a:lnSpc>
                <a:spcPts val="3240"/>
              </a:lnSpc>
            </a:pPr>
            <a:r>
              <a:rPr lang="en-US" sz="2700">
                <a:solidFill>
                  <a:srgbClr val="FFC000"/>
                </a:solidFill>
                <a:latin typeface="Open Sans Bold"/>
                <a:ea typeface="Open Sans Bold"/>
                <a:cs typeface="Open Sans Bold"/>
                <a:sym typeface="Open Sans Bold"/>
              </a:rPr>
              <a:t>SMRs in China and Russia</a:t>
            </a:r>
          </a:p>
          <a:p>
            <a:pPr algn="l" marL="488632" indent="-244316" lvl="1">
              <a:lnSpc>
                <a:spcPts val="3240"/>
              </a:lnSpc>
              <a:buFont typeface="Arial"/>
              <a:buChar char="•"/>
            </a:pPr>
            <a:r>
              <a:rPr lang="en-US" sz="2700">
                <a:solidFill>
                  <a:srgbClr val="FFFFFF"/>
                </a:solidFill>
                <a:latin typeface="Open Sans"/>
                <a:ea typeface="Open Sans"/>
                <a:cs typeface="Open Sans"/>
                <a:sym typeface="Open Sans"/>
              </a:rPr>
              <a:t>Both countries have one twin-reactor SMR</a:t>
            </a:r>
          </a:p>
          <a:p>
            <a:pPr algn="l" marL="488632" indent="-244316" lvl="1">
              <a:lnSpc>
                <a:spcPts val="3240"/>
              </a:lnSpc>
              <a:buFont typeface="Arial"/>
              <a:buChar char="•"/>
            </a:pPr>
            <a:r>
              <a:rPr lang="en-US" sz="2700">
                <a:solidFill>
                  <a:srgbClr val="FFFFFF"/>
                </a:solidFill>
                <a:latin typeface="Open Sans"/>
                <a:ea typeface="Open Sans"/>
                <a:cs typeface="Open Sans"/>
                <a:sym typeface="Open Sans"/>
              </a:rPr>
              <a:t>No modular construction techniques</a:t>
            </a:r>
          </a:p>
          <a:p>
            <a:pPr algn="l" marL="488632" indent="-244316" lvl="1">
              <a:lnSpc>
                <a:spcPts val="3240"/>
              </a:lnSpc>
              <a:buFont typeface="Arial"/>
              <a:buChar char="•"/>
            </a:pPr>
            <a:r>
              <a:rPr lang="en-US" sz="2700">
                <a:solidFill>
                  <a:srgbClr val="FFFFFF"/>
                </a:solidFill>
                <a:latin typeface="Open Sans"/>
                <a:ea typeface="Open Sans"/>
                <a:cs typeface="Open Sans"/>
                <a:sym typeface="Open Sans"/>
              </a:rPr>
              <a:t>Couldn’t even be called prototype SMRs since there are no plans to mass-produce more.</a:t>
            </a:r>
          </a:p>
          <a:p>
            <a:pPr algn="l" marL="488632" indent="-244316" lvl="1">
              <a:lnSpc>
                <a:spcPts val="3240"/>
              </a:lnSpc>
            </a:pPr>
          </a:p>
          <a:p>
            <a:pPr algn="l" marL="488632" indent="-244316" lvl="1">
              <a:lnSpc>
                <a:spcPts val="3240"/>
              </a:lnSpc>
            </a:pPr>
            <a:r>
              <a:rPr lang="en-US" sz="2700">
                <a:solidFill>
                  <a:srgbClr val="FFC000"/>
                </a:solidFill>
                <a:latin typeface="Open Sans Bold"/>
                <a:ea typeface="Open Sans Bold"/>
                <a:cs typeface="Open Sans Bold"/>
                <a:sym typeface="Open Sans Bold"/>
              </a:rPr>
              <a:t>SMRs don’t exist.</a:t>
            </a:r>
          </a:p>
          <a:p>
            <a:pPr algn="l" marL="488632" indent="-244316" lvl="1">
              <a:lnSpc>
                <a:spcPts val="3240"/>
              </a:lnSpc>
            </a:pPr>
          </a:p>
          <a:p>
            <a:pPr algn="l" marL="488632" indent="-244316" lvl="1">
              <a:lnSpc>
                <a:spcPts val="3240"/>
              </a:lnSpc>
            </a:pPr>
            <a:r>
              <a:rPr lang="en-US" sz="2700">
                <a:solidFill>
                  <a:srgbClr val="FFFFFF"/>
                </a:solidFill>
                <a:latin typeface="Open Sans Bold"/>
                <a:ea typeface="Open Sans Bold"/>
                <a:cs typeface="Open Sans Bold"/>
                <a:sym typeface="Open Sans Bold"/>
              </a:rPr>
              <a:t>Many failed SMR projects</a:t>
            </a:r>
            <a:r>
              <a:rPr lang="en-US" sz="2700">
                <a:solidFill>
                  <a:srgbClr val="FFFFFF"/>
                </a:solidFill>
                <a:latin typeface="Open Sans"/>
                <a:ea typeface="Open Sans"/>
                <a:cs typeface="Open Sans"/>
                <a:sym typeface="Open Sans"/>
              </a:rPr>
              <a:t>, e.g. NuScale in the US abandoned its first project after costs rose to a ridiculous A$14.0 billion for a 462 MW plant.</a:t>
            </a:r>
          </a:p>
          <a:p>
            <a:pPr algn="l" marL="488632" indent="-244316" lvl="1">
              <a:lnSpc>
                <a:spcPts val="3240"/>
              </a:lnSpc>
            </a:pPr>
          </a:p>
          <a:p>
            <a:pPr algn="l" marL="488632" indent="-244316" lvl="1">
              <a:lnSpc>
                <a:spcPts val="3240"/>
              </a:lnSpc>
            </a:pPr>
            <a:r>
              <a:rPr lang="en-US" sz="2700">
                <a:solidFill>
                  <a:srgbClr val="FFC000"/>
                </a:solidFill>
                <a:latin typeface="Open Sans Bold"/>
                <a:ea typeface="Open Sans Bold"/>
                <a:cs typeface="Open Sans Bold"/>
                <a:sym typeface="Open Sans Bold"/>
              </a:rPr>
              <a:t>More info: </a:t>
            </a:r>
            <a:r>
              <a:rPr lang="en-US" sz="2700" u="sng">
                <a:solidFill>
                  <a:srgbClr val="FFFFFF"/>
                </a:solidFill>
                <a:latin typeface="Open Sans"/>
                <a:ea typeface="Open Sans"/>
                <a:cs typeface="Open Sans"/>
                <a:sym typeface="Open Sans"/>
                <a:hlinkClick r:id="rId3" tooltip="https://nuclear.foe.org.au/smr/"/>
              </a:rPr>
              <a:t>nuclear.foe.org.au/smr</a:t>
            </a:r>
            <a:r>
              <a:rPr lang="en-US" sz="2700">
                <a:solidFill>
                  <a:srgbClr val="FFFFFF"/>
                </a:solidFill>
                <a:latin typeface="Open Sans"/>
                <a:ea typeface="Open Sans"/>
                <a:cs typeface="Open Sans"/>
                <a:sym typeface="Open Sans"/>
              </a:rPr>
              <a:t>, </a:t>
            </a:r>
            <a:r>
              <a:rPr lang="en-US" sz="2700" u="sng">
                <a:solidFill>
                  <a:srgbClr val="FFFFFF"/>
                </a:solidFill>
                <a:latin typeface="Open Sans"/>
                <a:ea typeface="Open Sans"/>
                <a:cs typeface="Open Sans"/>
                <a:sym typeface="Open Sans"/>
                <a:hlinkClick r:id="rId4" tooltip="https://reneweconomy.com.au/?s=smr"/>
              </a:rPr>
              <a:t>reneweconomy.com.au/?s=smr</a:t>
            </a:r>
          </a:p>
        </p:txBody>
      </p:sp>
      <p:sp>
        <p:nvSpPr>
          <p:cNvPr name="Freeform 5" id="5"/>
          <p:cNvSpPr/>
          <p:nvPr/>
        </p:nvSpPr>
        <p:spPr>
          <a:xfrm flipH="false" flipV="false" rot="0">
            <a:off x="10607040" y="2281236"/>
            <a:ext cx="6637973" cy="6274958"/>
          </a:xfrm>
          <a:custGeom>
            <a:avLst/>
            <a:gdLst/>
            <a:ahLst/>
            <a:cxnLst/>
            <a:rect r="r" b="b" t="t" l="l"/>
            <a:pathLst>
              <a:path h="6274958" w="6637973">
                <a:moveTo>
                  <a:pt x="0" y="0"/>
                </a:moveTo>
                <a:lnTo>
                  <a:pt x="6637972" y="0"/>
                </a:lnTo>
                <a:lnTo>
                  <a:pt x="6637972" y="6274958"/>
                </a:lnTo>
                <a:lnTo>
                  <a:pt x="0" y="6274958"/>
                </a:lnTo>
                <a:lnTo>
                  <a:pt x="0" y="0"/>
                </a:lnTo>
                <a:close/>
              </a:path>
            </a:pathLst>
          </a:custGeom>
          <a:blipFill>
            <a:blip r:embed="rId5"/>
            <a:stretch>
              <a:fillRect l="0" t="0" r="0" b="0"/>
            </a:stretch>
          </a:blipFill>
        </p:spPr>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F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Too risky</a:t>
            </a:r>
          </a:p>
        </p:txBody>
      </p:sp>
      <p:sp>
        <p:nvSpPr>
          <p:cNvPr name="TextBox 4" id="4"/>
          <p:cNvSpPr txBox="true"/>
          <p:nvPr/>
        </p:nvSpPr>
        <p:spPr>
          <a:xfrm rot="0">
            <a:off x="962625" y="2159570"/>
            <a:ext cx="8089935" cy="1986052"/>
          </a:xfrm>
          <a:prstGeom prst="rect">
            <a:avLst/>
          </a:prstGeom>
        </p:spPr>
        <p:txBody>
          <a:bodyPr anchor="t" rtlCol="false" tIns="0" lIns="0" bIns="0" rIns="0">
            <a:spAutoFit/>
          </a:bodyPr>
          <a:lstStyle/>
          <a:p>
            <a:pPr algn="l" marL="760095" indent="-380048" lvl="1">
              <a:lnSpc>
                <a:spcPts val="5040"/>
              </a:lnSpc>
              <a:buFont typeface="Arial"/>
              <a:buChar char="•"/>
            </a:pPr>
            <a:r>
              <a:rPr lang="en-US" sz="4200">
                <a:solidFill>
                  <a:srgbClr val="FFFFFF"/>
                </a:solidFill>
                <a:latin typeface="Open Sans"/>
                <a:ea typeface="Open Sans"/>
                <a:cs typeface="Open Sans"/>
                <a:sym typeface="Open Sans"/>
              </a:rPr>
              <a:t>Catastrophic accidents</a:t>
            </a:r>
          </a:p>
          <a:p>
            <a:pPr algn="l" marL="760095" indent="-380048" lvl="1">
              <a:lnSpc>
                <a:spcPts val="5040"/>
              </a:lnSpc>
              <a:buFont typeface="Arial"/>
              <a:buChar char="•"/>
            </a:pPr>
            <a:r>
              <a:rPr lang="en-US" sz="4200">
                <a:solidFill>
                  <a:srgbClr val="FFFFFF"/>
                </a:solidFill>
                <a:latin typeface="Open Sans"/>
                <a:ea typeface="Open Sans"/>
                <a:cs typeface="Open Sans"/>
                <a:sym typeface="Open Sans"/>
              </a:rPr>
              <a:t>Weapons proliferation</a:t>
            </a:r>
          </a:p>
          <a:p>
            <a:pPr algn="l" marL="760095" indent="-380048" lvl="1">
              <a:lnSpc>
                <a:spcPts val="5040"/>
              </a:lnSpc>
              <a:buFont typeface="Arial"/>
              <a:buChar char="•"/>
            </a:pPr>
            <a:r>
              <a:rPr lang="en-US" sz="4200">
                <a:solidFill>
                  <a:srgbClr val="FFFFFF"/>
                </a:solidFill>
                <a:latin typeface="Open Sans"/>
                <a:ea typeface="Open Sans"/>
                <a:cs typeface="Open Sans"/>
                <a:sym typeface="Open Sans"/>
              </a:rPr>
              <a:t>Attacks on nuclear plants</a:t>
            </a:r>
          </a:p>
        </p:txBody>
      </p:sp>
      <p:sp>
        <p:nvSpPr>
          <p:cNvPr name="Freeform 5" id="5"/>
          <p:cNvSpPr/>
          <p:nvPr/>
        </p:nvSpPr>
        <p:spPr>
          <a:xfrm flipH="false" flipV="false" rot="0">
            <a:off x="9144000" y="2308160"/>
            <a:ext cx="3850463" cy="2835340"/>
          </a:xfrm>
          <a:custGeom>
            <a:avLst/>
            <a:gdLst/>
            <a:ahLst/>
            <a:cxnLst/>
            <a:rect r="r" b="b" t="t" l="l"/>
            <a:pathLst>
              <a:path h="2835340" w="3850463">
                <a:moveTo>
                  <a:pt x="0" y="0"/>
                </a:moveTo>
                <a:lnTo>
                  <a:pt x="3850462" y="0"/>
                </a:lnTo>
                <a:lnTo>
                  <a:pt x="3850462" y="2835340"/>
                </a:lnTo>
                <a:lnTo>
                  <a:pt x="0" y="2835340"/>
                </a:lnTo>
                <a:lnTo>
                  <a:pt x="0" y="0"/>
                </a:lnTo>
                <a:close/>
              </a:path>
            </a:pathLst>
          </a:custGeom>
          <a:blipFill>
            <a:blip r:embed="rId3"/>
            <a:stretch>
              <a:fillRect l="0" t="0" r="0" b="0"/>
            </a:stretch>
          </a:blipFill>
        </p:spPr>
      </p:sp>
      <p:sp>
        <p:nvSpPr>
          <p:cNvPr name="Freeform 6" id="6"/>
          <p:cNvSpPr/>
          <p:nvPr/>
        </p:nvSpPr>
        <p:spPr>
          <a:xfrm flipH="false" flipV="false" rot="0">
            <a:off x="9144000" y="5349238"/>
            <a:ext cx="6229350" cy="3504009"/>
          </a:xfrm>
          <a:custGeom>
            <a:avLst/>
            <a:gdLst/>
            <a:ahLst/>
            <a:cxnLst/>
            <a:rect r="r" b="b" t="t" l="l"/>
            <a:pathLst>
              <a:path h="3504009" w="6229350">
                <a:moveTo>
                  <a:pt x="0" y="0"/>
                </a:moveTo>
                <a:lnTo>
                  <a:pt x="6229350" y="0"/>
                </a:lnTo>
                <a:lnTo>
                  <a:pt x="6229350" y="3504010"/>
                </a:lnTo>
                <a:lnTo>
                  <a:pt x="0" y="3504010"/>
                </a:lnTo>
                <a:lnTo>
                  <a:pt x="0" y="0"/>
                </a:lnTo>
                <a:close/>
              </a:path>
            </a:pathLst>
          </a:custGeom>
          <a:blipFill>
            <a:blip r:embed="rId4"/>
            <a:stretch>
              <a:fillRect l="0" t="0" r="0" b="0"/>
            </a:stretch>
          </a:blipFill>
        </p:spPr>
      </p:sp>
      <p:sp>
        <p:nvSpPr>
          <p:cNvPr name="Freeform 7" id="7"/>
          <p:cNvSpPr/>
          <p:nvPr/>
        </p:nvSpPr>
        <p:spPr>
          <a:xfrm flipH="false" flipV="false" rot="0">
            <a:off x="13227015" y="2976159"/>
            <a:ext cx="3851910" cy="2167341"/>
          </a:xfrm>
          <a:custGeom>
            <a:avLst/>
            <a:gdLst/>
            <a:ahLst/>
            <a:cxnLst/>
            <a:rect r="r" b="b" t="t" l="l"/>
            <a:pathLst>
              <a:path h="2167341" w="3851910">
                <a:moveTo>
                  <a:pt x="0" y="0"/>
                </a:moveTo>
                <a:lnTo>
                  <a:pt x="3851910" y="0"/>
                </a:lnTo>
                <a:lnTo>
                  <a:pt x="3851910" y="2167341"/>
                </a:lnTo>
                <a:lnTo>
                  <a:pt x="0" y="2167341"/>
                </a:lnTo>
                <a:lnTo>
                  <a:pt x="0" y="0"/>
                </a:lnTo>
                <a:close/>
              </a:path>
            </a:pathLst>
          </a:custGeom>
          <a:blipFill>
            <a:blip r:embed="rId5"/>
            <a:stretch>
              <a:fillRect l="0" t="0" r="0" b="0"/>
            </a:stretch>
          </a:blipFill>
        </p:spPr>
      </p:sp>
      <p:sp>
        <p:nvSpPr>
          <p:cNvPr name="Freeform 8" id="8"/>
          <p:cNvSpPr/>
          <p:nvPr/>
        </p:nvSpPr>
        <p:spPr>
          <a:xfrm flipH="false" flipV="false" rot="0">
            <a:off x="4194810" y="5349238"/>
            <a:ext cx="4771958" cy="3168878"/>
          </a:xfrm>
          <a:custGeom>
            <a:avLst/>
            <a:gdLst/>
            <a:ahLst/>
            <a:cxnLst/>
            <a:rect r="r" b="b" t="t" l="l"/>
            <a:pathLst>
              <a:path h="3168878" w="4771958">
                <a:moveTo>
                  <a:pt x="0" y="0"/>
                </a:moveTo>
                <a:lnTo>
                  <a:pt x="4771958" y="0"/>
                </a:lnTo>
                <a:lnTo>
                  <a:pt x="4771958" y="3168878"/>
                </a:lnTo>
                <a:lnTo>
                  <a:pt x="0" y="3168878"/>
                </a:lnTo>
                <a:lnTo>
                  <a:pt x="0" y="0"/>
                </a:lnTo>
                <a:close/>
              </a:path>
            </a:pathLst>
          </a:custGeom>
          <a:blipFill>
            <a:blip r:embed="rId6"/>
            <a:stretch>
              <a:fillRect l="0" t="0" r="0" b="0"/>
            </a:stretch>
          </a:blipFill>
        </p:spPr>
      </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Catastrophic accidents</a:t>
            </a:r>
          </a:p>
        </p:txBody>
      </p:sp>
      <p:sp>
        <p:nvSpPr>
          <p:cNvPr name="TextBox 4" id="4"/>
          <p:cNvSpPr txBox="true"/>
          <p:nvPr/>
        </p:nvSpPr>
        <p:spPr>
          <a:xfrm rot="0">
            <a:off x="974407" y="2154826"/>
            <a:ext cx="9381172" cy="8600804"/>
          </a:xfrm>
          <a:prstGeom prst="rect">
            <a:avLst/>
          </a:prstGeom>
        </p:spPr>
        <p:txBody>
          <a:bodyPr anchor="t" rtlCol="false" tIns="0" lIns="0" bIns="0" rIns="0">
            <a:spAutoFit/>
          </a:bodyPr>
          <a:lstStyle/>
          <a:p>
            <a:pPr algn="l" marL="488632" indent="-244316" lvl="1">
              <a:lnSpc>
                <a:spcPts val="3564"/>
              </a:lnSpc>
              <a:buFont typeface="Arial"/>
              <a:buChar char="•"/>
            </a:pPr>
            <a:r>
              <a:rPr lang="en-US" sz="2700">
                <a:solidFill>
                  <a:srgbClr val="FFFFFF"/>
                </a:solidFill>
                <a:latin typeface="Open Sans"/>
                <a:ea typeface="Open Sans"/>
                <a:cs typeface="Open Sans"/>
                <a:sym typeface="Open Sans"/>
              </a:rPr>
              <a:t>The economic costs of the Chernobyl and Fukushima disasters amounted to around A$1 trillion each. In Australia, that would equate to $40,000 for every single citizen.</a:t>
            </a:r>
          </a:p>
          <a:p>
            <a:pPr algn="l" marL="488632" indent="-244316" lvl="1">
              <a:lnSpc>
                <a:spcPts val="3564"/>
              </a:lnSpc>
              <a:buFont typeface="Arial"/>
              <a:buChar char="•"/>
            </a:pPr>
            <a:r>
              <a:rPr lang="en-US" sz="2700">
                <a:solidFill>
                  <a:srgbClr val="FFFFFF"/>
                </a:solidFill>
                <a:latin typeface="Open Sans"/>
                <a:ea typeface="Open Sans"/>
                <a:cs typeface="Open Sans"/>
                <a:sym typeface="Open Sans"/>
              </a:rPr>
              <a:t>Over half a million people were evacuated after the Chernobyl (350,000) and Fukushima (160,000) disasters.</a:t>
            </a:r>
          </a:p>
          <a:p>
            <a:pPr algn="l" marL="488632" indent="-244316" lvl="1">
              <a:lnSpc>
                <a:spcPts val="3564"/>
              </a:lnSpc>
              <a:buFont typeface="Arial"/>
              <a:buChar char="•"/>
            </a:pPr>
            <a:r>
              <a:rPr lang="en-US" sz="2700">
                <a:solidFill>
                  <a:srgbClr val="FFFFFF"/>
                </a:solidFill>
                <a:latin typeface="Open Sans"/>
                <a:ea typeface="Open Sans"/>
                <a:cs typeface="Open Sans"/>
                <a:sym typeface="Open Sans"/>
              </a:rPr>
              <a:t>The lowest scientific estimate of the Chernobyl cancer death toll across Europe is the estimate of 16,000 deaths in a study published in the </a:t>
            </a:r>
            <a:r>
              <a:rPr lang="en-US" sz="2700">
                <a:solidFill>
                  <a:srgbClr val="FFFFFF"/>
                </a:solidFill>
                <a:latin typeface="Open Sans Italics"/>
                <a:ea typeface="Open Sans Italics"/>
                <a:cs typeface="Open Sans Italics"/>
                <a:sym typeface="Open Sans Italics"/>
              </a:rPr>
              <a:t>International Journal of Cancer</a:t>
            </a:r>
            <a:r>
              <a:rPr lang="en-US" sz="2700">
                <a:solidFill>
                  <a:srgbClr val="FFFFFF"/>
                </a:solidFill>
                <a:latin typeface="Open Sans"/>
                <a:ea typeface="Open Sans"/>
                <a:cs typeface="Open Sans"/>
                <a:sym typeface="Open Sans"/>
              </a:rPr>
              <a:t>.</a:t>
            </a:r>
          </a:p>
          <a:p>
            <a:pPr algn="l" marL="488632" indent="-244316" lvl="1">
              <a:lnSpc>
                <a:spcPts val="3564"/>
              </a:lnSpc>
              <a:buFont typeface="Arial"/>
              <a:buChar char="•"/>
            </a:pPr>
            <a:r>
              <a:rPr lang="en-US" sz="2700">
                <a:solidFill>
                  <a:srgbClr val="FFFFFF"/>
                </a:solidFill>
                <a:latin typeface="Open Sans"/>
                <a:ea typeface="Open Sans"/>
                <a:cs typeface="Open Sans"/>
                <a:sym typeface="Open Sans"/>
              </a:rPr>
              <a:t>Radioactive fallout from Fukushima will cause an estimated 5,000 fatal cancers, in addition to the indirect death toll of at least 2,000 people resulting from the botched evacuation and mistreatment of evacuees.</a:t>
            </a:r>
          </a:p>
        </p:txBody>
      </p:sp>
      <p:sp>
        <p:nvSpPr>
          <p:cNvPr name="Freeform 5" id="5"/>
          <p:cNvSpPr/>
          <p:nvPr/>
        </p:nvSpPr>
        <p:spPr>
          <a:xfrm flipH="false" flipV="false" rot="0">
            <a:off x="10669180" y="2308160"/>
            <a:ext cx="3835489" cy="2824316"/>
          </a:xfrm>
          <a:custGeom>
            <a:avLst/>
            <a:gdLst/>
            <a:ahLst/>
            <a:cxnLst/>
            <a:rect r="r" b="b" t="t" l="l"/>
            <a:pathLst>
              <a:path h="2824316" w="3835489">
                <a:moveTo>
                  <a:pt x="0" y="0"/>
                </a:moveTo>
                <a:lnTo>
                  <a:pt x="3835490" y="0"/>
                </a:lnTo>
                <a:lnTo>
                  <a:pt x="3835490" y="2824315"/>
                </a:lnTo>
                <a:lnTo>
                  <a:pt x="0" y="2824315"/>
                </a:lnTo>
                <a:lnTo>
                  <a:pt x="0" y="0"/>
                </a:lnTo>
                <a:close/>
              </a:path>
            </a:pathLst>
          </a:custGeom>
          <a:blipFill>
            <a:blip r:embed="rId3"/>
            <a:stretch>
              <a:fillRect l="0" t="0" r="0" b="0"/>
            </a:stretch>
          </a:blipFill>
        </p:spPr>
      </p:sp>
      <p:sp>
        <p:nvSpPr>
          <p:cNvPr name="Freeform 6" id="6"/>
          <p:cNvSpPr/>
          <p:nvPr/>
        </p:nvSpPr>
        <p:spPr>
          <a:xfrm flipH="false" flipV="false" rot="0">
            <a:off x="10669180" y="5349238"/>
            <a:ext cx="5892889" cy="3913246"/>
          </a:xfrm>
          <a:custGeom>
            <a:avLst/>
            <a:gdLst/>
            <a:ahLst/>
            <a:cxnLst/>
            <a:rect r="r" b="b" t="t" l="l"/>
            <a:pathLst>
              <a:path h="3913246" w="5892889">
                <a:moveTo>
                  <a:pt x="0" y="0"/>
                </a:moveTo>
                <a:lnTo>
                  <a:pt x="5892890" y="0"/>
                </a:lnTo>
                <a:lnTo>
                  <a:pt x="5892890" y="3913247"/>
                </a:lnTo>
                <a:lnTo>
                  <a:pt x="0" y="3913247"/>
                </a:lnTo>
                <a:lnTo>
                  <a:pt x="0" y="0"/>
                </a:lnTo>
                <a:close/>
              </a:path>
            </a:pathLst>
          </a:custGeom>
          <a:blipFill>
            <a:blip r:embed="rId4"/>
            <a:stretch>
              <a:fillRect l="0" t="0" r="0" b="0"/>
            </a:stretch>
          </a:blipFill>
        </p:spPr>
      </p:sp>
    </p:spTree>
  </p:cSld>
  <p:clrMapOvr>
    <a:masterClrMapping/>
  </p:clrMapOvr>
  <p:transition spd="fast">
    <p:fade/>
  </p:transition>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F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Nuclear Power &amp; Weapons Proliferation</a:t>
            </a:r>
          </a:p>
        </p:txBody>
      </p:sp>
      <p:sp>
        <p:nvSpPr>
          <p:cNvPr name="TextBox 4" id="4"/>
          <p:cNvSpPr txBox="true"/>
          <p:nvPr/>
        </p:nvSpPr>
        <p:spPr>
          <a:xfrm rot="0">
            <a:off x="9072112" y="6974205"/>
            <a:ext cx="8081460" cy="3174966"/>
          </a:xfrm>
          <a:prstGeom prst="rect">
            <a:avLst/>
          </a:prstGeom>
        </p:spPr>
        <p:txBody>
          <a:bodyPr anchor="t" rtlCol="false" tIns="0" lIns="0" bIns="0" rIns="0">
            <a:spAutoFit/>
          </a:bodyPr>
          <a:lstStyle/>
          <a:p>
            <a:pPr algn="l">
              <a:lnSpc>
                <a:spcPts val="2376"/>
              </a:lnSpc>
            </a:pPr>
            <a:r>
              <a:rPr lang="en-US" sz="1800">
                <a:solidFill>
                  <a:srgbClr val="FFC000"/>
                </a:solidFill>
                <a:latin typeface="Open Sans Bold"/>
                <a:ea typeface="Open Sans Bold"/>
                <a:cs typeface="Open Sans Bold"/>
                <a:sym typeface="Open Sans Bold"/>
              </a:rPr>
              <a:t>Former US Vice President Al Gore:</a:t>
            </a:r>
          </a:p>
          <a:p>
            <a:pPr algn="l">
              <a:lnSpc>
                <a:spcPts val="2376"/>
              </a:lnSpc>
            </a:pPr>
            <a:r>
              <a:rPr lang="en-US" sz="1800">
                <a:solidFill>
                  <a:srgbClr val="FFFFFF"/>
                </a:solidFill>
                <a:latin typeface="Open Sans"/>
                <a:ea typeface="Open Sans"/>
                <a:cs typeface="Open Sans"/>
                <a:sym typeface="Open Sans"/>
              </a:rPr>
              <a:t>“For eight years in the White House, every weapons-proliferation problem we dealt with was connected to a civilian reactor program. And if we ever got to the point where we wanted to use nuclear reactors to back out a lot of coal ... then we'd have to put them in so many places we'd run that proliferation risk right off the reasonability scale.”</a:t>
            </a:r>
          </a:p>
        </p:txBody>
      </p:sp>
      <p:sp>
        <p:nvSpPr>
          <p:cNvPr name="TextBox 5" id="5"/>
          <p:cNvSpPr txBox="true"/>
          <p:nvPr/>
        </p:nvSpPr>
        <p:spPr>
          <a:xfrm rot="0">
            <a:off x="978604" y="2187729"/>
            <a:ext cx="7023463" cy="6048702"/>
          </a:xfrm>
          <a:prstGeom prst="rect">
            <a:avLst/>
          </a:prstGeom>
        </p:spPr>
        <p:txBody>
          <a:bodyPr anchor="t" rtlCol="false" tIns="0" lIns="0" bIns="0" rIns="0">
            <a:spAutoFit/>
          </a:bodyPr>
          <a:lstStyle/>
          <a:p>
            <a:pPr algn="l">
              <a:lnSpc>
                <a:spcPts val="3600"/>
              </a:lnSpc>
            </a:pPr>
            <a:r>
              <a:rPr lang="en-US" sz="3000">
                <a:solidFill>
                  <a:srgbClr val="FFFFFF"/>
                </a:solidFill>
                <a:latin typeface="Open Sans"/>
                <a:ea typeface="Open Sans"/>
                <a:cs typeface="Open Sans"/>
                <a:sym typeface="Open Sans"/>
              </a:rPr>
              <a:t>Five of the ten countries that produced nuclear weapons did so under cover of a ‘peaceful’ nuclear program.</a:t>
            </a:r>
          </a:p>
          <a:p>
            <a:pPr algn="r">
              <a:lnSpc>
                <a:spcPts val="3600"/>
              </a:lnSpc>
            </a:pPr>
          </a:p>
          <a:p>
            <a:pPr algn="l">
              <a:lnSpc>
                <a:spcPts val="3600"/>
              </a:lnSpc>
            </a:pPr>
            <a:r>
              <a:rPr lang="en-US" sz="3000">
                <a:solidFill>
                  <a:srgbClr val="FFFFFF"/>
                </a:solidFill>
                <a:latin typeface="Open Sans"/>
                <a:ea typeface="Open Sans"/>
                <a:cs typeface="Open Sans"/>
                <a:sym typeface="Open Sans"/>
              </a:rPr>
              <a:t>Australia pursued nuclear power as a stepping stone to nuclear weapons.</a:t>
            </a:r>
          </a:p>
          <a:p>
            <a:pPr algn="r">
              <a:lnSpc>
                <a:spcPts val="3600"/>
              </a:lnSpc>
            </a:pPr>
          </a:p>
          <a:p>
            <a:pPr algn="l">
              <a:lnSpc>
                <a:spcPts val="3600"/>
              </a:lnSpc>
            </a:pPr>
            <a:r>
              <a:rPr lang="en-US" sz="3000">
                <a:solidFill>
                  <a:srgbClr val="FFFFFF"/>
                </a:solidFill>
                <a:latin typeface="Open Sans"/>
                <a:ea typeface="Open Sans"/>
                <a:cs typeface="Open Sans"/>
                <a:sym typeface="Open Sans"/>
              </a:rPr>
              <a:t>After decades of deceit and denial, the nuclear power industry now openly acknowledges its contribution to weapons proliferation.</a:t>
            </a:r>
          </a:p>
          <a:p>
            <a:pPr algn="l">
              <a:lnSpc>
                <a:spcPts val="3600"/>
              </a:lnSpc>
            </a:pPr>
          </a:p>
          <a:p>
            <a:pPr algn="l">
              <a:lnSpc>
                <a:spcPts val="3600"/>
              </a:lnSpc>
            </a:pPr>
            <a:r>
              <a:rPr lang="en-US" sz="3000" u="sng">
                <a:solidFill>
                  <a:srgbClr val="FFFFFF"/>
                </a:solidFill>
                <a:latin typeface="Open Sans Italics"/>
                <a:ea typeface="Open Sans Italics"/>
                <a:cs typeface="Open Sans Italics"/>
                <a:sym typeface="Open Sans Italics"/>
                <a:hlinkClick r:id="rId3" tooltip="https://nuclear.foe.org.au/power-weapons"/>
              </a:rPr>
              <a:t>nuclear.foe.org.au/power-weapons</a:t>
            </a:r>
          </a:p>
        </p:txBody>
      </p:sp>
      <p:sp>
        <p:nvSpPr>
          <p:cNvPr name="Freeform 6" id="6"/>
          <p:cNvSpPr/>
          <p:nvPr/>
        </p:nvSpPr>
        <p:spPr>
          <a:xfrm flipH="false" flipV="false" rot="0">
            <a:off x="7932620" y="1453515"/>
            <a:ext cx="10126780" cy="5770245"/>
          </a:xfrm>
          <a:custGeom>
            <a:avLst/>
            <a:gdLst/>
            <a:ahLst/>
            <a:cxnLst/>
            <a:rect r="r" b="b" t="t" l="l"/>
            <a:pathLst>
              <a:path h="5770245" w="10126780">
                <a:moveTo>
                  <a:pt x="0" y="0"/>
                </a:moveTo>
                <a:lnTo>
                  <a:pt x="10126780" y="0"/>
                </a:lnTo>
                <a:lnTo>
                  <a:pt x="10126780" y="5770245"/>
                </a:lnTo>
                <a:lnTo>
                  <a:pt x="0" y="5770245"/>
                </a:lnTo>
                <a:lnTo>
                  <a:pt x="0" y="0"/>
                </a:lnTo>
                <a:close/>
              </a:path>
            </a:pathLst>
          </a:custGeom>
          <a:blipFill>
            <a:blip r:embed="rId4"/>
            <a:stretch>
              <a:fillRect l="0" t="0" r="0" b="0"/>
            </a:stretch>
          </a:blipFill>
        </p:spPr>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F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96916" y="2195472"/>
            <a:ext cx="8055645" cy="8269605"/>
          </a:xfrm>
          <a:prstGeom prst="rect">
            <a:avLst/>
          </a:prstGeom>
        </p:spPr>
        <p:txBody>
          <a:bodyPr anchor="t" rtlCol="false" tIns="0" lIns="0" bIns="0" rIns="0">
            <a:spAutoFit/>
          </a:bodyPr>
          <a:lstStyle/>
          <a:p>
            <a:pPr algn="l">
              <a:lnSpc>
                <a:spcPts val="3960"/>
              </a:lnSpc>
            </a:pPr>
            <a:r>
              <a:rPr lang="en-US" sz="3000">
                <a:solidFill>
                  <a:srgbClr val="FFFFFF"/>
                </a:solidFill>
                <a:latin typeface="Open Sans"/>
                <a:ea typeface="Open Sans"/>
                <a:cs typeface="Open Sans"/>
                <a:sym typeface="Open Sans"/>
              </a:rPr>
              <a:t>There are strong connections between nuclear power and nuclear weapons proliferation.</a:t>
            </a:r>
          </a:p>
          <a:p>
            <a:pPr algn="l">
              <a:lnSpc>
                <a:spcPts val="3960"/>
              </a:lnSpc>
            </a:pPr>
            <a:r>
              <a:rPr lang="en-US" sz="3000">
                <a:solidFill>
                  <a:srgbClr val="FFFFFF"/>
                </a:solidFill>
                <a:latin typeface="Open Sans"/>
                <a:ea typeface="Open Sans"/>
                <a:cs typeface="Open Sans"/>
                <a:sym typeface="Open Sans"/>
              </a:rPr>
              <a:t> </a:t>
            </a:r>
          </a:p>
          <a:p>
            <a:pPr algn="l">
              <a:lnSpc>
                <a:spcPts val="3960"/>
              </a:lnSpc>
            </a:pPr>
            <a:r>
              <a:rPr lang="en-US" sz="3000">
                <a:solidFill>
                  <a:srgbClr val="FFFFFF"/>
                </a:solidFill>
                <a:latin typeface="Open Sans"/>
                <a:ea typeface="Open Sans"/>
                <a:cs typeface="Open Sans"/>
                <a:sym typeface="Open Sans"/>
              </a:rPr>
              <a:t>Nuclear warfare has the potential to cause catastrophic climate change by lifting vast amounts of aerosols, smoke, soot and dust into the atmosphere … this is called ‘nuclear winter’.</a:t>
            </a:r>
          </a:p>
          <a:p>
            <a:pPr algn="l">
              <a:lnSpc>
                <a:spcPts val="3960"/>
              </a:lnSpc>
            </a:pPr>
          </a:p>
          <a:p>
            <a:pPr algn="l">
              <a:lnSpc>
                <a:spcPts val="3960"/>
              </a:lnSpc>
            </a:pPr>
            <a:r>
              <a:rPr lang="en-US" sz="3000">
                <a:solidFill>
                  <a:srgbClr val="FFC000"/>
                </a:solidFill>
                <a:latin typeface="Open Sans Bold"/>
                <a:ea typeface="Open Sans Bold"/>
                <a:cs typeface="Open Sans Bold"/>
                <a:sym typeface="Open Sans Bold"/>
              </a:rPr>
              <a:t>Fossil fuel burning in the surest route to climate catastrophe. Nuclear warfare is the fastest route to climate catastrophe.</a:t>
            </a:r>
          </a:p>
        </p:txBody>
      </p:sp>
      <p:sp>
        <p:nvSpPr>
          <p:cNvPr name="TextBox 4" id="4"/>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Nuclear Warfare and Climate Change</a:t>
            </a:r>
          </a:p>
        </p:txBody>
      </p:sp>
      <p:sp>
        <p:nvSpPr>
          <p:cNvPr name="Freeform 5" id="5"/>
          <p:cNvSpPr/>
          <p:nvPr/>
        </p:nvSpPr>
        <p:spPr>
          <a:xfrm flipH="false" flipV="false" rot="0">
            <a:off x="9235440" y="2308160"/>
            <a:ext cx="8009572" cy="5455740"/>
          </a:xfrm>
          <a:custGeom>
            <a:avLst/>
            <a:gdLst/>
            <a:ahLst/>
            <a:cxnLst/>
            <a:rect r="r" b="b" t="t" l="l"/>
            <a:pathLst>
              <a:path h="5455740" w="8009572">
                <a:moveTo>
                  <a:pt x="0" y="0"/>
                </a:moveTo>
                <a:lnTo>
                  <a:pt x="8009572" y="0"/>
                </a:lnTo>
                <a:lnTo>
                  <a:pt x="8009572" y="5455740"/>
                </a:lnTo>
                <a:lnTo>
                  <a:pt x="0" y="5455740"/>
                </a:lnTo>
                <a:lnTo>
                  <a:pt x="0" y="0"/>
                </a:lnTo>
                <a:close/>
              </a:path>
            </a:pathLst>
          </a:custGeom>
          <a:blipFill>
            <a:blip r:embed="rId3"/>
            <a:stretch>
              <a:fillRect l="0" t="0" r="0" b="0"/>
            </a:stretch>
          </a:blipFill>
        </p:spPr>
      </p:sp>
    </p:spTree>
  </p:cSld>
  <p:clrMapOvr>
    <a:masterClrMapping/>
  </p:clrMapOvr>
  <p:transition spd="fast">
    <p:fade/>
  </p:transition>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F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Military attacks on Nuclear Plants</a:t>
            </a:r>
          </a:p>
        </p:txBody>
      </p:sp>
      <p:sp>
        <p:nvSpPr>
          <p:cNvPr name="TextBox 4" id="4"/>
          <p:cNvSpPr txBox="true"/>
          <p:nvPr/>
        </p:nvSpPr>
        <p:spPr>
          <a:xfrm rot="0">
            <a:off x="9661692" y="2379708"/>
            <a:ext cx="7491880" cy="7861572"/>
          </a:xfrm>
          <a:prstGeom prst="rect">
            <a:avLst/>
          </a:prstGeom>
        </p:spPr>
        <p:txBody>
          <a:bodyPr anchor="t" rtlCol="false" tIns="0" lIns="0" bIns="0" rIns="0">
            <a:spAutoFit/>
          </a:bodyPr>
          <a:lstStyle/>
          <a:p>
            <a:pPr algn="l">
              <a:lnSpc>
                <a:spcPts val="2592"/>
              </a:lnSpc>
            </a:pPr>
            <a:r>
              <a:rPr lang="en-US" sz="2400">
                <a:solidFill>
                  <a:srgbClr val="FFFFFF"/>
                </a:solidFill>
                <a:latin typeface="Open Sans Bold"/>
                <a:ea typeface="Open Sans Bold"/>
                <a:cs typeface="Open Sans Bold"/>
                <a:sym typeface="Open Sans Bold"/>
              </a:rPr>
              <a:t>Some examples:</a:t>
            </a:r>
          </a:p>
          <a:p>
            <a:pPr algn="l" marL="434340" indent="-217170" lvl="1">
              <a:lnSpc>
                <a:spcPts val="2592"/>
              </a:lnSpc>
              <a:buFont typeface="Arial"/>
              <a:buChar char="•"/>
            </a:pPr>
            <a:r>
              <a:rPr lang="en-US" sz="2400">
                <a:solidFill>
                  <a:srgbClr val="FFFFFF"/>
                </a:solidFill>
                <a:latin typeface="Open Sans"/>
                <a:ea typeface="Open Sans"/>
                <a:cs typeface="Open Sans"/>
                <a:sym typeface="Open Sans"/>
              </a:rPr>
              <a:t>1981 – Israel destroyed a research reactor in Iraq</a:t>
            </a:r>
          </a:p>
          <a:p>
            <a:pPr algn="l" marL="434340" indent="-217170" lvl="1">
              <a:lnSpc>
                <a:spcPts val="2592"/>
              </a:lnSpc>
              <a:buFont typeface="Arial"/>
              <a:buChar char="•"/>
            </a:pPr>
            <a:r>
              <a:rPr lang="en-US" sz="2400">
                <a:solidFill>
                  <a:srgbClr val="FFFFFF"/>
                </a:solidFill>
                <a:latin typeface="Open Sans"/>
                <a:ea typeface="Open Sans"/>
                <a:cs typeface="Open Sans"/>
                <a:sym typeface="Open Sans"/>
              </a:rPr>
              <a:t>1980-88 – Iran and Iraq targeted each others nuclear sites </a:t>
            </a:r>
          </a:p>
          <a:p>
            <a:pPr algn="l" marL="434340" indent="-217170" lvl="1">
              <a:lnSpc>
                <a:spcPts val="2592"/>
              </a:lnSpc>
              <a:buFont typeface="Arial"/>
              <a:buChar char="•"/>
            </a:pPr>
            <a:r>
              <a:rPr lang="en-US" sz="2400">
                <a:solidFill>
                  <a:srgbClr val="FFFFFF"/>
                </a:solidFill>
                <a:latin typeface="Open Sans"/>
                <a:ea typeface="Open Sans"/>
                <a:cs typeface="Open Sans"/>
                <a:sym typeface="Open Sans"/>
              </a:rPr>
              <a:t>1991 – US destroyed a research reactor in Iraq</a:t>
            </a:r>
          </a:p>
          <a:p>
            <a:pPr algn="l" marL="434340" indent="-217170" lvl="1">
              <a:lnSpc>
                <a:spcPts val="2592"/>
              </a:lnSpc>
              <a:buFont typeface="Arial"/>
              <a:buChar char="•"/>
            </a:pPr>
            <a:r>
              <a:rPr lang="en-US" sz="2400">
                <a:solidFill>
                  <a:srgbClr val="FFFFFF"/>
                </a:solidFill>
                <a:latin typeface="Open Sans"/>
                <a:ea typeface="Open Sans"/>
                <a:cs typeface="Open Sans"/>
                <a:sym typeface="Open Sans"/>
              </a:rPr>
              <a:t>2007 - Israel attacked a research reactor in Syria </a:t>
            </a:r>
          </a:p>
          <a:p>
            <a:pPr algn="l" marL="434340" indent="-217170" lvl="1">
              <a:lnSpc>
                <a:spcPts val="2592"/>
              </a:lnSpc>
              <a:buFont typeface="Arial"/>
              <a:buChar char="•"/>
            </a:pPr>
            <a:r>
              <a:rPr lang="en-US" sz="2400">
                <a:solidFill>
                  <a:srgbClr val="FFFFFF"/>
                </a:solidFill>
                <a:latin typeface="Open Sans"/>
                <a:ea typeface="Open Sans"/>
                <a:cs typeface="Open Sans"/>
                <a:sym typeface="Open Sans"/>
              </a:rPr>
              <a:t>2022 - Russia seized nuclear power sites in Ukraine and bombed nuclear facilities.</a:t>
            </a:r>
          </a:p>
          <a:p>
            <a:pPr algn="l" marL="434340" indent="-217170" lvl="1">
              <a:lnSpc>
                <a:spcPts val="2592"/>
              </a:lnSpc>
            </a:pPr>
          </a:p>
          <a:p>
            <a:pPr algn="l" marL="434340" indent="-217170" lvl="1">
              <a:lnSpc>
                <a:spcPts val="2592"/>
              </a:lnSpc>
            </a:pPr>
            <a:r>
              <a:rPr lang="en-US" sz="2400">
                <a:solidFill>
                  <a:srgbClr val="FFFFFF"/>
                </a:solidFill>
                <a:latin typeface="Open Sans Bold"/>
                <a:ea typeface="Open Sans Bold"/>
                <a:cs typeface="Open Sans Bold"/>
                <a:sym typeface="Open Sans Bold"/>
              </a:rPr>
              <a:t>Worst-case scenario: </a:t>
            </a:r>
          </a:p>
          <a:p>
            <a:pPr algn="l" marL="434340" indent="-217170" lvl="1">
              <a:lnSpc>
                <a:spcPts val="2592"/>
              </a:lnSpc>
              <a:buFont typeface="Arial"/>
              <a:buChar char="•"/>
            </a:pPr>
            <a:r>
              <a:rPr lang="en-US" sz="2400">
                <a:solidFill>
                  <a:srgbClr val="FFFFFF"/>
                </a:solidFill>
                <a:latin typeface="Open Sans"/>
                <a:ea typeface="Open Sans"/>
                <a:cs typeface="Open Sans"/>
                <a:sym typeface="Open Sans"/>
              </a:rPr>
              <a:t>Nuclear-powered nations at war risking multiple simultaneous Chernobyl or Fukushima-scale nuclear disasters. </a:t>
            </a:r>
          </a:p>
          <a:p>
            <a:pPr algn="l" marL="434340" indent="-217170" lvl="1">
              <a:lnSpc>
                <a:spcPts val="2592"/>
              </a:lnSpc>
              <a:buFont typeface="Arial"/>
              <a:buChar char="•"/>
            </a:pPr>
            <a:r>
              <a:rPr lang="en-US" sz="2400">
                <a:solidFill>
                  <a:srgbClr val="FFFFFF"/>
                </a:solidFill>
                <a:latin typeface="Open Sans"/>
                <a:ea typeface="Open Sans"/>
                <a:cs typeface="Open Sans"/>
                <a:sym typeface="Open Sans"/>
              </a:rPr>
              <a:t>Emergency response and evacuation difficult or impossible due to surrounding conflict.</a:t>
            </a:r>
          </a:p>
          <a:p>
            <a:pPr algn="l" marL="434340" indent="-217170" lvl="1">
              <a:lnSpc>
                <a:spcPts val="2592"/>
              </a:lnSpc>
            </a:pPr>
          </a:p>
          <a:p>
            <a:pPr algn="l" marL="434340" indent="-217170" lvl="1">
              <a:lnSpc>
                <a:spcPts val="2592"/>
              </a:lnSpc>
            </a:pPr>
          </a:p>
        </p:txBody>
      </p:sp>
      <p:sp>
        <p:nvSpPr>
          <p:cNvPr name="Freeform 5" id="5"/>
          <p:cNvSpPr/>
          <p:nvPr/>
        </p:nvSpPr>
        <p:spPr>
          <a:xfrm flipH="false" flipV="false" rot="0">
            <a:off x="2914650" y="4692669"/>
            <a:ext cx="6229350" cy="3504009"/>
          </a:xfrm>
          <a:custGeom>
            <a:avLst/>
            <a:gdLst/>
            <a:ahLst/>
            <a:cxnLst/>
            <a:rect r="r" b="b" t="t" l="l"/>
            <a:pathLst>
              <a:path h="3504009" w="6229350">
                <a:moveTo>
                  <a:pt x="0" y="0"/>
                </a:moveTo>
                <a:lnTo>
                  <a:pt x="6229350" y="0"/>
                </a:lnTo>
                <a:lnTo>
                  <a:pt x="6229350" y="3504009"/>
                </a:lnTo>
                <a:lnTo>
                  <a:pt x="0" y="3504009"/>
                </a:lnTo>
                <a:lnTo>
                  <a:pt x="0" y="0"/>
                </a:lnTo>
                <a:close/>
              </a:path>
            </a:pathLst>
          </a:custGeom>
          <a:blipFill>
            <a:blip r:embed="rId3"/>
            <a:stretch>
              <a:fillRect l="0" t="0" r="0" b="0"/>
            </a:stretch>
          </a:blipFill>
        </p:spPr>
      </p:sp>
      <p:sp>
        <p:nvSpPr>
          <p:cNvPr name="Freeform 6" id="6"/>
          <p:cNvSpPr/>
          <p:nvPr/>
        </p:nvSpPr>
        <p:spPr>
          <a:xfrm flipH="false" flipV="false" rot="0">
            <a:off x="5292090" y="2319590"/>
            <a:ext cx="3851910" cy="2167341"/>
          </a:xfrm>
          <a:custGeom>
            <a:avLst/>
            <a:gdLst/>
            <a:ahLst/>
            <a:cxnLst/>
            <a:rect r="r" b="b" t="t" l="l"/>
            <a:pathLst>
              <a:path h="2167341" w="3851910">
                <a:moveTo>
                  <a:pt x="0" y="0"/>
                </a:moveTo>
                <a:lnTo>
                  <a:pt x="3851910" y="0"/>
                </a:lnTo>
                <a:lnTo>
                  <a:pt x="3851910" y="2167340"/>
                </a:lnTo>
                <a:lnTo>
                  <a:pt x="0" y="2167340"/>
                </a:lnTo>
                <a:lnTo>
                  <a:pt x="0" y="0"/>
                </a:lnTo>
                <a:close/>
              </a:path>
            </a:pathLst>
          </a:custGeom>
          <a:blipFill>
            <a:blip r:embed="rId4"/>
            <a:stretch>
              <a:fillRect l="0" t="0" r="0" b="0"/>
            </a:stretch>
          </a:blipFill>
        </p:spPr>
      </p:sp>
    </p:spTree>
  </p:cSld>
  <p:clrMapOvr>
    <a:masterClrMapping/>
  </p:clrMapOvr>
  <p:transition spd="fast">
    <p:fade/>
  </p:transition>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F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Military attacks on Nuclear Plants - Ukraine</a:t>
            </a:r>
          </a:p>
        </p:txBody>
      </p:sp>
      <p:sp>
        <p:nvSpPr>
          <p:cNvPr name="TextBox 4" id="4"/>
          <p:cNvSpPr txBox="true"/>
          <p:nvPr/>
        </p:nvSpPr>
        <p:spPr>
          <a:xfrm rot="0">
            <a:off x="962626" y="1908231"/>
            <a:ext cx="15359415" cy="7577546"/>
          </a:xfrm>
          <a:prstGeom prst="rect">
            <a:avLst/>
          </a:prstGeom>
        </p:spPr>
        <p:txBody>
          <a:bodyPr anchor="t" rtlCol="false" tIns="0" lIns="0" bIns="0" rIns="0">
            <a:spAutoFit/>
          </a:bodyPr>
          <a:lstStyle/>
          <a:p>
            <a:pPr algn="l">
              <a:lnSpc>
                <a:spcPts val="3564"/>
              </a:lnSpc>
            </a:pPr>
          </a:p>
          <a:p>
            <a:pPr algn="l">
              <a:lnSpc>
                <a:spcPts val="3564"/>
              </a:lnSpc>
            </a:pPr>
            <a:r>
              <a:rPr lang="en-US" sz="2700">
                <a:solidFill>
                  <a:srgbClr val="FFFFFF"/>
                </a:solidFill>
                <a:latin typeface="Open Sans"/>
                <a:ea typeface="Open Sans"/>
                <a:cs typeface="Open Sans"/>
                <a:sym typeface="Open Sans"/>
              </a:rPr>
              <a:t>IAEA Feb. 2023 report, Nuclear Safety, Security and Safeguards in Ukraine</a:t>
            </a:r>
          </a:p>
          <a:p>
            <a:pPr algn="l">
              <a:lnSpc>
                <a:spcPts val="3564"/>
              </a:lnSpc>
            </a:pPr>
            <a:r>
              <a:rPr lang="en-US" sz="2700">
                <a:solidFill>
                  <a:srgbClr val="FFC000"/>
                </a:solidFill>
                <a:latin typeface="Open Sans Bold Italics"/>
                <a:ea typeface="Open Sans Bold Italics"/>
                <a:cs typeface="Open Sans Bold Italics"/>
                <a:sym typeface="Open Sans Bold Italics"/>
              </a:rPr>
              <a:t>“Every single one of the IAEA’s crucial seven indispensable pillars for ensuring nuclear safety and security in an armed conflict has been compromised</a:t>
            </a:r>
            <a:r>
              <a:rPr lang="en-US" sz="2700">
                <a:solidFill>
                  <a:srgbClr val="FFC000"/>
                </a:solidFill>
                <a:latin typeface="Open Sans Italics"/>
                <a:ea typeface="Open Sans Italics"/>
                <a:cs typeface="Open Sans Italics"/>
                <a:sym typeface="Open Sans Italics"/>
              </a:rPr>
              <a:t>, </a:t>
            </a:r>
            <a:r>
              <a:rPr lang="en-US" sz="2700">
                <a:solidFill>
                  <a:srgbClr val="FFFFFF"/>
                </a:solidFill>
                <a:latin typeface="Open Sans Italics"/>
                <a:ea typeface="Open Sans Italics"/>
                <a:cs typeface="Open Sans Italics"/>
                <a:sym typeface="Open Sans Italics"/>
              </a:rPr>
              <a:t>including the physical integrity of nuclear facilities; the operation of safety and security systems; the working conditions of staff; supply chains, communication channels, radiation monitoring and emergency arrangements; and the crucial off-site power supply.”</a:t>
            </a:r>
          </a:p>
          <a:p>
            <a:pPr algn="l">
              <a:lnSpc>
                <a:spcPts val="3564"/>
              </a:lnSpc>
            </a:pPr>
            <a:r>
              <a:rPr lang="en-US" sz="2700">
                <a:solidFill>
                  <a:srgbClr val="FFC000"/>
                </a:solidFill>
                <a:latin typeface="Open Sans Bold"/>
                <a:ea typeface="Open Sans Bold"/>
                <a:cs typeface="Open Sans Bold"/>
                <a:sym typeface="Open Sans Bold"/>
              </a:rPr>
              <a:t>Loss of off-site power</a:t>
            </a:r>
            <a:r>
              <a:rPr lang="en-US" sz="2700">
                <a:solidFill>
                  <a:srgbClr val="FFC000"/>
                </a:solidFill>
                <a:latin typeface="Open Sans"/>
                <a:ea typeface="Open Sans"/>
                <a:cs typeface="Open Sans"/>
                <a:sym typeface="Open Sans"/>
              </a:rPr>
              <a:t>, </a:t>
            </a:r>
            <a:r>
              <a:rPr lang="en-US" sz="2700">
                <a:solidFill>
                  <a:srgbClr val="FFFFFF"/>
                </a:solidFill>
                <a:latin typeface="Open Sans"/>
                <a:ea typeface="Open Sans"/>
                <a:cs typeface="Open Sans"/>
                <a:sym typeface="Open Sans"/>
              </a:rPr>
              <a:t>and thus reliance on diesel generators to power reactor cooling, sharply increases the risk of nuclear fuel meltdown and significantly increases the risk of a nuclear disaster. The Zaporizhzhia nuclear power plant has lost off-site power 8 times since Russia’s invasion began.</a:t>
            </a:r>
          </a:p>
          <a:p>
            <a:pPr algn="l">
              <a:lnSpc>
                <a:spcPts val="3564"/>
              </a:lnSpc>
            </a:pPr>
            <a:r>
              <a:rPr lang="en-US" sz="2700">
                <a:solidFill>
                  <a:srgbClr val="FFFFFF"/>
                </a:solidFill>
                <a:latin typeface="Open Sans"/>
                <a:ea typeface="Open Sans"/>
                <a:cs typeface="Open Sans"/>
                <a:sym typeface="Open Sans"/>
              </a:rPr>
              <a:t>The IAEA report further states: </a:t>
            </a:r>
          </a:p>
          <a:p>
            <a:pPr algn="l">
              <a:lnSpc>
                <a:spcPts val="3564"/>
              </a:lnSpc>
            </a:pPr>
            <a:r>
              <a:rPr lang="en-US" sz="2700">
                <a:solidFill>
                  <a:srgbClr val="FFC000"/>
                </a:solidFill>
                <a:latin typeface="Open Sans Bold Italics"/>
                <a:ea typeface="Open Sans Bold Italics"/>
                <a:cs typeface="Open Sans Bold Italics"/>
                <a:sym typeface="Open Sans Bold Italics"/>
              </a:rPr>
              <a:t>“Shelling, air attacks, reduced staffing levels, difficult working conditions, frequent losses of off-site power, disruption to the supply chain and the unavailability of spare parts, as well as deviations from planned activities and normal operations, have impacted each nuclear facility and many activities involving radioactive sources in Ukraine.”</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International context</a:t>
            </a:r>
          </a:p>
        </p:txBody>
      </p:sp>
      <p:sp>
        <p:nvSpPr>
          <p:cNvPr name="TextBox 4" id="4"/>
          <p:cNvSpPr txBox="true"/>
          <p:nvPr/>
        </p:nvSpPr>
        <p:spPr>
          <a:xfrm rot="0">
            <a:off x="981159" y="2200581"/>
            <a:ext cx="9204751" cy="6510368"/>
          </a:xfrm>
          <a:prstGeom prst="rect">
            <a:avLst/>
          </a:prstGeom>
        </p:spPr>
        <p:txBody>
          <a:bodyPr anchor="t" rtlCol="false" tIns="0" lIns="0" bIns="0" rIns="0">
            <a:spAutoFit/>
          </a:bodyPr>
          <a:lstStyle/>
          <a:p>
            <a:pPr algn="l">
              <a:lnSpc>
                <a:spcPts val="3600"/>
              </a:lnSpc>
            </a:pPr>
            <a:r>
              <a:rPr lang="en-US" sz="3000">
                <a:solidFill>
                  <a:srgbClr val="FFFFFF"/>
                </a:solidFill>
                <a:latin typeface="Open Sans"/>
                <a:ea typeface="Open Sans"/>
                <a:cs typeface="Open Sans"/>
                <a:sym typeface="Open Sans"/>
              </a:rPr>
              <a:t>Nuclear power has fallen from its peak of 17.5% of global electricity generation to just 9.2% now.</a:t>
            </a:r>
          </a:p>
          <a:p>
            <a:pPr algn="l">
              <a:lnSpc>
                <a:spcPts val="3600"/>
              </a:lnSpc>
            </a:pPr>
          </a:p>
          <a:p>
            <a:pPr algn="l">
              <a:lnSpc>
                <a:spcPts val="3600"/>
              </a:lnSpc>
            </a:pPr>
          </a:p>
          <a:p>
            <a:pPr algn="l">
              <a:lnSpc>
                <a:spcPts val="3600"/>
              </a:lnSpc>
            </a:pPr>
            <a:r>
              <a:rPr lang="en-US" sz="3000">
                <a:solidFill>
                  <a:srgbClr val="FFFFFF"/>
                </a:solidFill>
                <a:latin typeface="Open Sans"/>
                <a:ea typeface="Open Sans"/>
                <a:cs typeface="Open Sans"/>
                <a:sym typeface="Open Sans"/>
              </a:rPr>
              <a:t>Renewables have grown to 30.2% and the International Energy Agency expects renewables to reach 42% by 2028.</a:t>
            </a:r>
          </a:p>
          <a:p>
            <a:pPr algn="l">
              <a:lnSpc>
                <a:spcPts val="3600"/>
              </a:lnSpc>
            </a:pPr>
          </a:p>
          <a:p>
            <a:pPr algn="l">
              <a:lnSpc>
                <a:spcPts val="3600"/>
              </a:lnSpc>
            </a:pPr>
          </a:p>
          <a:p>
            <a:pPr algn="l">
              <a:lnSpc>
                <a:spcPts val="3600"/>
              </a:lnSpc>
            </a:pPr>
            <a:r>
              <a:rPr lang="en-US" sz="3000">
                <a:solidFill>
                  <a:srgbClr val="FFFFFF"/>
                </a:solidFill>
                <a:latin typeface="Open Sans"/>
                <a:ea typeface="Open Sans"/>
                <a:cs typeface="Open Sans"/>
                <a:sym typeface="Open Sans"/>
              </a:rPr>
              <a:t>Main reasons:</a:t>
            </a:r>
          </a:p>
          <a:p>
            <a:pPr algn="l" marL="542925" indent="-271462" lvl="1">
              <a:lnSpc>
                <a:spcPts val="3600"/>
              </a:lnSpc>
              <a:buAutoNum type="arabicPeriod" startAt="1"/>
            </a:pPr>
            <a:r>
              <a:rPr lang="en-US" sz="3000">
                <a:solidFill>
                  <a:srgbClr val="FFFFFF"/>
                </a:solidFill>
                <a:latin typeface="Open Sans"/>
                <a:ea typeface="Open Sans"/>
                <a:cs typeface="Open Sans"/>
                <a:sym typeface="Open Sans"/>
              </a:rPr>
              <a:t>Massive cost reductions for renewables and batteries</a:t>
            </a:r>
          </a:p>
          <a:p>
            <a:pPr algn="l" marL="542925" indent="-271462" lvl="1">
              <a:lnSpc>
                <a:spcPts val="3600"/>
              </a:lnSpc>
              <a:buAutoNum type="arabicPeriod" startAt="1"/>
            </a:pPr>
            <a:r>
              <a:rPr lang="en-US" sz="3000">
                <a:solidFill>
                  <a:srgbClr val="FFFFFF"/>
                </a:solidFill>
                <a:latin typeface="Open Sans"/>
                <a:ea typeface="Open Sans"/>
                <a:cs typeface="Open Sans"/>
                <a:sym typeface="Open Sans"/>
              </a:rPr>
              <a:t>Massive cost increases for nuclear power</a:t>
            </a:r>
          </a:p>
          <a:p>
            <a:pPr algn="l" marL="542925" indent="-271462" lvl="1">
              <a:lnSpc>
                <a:spcPts val="3600"/>
              </a:lnSpc>
              <a:buAutoNum type="arabicPeriod" startAt="1"/>
            </a:pPr>
            <a:r>
              <a:rPr lang="en-US" sz="3000">
                <a:solidFill>
                  <a:srgbClr val="FFFFFF"/>
                </a:solidFill>
                <a:latin typeface="Open Sans"/>
                <a:ea typeface="Open Sans"/>
                <a:cs typeface="Open Sans"/>
                <a:sym typeface="Open Sans"/>
              </a:rPr>
              <a:t>The Fukushima disaster</a:t>
            </a:r>
          </a:p>
        </p:txBody>
      </p:sp>
      <p:sp>
        <p:nvSpPr>
          <p:cNvPr name="Freeform 5" id="5"/>
          <p:cNvSpPr/>
          <p:nvPr/>
        </p:nvSpPr>
        <p:spPr>
          <a:xfrm flipH="false" flipV="false" rot="0">
            <a:off x="11567820" y="2328856"/>
            <a:ext cx="5677192" cy="7096490"/>
          </a:xfrm>
          <a:custGeom>
            <a:avLst/>
            <a:gdLst/>
            <a:ahLst/>
            <a:cxnLst/>
            <a:rect r="r" b="b" t="t" l="l"/>
            <a:pathLst>
              <a:path h="7096490" w="5677192">
                <a:moveTo>
                  <a:pt x="0" y="0"/>
                </a:moveTo>
                <a:lnTo>
                  <a:pt x="5677192" y="0"/>
                </a:lnTo>
                <a:lnTo>
                  <a:pt x="5677192" y="7096490"/>
                </a:lnTo>
                <a:lnTo>
                  <a:pt x="0" y="7096490"/>
                </a:lnTo>
                <a:lnTo>
                  <a:pt x="0" y="0"/>
                </a:lnTo>
                <a:close/>
              </a:path>
            </a:pathLst>
          </a:custGeom>
          <a:blipFill>
            <a:blip r:embed="rId3"/>
            <a:stretch>
              <a:fillRect l="0" t="0" r="0" b="0"/>
            </a:stretch>
          </a:blipFill>
        </p:spPr>
      </p:sp>
    </p:spTree>
  </p:cSld>
  <p:clrMapOvr>
    <a:masterClrMapping/>
  </p:clrMapOvr>
  <p:transition spd="fast">
    <p:fade/>
  </p:transition>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F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Nuclear Waste</a:t>
            </a:r>
          </a:p>
        </p:txBody>
      </p:sp>
      <p:sp>
        <p:nvSpPr>
          <p:cNvPr name="TextBox 4" id="4"/>
          <p:cNvSpPr txBox="true"/>
          <p:nvPr/>
        </p:nvSpPr>
        <p:spPr>
          <a:xfrm rot="0">
            <a:off x="957181" y="1727835"/>
            <a:ext cx="8952630" cy="8810625"/>
          </a:xfrm>
          <a:prstGeom prst="rect">
            <a:avLst/>
          </a:prstGeom>
        </p:spPr>
        <p:txBody>
          <a:bodyPr anchor="t" rtlCol="false" tIns="0" lIns="0" bIns="0" rIns="0">
            <a:spAutoFit/>
          </a:bodyPr>
          <a:lstStyle/>
          <a:p>
            <a:pPr algn="l">
              <a:lnSpc>
                <a:spcPts val="3564"/>
              </a:lnSpc>
            </a:pPr>
          </a:p>
          <a:p>
            <a:pPr algn="l" marL="488632" indent="-244316" lvl="1">
              <a:lnSpc>
                <a:spcPts val="3564"/>
              </a:lnSpc>
              <a:buFont typeface="Arial"/>
              <a:buChar char="•"/>
            </a:pPr>
            <a:r>
              <a:rPr lang="en-US" sz="2700">
                <a:solidFill>
                  <a:srgbClr val="FFFFFF"/>
                </a:solidFill>
                <a:latin typeface="Open Sans"/>
                <a:ea typeface="Open Sans"/>
                <a:cs typeface="Open Sans"/>
                <a:sym typeface="Open Sans"/>
              </a:rPr>
              <a:t>Zero deep underground repositories for high-level nuclear waste from nuclear power reactors.</a:t>
            </a:r>
          </a:p>
          <a:p>
            <a:pPr algn="l" marL="488632" indent="-244316" lvl="1">
              <a:lnSpc>
                <a:spcPts val="3564"/>
              </a:lnSpc>
              <a:buFont typeface="Arial"/>
              <a:buChar char="•"/>
            </a:pPr>
            <a:r>
              <a:rPr lang="en-US" sz="2700">
                <a:solidFill>
                  <a:srgbClr val="FFFFFF"/>
                </a:solidFill>
                <a:latin typeface="Open Sans"/>
                <a:ea typeface="Open Sans"/>
                <a:cs typeface="Open Sans"/>
                <a:sym typeface="Open Sans"/>
              </a:rPr>
              <a:t>One deep underground repository for intermediate-level waste, ‘WIPP’ in the US state of New Mexico. 2014 </a:t>
            </a:r>
            <a:r>
              <a:rPr lang="en-US" sz="2700" u="sng">
                <a:solidFill>
                  <a:srgbClr val="FFFFFF"/>
                </a:solidFill>
                <a:latin typeface="Open Sans"/>
                <a:ea typeface="Open Sans"/>
                <a:cs typeface="Open Sans"/>
                <a:sym typeface="Open Sans"/>
                <a:hlinkClick r:id="rId3" tooltip="https://nuclear.foe.org.au/wipp/"/>
              </a:rPr>
              <a:t>underground explosion</a:t>
            </a:r>
            <a:r>
              <a:rPr lang="en-US" sz="2700">
                <a:solidFill>
                  <a:srgbClr val="FFFFFF"/>
                </a:solidFill>
                <a:latin typeface="Open Sans"/>
                <a:ea typeface="Open Sans"/>
                <a:cs typeface="Open Sans"/>
                <a:sym typeface="Open Sans"/>
              </a:rPr>
              <a:t> in a nuclear waste barrel closed WIPP for three years.</a:t>
            </a:r>
          </a:p>
          <a:p>
            <a:pPr algn="l" marL="488632" indent="-244316" lvl="1">
              <a:lnSpc>
                <a:spcPts val="3564"/>
              </a:lnSpc>
              <a:buFont typeface="Arial"/>
              <a:buChar char="•"/>
            </a:pPr>
            <a:r>
              <a:rPr lang="en-US" sz="2700">
                <a:solidFill>
                  <a:srgbClr val="FFFFFF"/>
                </a:solidFill>
                <a:latin typeface="Open Sans"/>
                <a:ea typeface="Open Sans"/>
                <a:cs typeface="Open Sans"/>
                <a:sym typeface="Open Sans"/>
              </a:rPr>
              <a:t>Explosion of a liquid high-level nuclear waste tank at Mayak in Soviet Union in 1957 was one of the world's worst nuclear accidents, 10,000 people evacuated, long-term contamination of more than 800 sq kms.</a:t>
            </a:r>
          </a:p>
          <a:p>
            <a:pPr algn="l" marL="488632" indent="-244316" lvl="1">
              <a:lnSpc>
                <a:spcPts val="3564"/>
              </a:lnSpc>
              <a:buFont typeface="Arial"/>
              <a:buChar char="•"/>
            </a:pPr>
            <a:r>
              <a:rPr lang="en-US" sz="2700">
                <a:solidFill>
                  <a:srgbClr val="FFFFFF"/>
                </a:solidFill>
                <a:latin typeface="Open Sans"/>
                <a:ea typeface="Open Sans"/>
                <a:cs typeface="Open Sans"/>
                <a:sym typeface="Open Sans"/>
              </a:rPr>
              <a:t>Unresolved nuclear waste legacies in Australia: Maralinga, Radium Hill, Woomera, Port Pirie, etc.</a:t>
            </a:r>
          </a:p>
          <a:p>
            <a:pPr algn="l" marL="488632" indent="-244316" lvl="1">
              <a:lnSpc>
                <a:spcPts val="3564"/>
              </a:lnSpc>
              <a:buFont typeface="Arial"/>
              <a:buChar char="•"/>
            </a:pPr>
            <a:r>
              <a:rPr lang="en-US" sz="2700">
                <a:solidFill>
                  <a:srgbClr val="FFFFFF"/>
                </a:solidFill>
                <a:latin typeface="Open Sans"/>
                <a:ea typeface="Open Sans"/>
                <a:cs typeface="Open Sans"/>
                <a:sym typeface="Open Sans"/>
              </a:rPr>
              <a:t>Looming efforts to establish nuclear stores/dumps for Australia’s existing waste (mainly from Lucas Heights) and AUKUS waste.</a:t>
            </a:r>
          </a:p>
        </p:txBody>
      </p:sp>
      <p:sp>
        <p:nvSpPr>
          <p:cNvPr name="Freeform 5" id="5"/>
          <p:cNvSpPr/>
          <p:nvPr/>
        </p:nvSpPr>
        <p:spPr>
          <a:xfrm flipH="false" flipV="false" rot="0">
            <a:off x="10242708" y="2281236"/>
            <a:ext cx="7002304" cy="4668203"/>
          </a:xfrm>
          <a:custGeom>
            <a:avLst/>
            <a:gdLst/>
            <a:ahLst/>
            <a:cxnLst/>
            <a:rect r="r" b="b" t="t" l="l"/>
            <a:pathLst>
              <a:path h="4668203" w="7002304">
                <a:moveTo>
                  <a:pt x="0" y="0"/>
                </a:moveTo>
                <a:lnTo>
                  <a:pt x="7002304" y="0"/>
                </a:lnTo>
                <a:lnTo>
                  <a:pt x="7002304" y="4668203"/>
                </a:lnTo>
                <a:lnTo>
                  <a:pt x="0" y="4668203"/>
                </a:lnTo>
                <a:lnTo>
                  <a:pt x="0" y="0"/>
                </a:lnTo>
                <a:close/>
              </a:path>
            </a:pathLst>
          </a:custGeom>
          <a:blipFill>
            <a:blip r:embed="rId4"/>
            <a:stretch>
              <a:fillRect l="0" t="0" r="0" b="0"/>
            </a:stretch>
          </a:blipFill>
        </p:spPr>
      </p:sp>
      <p:sp>
        <p:nvSpPr>
          <p:cNvPr name="Freeform 6" id="6"/>
          <p:cNvSpPr/>
          <p:nvPr/>
        </p:nvSpPr>
        <p:spPr>
          <a:xfrm flipH="false" flipV="false" rot="0">
            <a:off x="10242708" y="7120888"/>
            <a:ext cx="3164682" cy="2330246"/>
          </a:xfrm>
          <a:custGeom>
            <a:avLst/>
            <a:gdLst/>
            <a:ahLst/>
            <a:cxnLst/>
            <a:rect r="r" b="b" t="t" l="l"/>
            <a:pathLst>
              <a:path h="2330246" w="3164682">
                <a:moveTo>
                  <a:pt x="0" y="0"/>
                </a:moveTo>
                <a:lnTo>
                  <a:pt x="3164682" y="0"/>
                </a:lnTo>
                <a:lnTo>
                  <a:pt x="3164682" y="2330246"/>
                </a:lnTo>
                <a:lnTo>
                  <a:pt x="0" y="2330246"/>
                </a:lnTo>
                <a:lnTo>
                  <a:pt x="0" y="0"/>
                </a:lnTo>
                <a:close/>
              </a:path>
            </a:pathLst>
          </a:custGeom>
          <a:blipFill>
            <a:blip r:embed="rId5"/>
            <a:stretch>
              <a:fillRect l="0" t="0" r="0" b="0"/>
            </a:stretch>
          </a:blipFill>
        </p:spPr>
      </p:sp>
    </p:spTree>
  </p:cSld>
  <p:clrMapOvr>
    <a:masterClrMapping/>
  </p:clrMapOvr>
  <p:transition spd="fast">
    <p:fade/>
  </p:transition>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02982" y="4921701"/>
            <a:ext cx="8049577" cy="5239274"/>
          </a:xfrm>
          <a:prstGeom prst="rect">
            <a:avLst/>
          </a:prstGeom>
        </p:spPr>
        <p:txBody>
          <a:bodyPr anchor="t" rtlCol="false" tIns="0" lIns="0" bIns="0" rIns="0">
            <a:spAutoFit/>
          </a:bodyPr>
          <a:lstStyle/>
          <a:p>
            <a:pPr algn="l">
              <a:lnSpc>
                <a:spcPts val="7128"/>
              </a:lnSpc>
            </a:pPr>
            <a:r>
              <a:rPr lang="en-US" sz="5400">
                <a:solidFill>
                  <a:srgbClr val="FFFFFF"/>
                </a:solidFill>
                <a:latin typeface="Open Sans Bold"/>
                <a:ea typeface="Open Sans Bold"/>
                <a:cs typeface="Open Sans Bold"/>
                <a:sym typeface="Open Sans Bold"/>
              </a:rPr>
              <a:t>Take Action</a:t>
            </a:r>
          </a:p>
          <a:p>
            <a:pPr algn="l">
              <a:lnSpc>
                <a:spcPts val="3168"/>
              </a:lnSpc>
            </a:pPr>
            <a:r>
              <a:rPr lang="en-US" sz="2400">
                <a:solidFill>
                  <a:srgbClr val="FFFFFF"/>
                </a:solidFill>
                <a:latin typeface="Open Sans"/>
                <a:ea typeface="Open Sans"/>
                <a:cs typeface="Open Sans"/>
                <a:sym typeface="Open Sans"/>
              </a:rPr>
              <a:t>Check the Don’t Nuke the Climate website for upcoming actions, petitions and other campaign initiatives: </a:t>
            </a:r>
          </a:p>
          <a:p>
            <a:pPr algn="l">
              <a:lnSpc>
                <a:spcPts val="3168"/>
              </a:lnSpc>
            </a:pPr>
            <a:r>
              <a:rPr lang="en-US" sz="2400" u="sng">
                <a:solidFill>
                  <a:srgbClr val="FFC000"/>
                </a:solidFill>
                <a:latin typeface="Open Sans Bold"/>
                <a:ea typeface="Open Sans Bold"/>
                <a:cs typeface="Open Sans Bold"/>
                <a:sym typeface="Open Sans Bold"/>
                <a:hlinkClick r:id="rId3" tooltip="https://dont-nuke-the-climate.org.au/takeaction/"/>
              </a:rPr>
              <a:t>dont-nuke-the-climate.org.au/takeaction</a:t>
            </a:r>
          </a:p>
          <a:p>
            <a:pPr algn="l">
              <a:lnSpc>
                <a:spcPts val="3168"/>
              </a:lnSpc>
            </a:pPr>
          </a:p>
          <a:p>
            <a:pPr algn="l">
              <a:lnSpc>
                <a:spcPts val="3168"/>
              </a:lnSpc>
            </a:pPr>
            <a:r>
              <a:rPr lang="en-US" sz="2400">
                <a:solidFill>
                  <a:srgbClr val="FFFFFF"/>
                </a:solidFill>
                <a:latin typeface="Arimo"/>
                <a:ea typeface="Arimo"/>
                <a:cs typeface="Arimo"/>
                <a:sym typeface="Arimo"/>
              </a:rPr>
              <a:t>Go to </a:t>
            </a:r>
            <a:r>
              <a:rPr lang="en-US" sz="2400" u="sng">
                <a:solidFill>
                  <a:srgbClr val="FFC000"/>
                </a:solidFill>
                <a:latin typeface="Arimo Bold"/>
                <a:ea typeface="Arimo Bold"/>
                <a:cs typeface="Arimo Bold"/>
                <a:sym typeface="Arimo Bold"/>
                <a:hlinkClick r:id="rId4" tooltip="http://nonukes.com.au/"/>
              </a:rPr>
              <a:t>nonukes.com.au</a:t>
            </a:r>
            <a:r>
              <a:rPr lang="en-US" sz="2400">
                <a:solidFill>
                  <a:srgbClr val="FFC000"/>
                </a:solidFill>
                <a:latin typeface="Arimo Bold"/>
                <a:ea typeface="Arimo Bold"/>
                <a:cs typeface="Arimo Bold"/>
                <a:sym typeface="Arimo Bold"/>
              </a:rPr>
              <a:t> </a:t>
            </a:r>
            <a:r>
              <a:rPr lang="en-US" sz="2400">
                <a:solidFill>
                  <a:srgbClr val="FFFFFF"/>
                </a:solidFill>
                <a:latin typeface="Arimo"/>
                <a:ea typeface="Arimo"/>
                <a:cs typeface="Arimo"/>
                <a:sym typeface="Arimo"/>
              </a:rPr>
              <a:t>to support the </a:t>
            </a:r>
            <a:r>
              <a:rPr lang="en-US" sz="2400">
                <a:solidFill>
                  <a:srgbClr val="FFFFFF"/>
                </a:solidFill>
                <a:latin typeface="Arimo Bold"/>
                <a:ea typeface="Arimo Bold"/>
                <a:cs typeface="Arimo Bold"/>
                <a:sym typeface="Arimo Bold"/>
              </a:rPr>
              <a:t>Seven Regions Community Alliance</a:t>
            </a:r>
            <a:r>
              <a:rPr lang="en-US" sz="2400">
                <a:solidFill>
                  <a:srgbClr val="FFFFFF"/>
                </a:solidFill>
                <a:latin typeface="Arimo"/>
                <a:ea typeface="Arimo"/>
                <a:cs typeface="Arimo"/>
                <a:sym typeface="Arimo"/>
              </a:rPr>
              <a:t>. Sign their petition + get in touch to help out</a:t>
            </a:r>
          </a:p>
          <a:p>
            <a:pPr algn="l">
              <a:lnSpc>
                <a:spcPts val="3168"/>
              </a:lnSpc>
            </a:pPr>
          </a:p>
          <a:p>
            <a:pPr algn="l">
              <a:lnSpc>
                <a:spcPts val="3168"/>
              </a:lnSpc>
            </a:pPr>
          </a:p>
        </p:txBody>
      </p:sp>
      <p:sp>
        <p:nvSpPr>
          <p:cNvPr name="TextBox 4" id="4"/>
          <p:cNvSpPr txBox="true"/>
          <p:nvPr/>
        </p:nvSpPr>
        <p:spPr>
          <a:xfrm rot="0">
            <a:off x="9235438" y="5089561"/>
            <a:ext cx="7808854" cy="4188780"/>
          </a:xfrm>
          <a:prstGeom prst="rect">
            <a:avLst/>
          </a:prstGeom>
        </p:spPr>
        <p:txBody>
          <a:bodyPr anchor="t" rtlCol="false" tIns="0" lIns="0" bIns="0" rIns="0">
            <a:spAutoFit/>
          </a:bodyPr>
          <a:lstStyle/>
          <a:p>
            <a:pPr algn="l" marL="380048" indent="-190024" lvl="1">
              <a:lnSpc>
                <a:spcPts val="2772"/>
              </a:lnSpc>
              <a:buFont typeface="Arial"/>
              <a:buChar char="•"/>
            </a:pPr>
            <a:r>
              <a:rPr lang="en-US" sz="2100">
                <a:solidFill>
                  <a:srgbClr val="FFFFFF"/>
                </a:solidFill>
                <a:latin typeface="Arimo"/>
                <a:ea typeface="Arimo"/>
                <a:cs typeface="Arimo"/>
                <a:sym typeface="Arimo"/>
              </a:rPr>
              <a:t>Follow our socials and spread them far and wide</a:t>
            </a:r>
          </a:p>
          <a:p>
            <a:pPr algn="l" marL="380048" indent="-190024" lvl="1">
              <a:lnSpc>
                <a:spcPts val="2772"/>
              </a:lnSpc>
              <a:buFont typeface="Arial"/>
              <a:buChar char="•"/>
            </a:pPr>
            <a:r>
              <a:rPr lang="en-US" sz="2100">
                <a:solidFill>
                  <a:srgbClr val="FFC000"/>
                </a:solidFill>
                <a:latin typeface="Arimo"/>
                <a:ea typeface="Arimo"/>
                <a:cs typeface="Arimo"/>
                <a:sym typeface="Arimo"/>
              </a:rPr>
              <a:t>Sign the ACF and FoE petitions – find them on the DNtC website</a:t>
            </a:r>
          </a:p>
          <a:p>
            <a:pPr algn="l" marL="380048" indent="-190024" lvl="1">
              <a:lnSpc>
                <a:spcPts val="2772"/>
              </a:lnSpc>
              <a:buFont typeface="Arial"/>
              <a:buChar char="•"/>
            </a:pPr>
            <a:r>
              <a:rPr lang="en-US" sz="2100">
                <a:solidFill>
                  <a:srgbClr val="FFFFFF"/>
                </a:solidFill>
                <a:latin typeface="Arimo"/>
                <a:ea typeface="Arimo"/>
                <a:cs typeface="Arimo"/>
                <a:sym typeface="Arimo"/>
              </a:rPr>
              <a:t>help promote our next specialised sessions on health, jobs, water and farming </a:t>
            </a:r>
          </a:p>
          <a:p>
            <a:pPr algn="l" marL="380048" indent="-190024" lvl="1">
              <a:lnSpc>
                <a:spcPts val="2772"/>
              </a:lnSpc>
              <a:buFont typeface="Arial"/>
              <a:buChar char="•"/>
            </a:pPr>
            <a:r>
              <a:rPr lang="en-US" sz="2100">
                <a:solidFill>
                  <a:srgbClr val="FFC000"/>
                </a:solidFill>
                <a:latin typeface="Arimo"/>
                <a:ea typeface="Arimo"/>
                <a:cs typeface="Arimo"/>
                <a:sym typeface="Arimo"/>
              </a:rPr>
              <a:t>Join a train the trainer session on how you can do this presentation in your local community house, church, school sports club etc.</a:t>
            </a:r>
          </a:p>
          <a:p>
            <a:pPr algn="l" marL="380048" indent="-190024" lvl="1">
              <a:lnSpc>
                <a:spcPts val="2772"/>
              </a:lnSpc>
              <a:buFont typeface="Arial"/>
              <a:buChar char="•"/>
            </a:pPr>
            <a:r>
              <a:rPr lang="en-US" sz="2100">
                <a:solidFill>
                  <a:srgbClr val="FFFFFF"/>
                </a:solidFill>
                <a:latin typeface="Arimo"/>
                <a:ea typeface="Arimo"/>
                <a:cs typeface="Arimo"/>
                <a:sym typeface="Arimo"/>
              </a:rPr>
              <a:t>Have one-on-one conversations with people around you - people change their minds when talking to people they know &amp; trust</a:t>
            </a:r>
          </a:p>
          <a:p>
            <a:pPr algn="l" marL="380048" indent="-190024" lvl="1">
              <a:lnSpc>
                <a:spcPts val="2772"/>
              </a:lnSpc>
              <a:buFont typeface="Arial"/>
              <a:buChar char="•"/>
            </a:pPr>
            <a:r>
              <a:rPr lang="en-US" sz="2100">
                <a:solidFill>
                  <a:srgbClr val="FFC000"/>
                </a:solidFill>
                <a:latin typeface="Arimo"/>
                <a:ea typeface="Arimo"/>
                <a:cs typeface="Arimo"/>
                <a:sym typeface="Arimo"/>
              </a:rPr>
              <a:t>Find your local anti-nuclear group in your region</a:t>
            </a:r>
          </a:p>
        </p:txBody>
      </p:sp>
    </p:spTree>
  </p:cSld>
  <p:clrMapOvr>
    <a:masterClrMapping/>
  </p:clrMapOvr>
  <p:transition spd="fast">
    <p:fade/>
  </p:transition>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77265" y="4867411"/>
            <a:ext cx="8046720" cy="3916543"/>
          </a:xfrm>
          <a:prstGeom prst="rect">
            <a:avLst/>
          </a:prstGeom>
        </p:spPr>
        <p:txBody>
          <a:bodyPr anchor="t" rtlCol="false" tIns="0" lIns="0" bIns="0" rIns="0">
            <a:spAutoFit/>
          </a:bodyPr>
          <a:lstStyle/>
          <a:p>
            <a:pPr algn="l">
              <a:lnSpc>
                <a:spcPts val="2423"/>
              </a:lnSpc>
            </a:pPr>
          </a:p>
          <a:p>
            <a:pPr algn="l">
              <a:lnSpc>
                <a:spcPts val="5116"/>
              </a:lnSpc>
            </a:pPr>
            <a:r>
              <a:rPr lang="en-US" sz="4845">
                <a:solidFill>
                  <a:srgbClr val="FFC000"/>
                </a:solidFill>
                <a:latin typeface="Open Sans Bold"/>
                <a:ea typeface="Open Sans Bold"/>
                <a:cs typeface="Open Sans Bold"/>
                <a:sym typeface="Open Sans Bold"/>
              </a:rPr>
              <a:t>More information</a:t>
            </a:r>
          </a:p>
          <a:p>
            <a:pPr algn="l">
              <a:lnSpc>
                <a:spcPts val="2423"/>
              </a:lnSpc>
            </a:pPr>
          </a:p>
          <a:p>
            <a:pPr algn="l">
              <a:lnSpc>
                <a:spcPts val="2692"/>
              </a:lnSpc>
            </a:pPr>
            <a:r>
              <a:rPr lang="en-US" sz="2550">
                <a:solidFill>
                  <a:srgbClr val="FFFFFF"/>
                </a:solidFill>
                <a:latin typeface="Open Sans Bold"/>
                <a:ea typeface="Open Sans Bold"/>
                <a:cs typeface="Open Sans Bold"/>
                <a:sym typeface="Open Sans Bold"/>
              </a:rPr>
              <a:t>Don’t Nuke the Climate</a:t>
            </a:r>
          </a:p>
          <a:p>
            <a:pPr algn="l">
              <a:lnSpc>
                <a:spcPts val="2423"/>
              </a:lnSpc>
            </a:pPr>
            <a:r>
              <a:rPr lang="en-US" sz="2295" u="sng">
                <a:solidFill>
                  <a:srgbClr val="FFC000"/>
                </a:solidFill>
                <a:latin typeface="Open Sans"/>
                <a:ea typeface="Open Sans"/>
                <a:cs typeface="Open Sans"/>
                <a:sym typeface="Open Sans"/>
                <a:hlinkClick r:id="rId3" tooltip="https://dont-nuke-the-climate.org.au/"/>
              </a:rPr>
              <a:t>dont-nuke-the-climate.org.au</a:t>
            </a:r>
            <a:r>
              <a:rPr lang="en-US" sz="2295">
                <a:solidFill>
                  <a:srgbClr val="FFC000"/>
                </a:solidFill>
                <a:latin typeface="Open Sans"/>
                <a:ea typeface="Open Sans"/>
                <a:cs typeface="Open Sans"/>
                <a:sym typeface="Open Sans"/>
              </a:rPr>
              <a:t> </a:t>
            </a:r>
          </a:p>
          <a:p>
            <a:pPr algn="l">
              <a:lnSpc>
                <a:spcPts val="2423"/>
              </a:lnSpc>
            </a:pPr>
            <a:r>
              <a:rPr lang="en-US" sz="2295">
                <a:solidFill>
                  <a:srgbClr val="FFFFFF"/>
                </a:solidFill>
                <a:latin typeface="Open Sans"/>
                <a:ea typeface="Open Sans"/>
                <a:cs typeface="Open Sans"/>
                <a:sym typeface="Open Sans"/>
              </a:rPr>
              <a:t>(including useful ‘myth busting’ info)</a:t>
            </a:r>
          </a:p>
          <a:p>
            <a:pPr algn="l">
              <a:lnSpc>
                <a:spcPts val="2423"/>
              </a:lnSpc>
            </a:pPr>
            <a:r>
              <a:rPr lang="en-US" sz="2295" u="sng">
                <a:solidFill>
                  <a:srgbClr val="FFC000"/>
                </a:solidFill>
                <a:latin typeface="Open Sans"/>
                <a:ea typeface="Open Sans"/>
                <a:cs typeface="Open Sans"/>
                <a:sym typeface="Open Sans"/>
                <a:hlinkClick r:id="rId4" tooltip="https://www.facebook.com/dontnukeaus"/>
              </a:rPr>
              <a:t>facebook.com/dontnukeaus</a:t>
            </a:r>
          </a:p>
          <a:p>
            <a:pPr algn="l">
              <a:lnSpc>
                <a:spcPts val="2423"/>
              </a:lnSpc>
            </a:pPr>
            <a:r>
              <a:rPr lang="en-US" sz="2295" u="sng">
                <a:solidFill>
                  <a:srgbClr val="FFC000"/>
                </a:solidFill>
                <a:latin typeface="Open Sans"/>
                <a:ea typeface="Open Sans"/>
                <a:cs typeface="Open Sans"/>
                <a:sym typeface="Open Sans"/>
                <a:hlinkClick r:id="rId5" tooltip="https://x.com/dontnuke"/>
              </a:rPr>
              <a:t>x.com/dontnuke</a:t>
            </a:r>
          </a:p>
          <a:p>
            <a:pPr algn="l">
              <a:lnSpc>
                <a:spcPts val="2423"/>
              </a:lnSpc>
            </a:pPr>
          </a:p>
        </p:txBody>
      </p:sp>
      <p:sp>
        <p:nvSpPr>
          <p:cNvPr name="TextBox 4" id="4"/>
          <p:cNvSpPr txBox="true"/>
          <p:nvPr/>
        </p:nvSpPr>
        <p:spPr>
          <a:xfrm rot="0">
            <a:off x="9167064" y="4647555"/>
            <a:ext cx="8996838" cy="4800864"/>
          </a:xfrm>
          <a:prstGeom prst="rect">
            <a:avLst/>
          </a:prstGeom>
        </p:spPr>
        <p:txBody>
          <a:bodyPr anchor="t" rtlCol="false" tIns="0" lIns="0" bIns="0" rIns="0">
            <a:spAutoFit/>
          </a:bodyPr>
          <a:lstStyle/>
          <a:p>
            <a:pPr algn="l">
              <a:lnSpc>
                <a:spcPts val="2376"/>
              </a:lnSpc>
            </a:pPr>
          </a:p>
          <a:p>
            <a:pPr algn="l">
              <a:lnSpc>
                <a:spcPts val="2772"/>
              </a:lnSpc>
            </a:pPr>
            <a:r>
              <a:rPr lang="en-US" sz="2100">
                <a:solidFill>
                  <a:srgbClr val="FFFFFF"/>
                </a:solidFill>
                <a:latin typeface="Open Sans Bold"/>
                <a:ea typeface="Open Sans Bold"/>
                <a:cs typeface="Open Sans Bold"/>
                <a:sym typeface="Open Sans Bold"/>
              </a:rPr>
              <a:t>ACF ‘Power Games’ report</a:t>
            </a:r>
          </a:p>
          <a:p>
            <a:pPr algn="l">
              <a:lnSpc>
                <a:spcPts val="2376"/>
              </a:lnSpc>
            </a:pPr>
            <a:r>
              <a:rPr lang="en-US" sz="1800" u="sng">
                <a:solidFill>
                  <a:srgbClr val="FFC000"/>
                </a:solidFill>
                <a:latin typeface="Open Sans"/>
                <a:ea typeface="Open Sans"/>
                <a:cs typeface="Open Sans"/>
                <a:sym typeface="Open Sans"/>
                <a:hlinkClick r:id="rId6" tooltip="https://www.acf.org.au/power-games-assessing-coal-to-nuclear-proposals-in-australia"/>
              </a:rPr>
              <a:t>Assessing coal-to-nuclear proposals in Australia</a:t>
            </a:r>
          </a:p>
          <a:p>
            <a:pPr algn="l">
              <a:lnSpc>
                <a:spcPts val="2772"/>
              </a:lnSpc>
            </a:pPr>
            <a:r>
              <a:rPr lang="en-US" sz="2100">
                <a:solidFill>
                  <a:srgbClr val="FFFFFF"/>
                </a:solidFill>
                <a:latin typeface="Open Sans Bold"/>
                <a:ea typeface="Open Sans Bold"/>
                <a:cs typeface="Open Sans Bold"/>
                <a:sym typeface="Open Sans Bold"/>
              </a:rPr>
              <a:t>Friends of the Earth</a:t>
            </a:r>
          </a:p>
          <a:p>
            <a:pPr algn="l">
              <a:lnSpc>
                <a:spcPts val="2376"/>
              </a:lnSpc>
            </a:pPr>
            <a:r>
              <a:rPr lang="en-US" sz="1800" u="sng">
                <a:solidFill>
                  <a:srgbClr val="FFC000"/>
                </a:solidFill>
                <a:latin typeface="Open Sans"/>
                <a:ea typeface="Open Sans"/>
                <a:cs typeface="Open Sans"/>
                <a:sym typeface="Open Sans"/>
                <a:hlinkClick r:id="rId7" tooltip="https://nuclear.foe.org.au/climate"/>
              </a:rPr>
              <a:t>nuclear.foe.org.au</a:t>
            </a:r>
          </a:p>
          <a:p>
            <a:pPr algn="l">
              <a:lnSpc>
                <a:spcPts val="2772"/>
              </a:lnSpc>
            </a:pPr>
            <a:r>
              <a:rPr lang="en-US" sz="2100">
                <a:solidFill>
                  <a:srgbClr val="FFFFFF"/>
                </a:solidFill>
                <a:latin typeface="Open Sans Bold"/>
                <a:ea typeface="Open Sans Bold"/>
                <a:cs typeface="Open Sans Bold"/>
                <a:sym typeface="Open Sans Bold"/>
              </a:rPr>
              <a:t>Australian Conservation Foundation</a:t>
            </a:r>
          </a:p>
          <a:p>
            <a:pPr algn="l">
              <a:lnSpc>
                <a:spcPts val="2376"/>
              </a:lnSpc>
            </a:pPr>
            <a:r>
              <a:rPr lang="en-US" sz="1800" u="sng">
                <a:solidFill>
                  <a:srgbClr val="FFC000"/>
                </a:solidFill>
                <a:latin typeface="Open Sans"/>
                <a:ea typeface="Open Sans"/>
                <a:cs typeface="Open Sans"/>
                <a:sym typeface="Open Sans"/>
                <a:hlinkClick r:id="rId8" tooltip="https://www.acf.org.au/nuclear-free"/>
              </a:rPr>
              <a:t>acf.org.au/nuclear-free</a:t>
            </a:r>
          </a:p>
          <a:p>
            <a:pPr algn="l">
              <a:lnSpc>
                <a:spcPts val="2772"/>
              </a:lnSpc>
            </a:pPr>
            <a:r>
              <a:rPr lang="en-US" sz="2100">
                <a:solidFill>
                  <a:srgbClr val="FFFFFF"/>
                </a:solidFill>
                <a:latin typeface="Open Sans Bold"/>
                <a:ea typeface="Open Sans Bold"/>
                <a:cs typeface="Open Sans Bold"/>
                <a:sym typeface="Open Sans Bold"/>
              </a:rPr>
              <a:t>RenewEconomy</a:t>
            </a:r>
          </a:p>
          <a:p>
            <a:pPr algn="l">
              <a:lnSpc>
                <a:spcPts val="2376"/>
              </a:lnSpc>
            </a:pPr>
            <a:r>
              <a:rPr lang="en-US" sz="1800" u="sng">
                <a:solidFill>
                  <a:srgbClr val="FFC000"/>
                </a:solidFill>
                <a:latin typeface="Open Sans"/>
                <a:ea typeface="Open Sans"/>
                <a:cs typeface="Open Sans"/>
                <a:sym typeface="Open Sans"/>
                <a:hlinkClick r:id="rId9" tooltip="https://reneweconomy.com.au/?s=nuclear"/>
              </a:rPr>
              <a:t>reneweconomy.com.au/?s=nuclear</a:t>
            </a:r>
            <a:r>
              <a:rPr lang="en-US" sz="1800">
                <a:solidFill>
                  <a:srgbClr val="FFC000"/>
                </a:solidFill>
                <a:latin typeface="Open Sans"/>
                <a:ea typeface="Open Sans"/>
                <a:cs typeface="Open Sans"/>
                <a:sym typeface="Open Sans"/>
              </a:rPr>
              <a:t> </a:t>
            </a:r>
            <a:r>
              <a:rPr lang="en-US" sz="1800">
                <a:solidFill>
                  <a:srgbClr val="FFFFFF"/>
                </a:solidFill>
                <a:latin typeface="Open Sans"/>
                <a:ea typeface="Open Sans"/>
                <a:cs typeface="Open Sans"/>
                <a:sym typeface="Open Sans"/>
              </a:rPr>
              <a:t>(and sign up for daily updates)</a:t>
            </a:r>
          </a:p>
          <a:p>
            <a:pPr algn="l">
              <a:lnSpc>
                <a:spcPts val="2772"/>
              </a:lnSpc>
            </a:pPr>
            <a:r>
              <a:rPr lang="en-US" sz="2100">
                <a:solidFill>
                  <a:srgbClr val="FFFFFF"/>
                </a:solidFill>
                <a:latin typeface="Open Sans Bold"/>
                <a:ea typeface="Open Sans Bold"/>
                <a:cs typeface="Open Sans Bold"/>
                <a:sym typeface="Open Sans Bold"/>
              </a:rPr>
              <a:t>ETU ‘No Future for Nuclear’</a:t>
            </a:r>
          </a:p>
          <a:p>
            <a:pPr algn="l">
              <a:lnSpc>
                <a:spcPts val="2376"/>
              </a:lnSpc>
            </a:pPr>
            <a:r>
              <a:rPr lang="en-US" sz="1800" u="sng">
                <a:solidFill>
                  <a:srgbClr val="FFC000"/>
                </a:solidFill>
                <a:latin typeface="Open Sans"/>
                <a:ea typeface="Open Sans"/>
                <a:cs typeface="Open Sans"/>
                <a:sym typeface="Open Sans"/>
                <a:hlinkClick r:id="rId10" tooltip="https://nofuture4nuclear.org/"/>
              </a:rPr>
              <a:t>https://nofuture4nuclear.org/</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International context</a:t>
            </a:r>
          </a:p>
        </p:txBody>
      </p:sp>
      <p:sp>
        <p:nvSpPr>
          <p:cNvPr name="TextBox 4" id="4"/>
          <p:cNvSpPr txBox="true"/>
          <p:nvPr/>
        </p:nvSpPr>
        <p:spPr>
          <a:xfrm rot="0">
            <a:off x="1014373" y="2206917"/>
            <a:ext cx="7741006" cy="6002537"/>
          </a:xfrm>
          <a:prstGeom prst="rect">
            <a:avLst/>
          </a:prstGeom>
        </p:spPr>
        <p:txBody>
          <a:bodyPr anchor="t" rtlCol="false" tIns="0" lIns="0" bIns="0" rIns="0">
            <a:spAutoFit/>
          </a:bodyPr>
          <a:lstStyle/>
          <a:p>
            <a:pPr algn="l">
              <a:lnSpc>
                <a:spcPts val="3060"/>
              </a:lnSpc>
            </a:pPr>
            <a:r>
              <a:rPr lang="en-US" sz="2550">
                <a:solidFill>
                  <a:srgbClr val="FFC000"/>
                </a:solidFill>
                <a:latin typeface="Open Sans Bold"/>
                <a:ea typeface="Open Sans Bold"/>
                <a:cs typeface="Open Sans Bold"/>
                <a:sym typeface="Open Sans Bold"/>
              </a:rPr>
              <a:t>USA: </a:t>
            </a:r>
          </a:p>
          <a:p>
            <a:pPr algn="l" marL="461486" indent="-230743" lvl="1">
              <a:lnSpc>
                <a:spcPts val="3060"/>
              </a:lnSpc>
              <a:buFont typeface="Arial"/>
              <a:buChar char="•"/>
            </a:pPr>
            <a:r>
              <a:rPr lang="en-US" sz="2550">
                <a:solidFill>
                  <a:srgbClr val="FFFFFF"/>
                </a:solidFill>
                <a:latin typeface="Open Sans"/>
                <a:ea typeface="Open Sans"/>
                <a:cs typeface="Open Sans"/>
                <a:sym typeface="Open Sans"/>
              </a:rPr>
              <a:t>Construction of two reactors in South Carolina </a:t>
            </a:r>
            <a:r>
              <a:rPr lang="en-US" sz="2550" u="sng">
                <a:solidFill>
                  <a:srgbClr val="FFFFFF"/>
                </a:solidFill>
                <a:latin typeface="Open Sans"/>
                <a:ea typeface="Open Sans"/>
                <a:cs typeface="Open Sans"/>
                <a:sym typeface="Open Sans"/>
                <a:hlinkClick r:id="rId3" tooltip="https://www.worldnuclearreport.org/Toshiba-Westinghouse-The-End-of-New-build-for-the-Largest-Historic-Nuclear.html"/>
              </a:rPr>
              <a:t>abandoned</a:t>
            </a:r>
            <a:r>
              <a:rPr lang="en-US" sz="2550">
                <a:solidFill>
                  <a:srgbClr val="FFFFFF"/>
                </a:solidFill>
                <a:latin typeface="Open Sans"/>
                <a:ea typeface="Open Sans"/>
                <a:cs typeface="Open Sans"/>
                <a:sym typeface="Open Sans"/>
              </a:rPr>
              <a:t> in 2017 after the expenditure of around A$13.6 billion. Westinghouse filed for bankruptcy protection.</a:t>
            </a:r>
          </a:p>
          <a:p>
            <a:pPr algn="l" marL="461486" indent="-230743" lvl="1">
              <a:lnSpc>
                <a:spcPts val="3060"/>
              </a:lnSpc>
              <a:buFont typeface="Arial"/>
              <a:buChar char="•"/>
            </a:pPr>
            <a:r>
              <a:rPr lang="en-US" sz="2550">
                <a:solidFill>
                  <a:srgbClr val="FFFFFF"/>
                </a:solidFill>
                <a:latin typeface="Open Sans"/>
                <a:ea typeface="Open Sans"/>
                <a:cs typeface="Open Sans"/>
                <a:sym typeface="Open Sans"/>
              </a:rPr>
              <a:t>The only remaining construction project, two AP1000 reactors in the state of Georgia (known as the Vogtle project), was recently completed at an astronomical cost of approx. </a:t>
            </a:r>
            <a:r>
              <a:rPr lang="en-US" sz="2550" u="sng">
                <a:solidFill>
                  <a:srgbClr val="FFFFFF"/>
                </a:solidFill>
                <a:latin typeface="Open Sans"/>
                <a:ea typeface="Open Sans"/>
                <a:cs typeface="Open Sans"/>
                <a:sym typeface="Open Sans"/>
                <a:hlinkClick r:id="rId4" tooltip="https://www.ajc.com/news/psc-raises-georgia-power-rates-passing-most-plant-vogtle-expansion-costs-on-to-customers/6BAIOWM7J5BVHFZ2UN27KYXENA/"/>
              </a:rPr>
              <a:t>A$25.7 billion per reactor</a:t>
            </a:r>
            <a:r>
              <a:rPr lang="en-US" sz="2550">
                <a:solidFill>
                  <a:srgbClr val="FFFFFF"/>
                </a:solidFill>
                <a:latin typeface="Open Sans"/>
                <a:ea typeface="Open Sans"/>
                <a:cs typeface="Open Sans"/>
                <a:sym typeface="Open Sans"/>
              </a:rPr>
              <a:t>.</a:t>
            </a:r>
          </a:p>
          <a:p>
            <a:pPr algn="l" marL="461486" indent="-230743" lvl="1">
              <a:lnSpc>
                <a:spcPts val="3060"/>
              </a:lnSpc>
              <a:buFont typeface="Arial"/>
              <a:buChar char="•"/>
            </a:pPr>
            <a:r>
              <a:rPr lang="en-US" sz="2550">
                <a:solidFill>
                  <a:srgbClr val="FFFFFF"/>
                </a:solidFill>
                <a:latin typeface="Open Sans"/>
                <a:ea typeface="Open Sans"/>
                <a:cs typeface="Open Sans"/>
                <a:sym typeface="Open Sans"/>
              </a:rPr>
              <a:t>The Dutton Coalition is promoting AP1000 reactors!</a:t>
            </a:r>
          </a:p>
          <a:p>
            <a:pPr algn="l" marL="461486" indent="-230743" lvl="1">
              <a:lnSpc>
                <a:spcPts val="3060"/>
              </a:lnSpc>
              <a:buFont typeface="Arial"/>
              <a:buChar char="•"/>
            </a:pPr>
            <a:r>
              <a:rPr lang="en-US" sz="2550">
                <a:solidFill>
                  <a:srgbClr val="FFFFFF"/>
                </a:solidFill>
                <a:latin typeface="Open Sans"/>
                <a:ea typeface="Open Sans"/>
                <a:cs typeface="Open Sans"/>
                <a:sym typeface="Open Sans"/>
              </a:rPr>
              <a:t>Zero nuclear power reactors now under construction in the USA</a:t>
            </a:r>
          </a:p>
        </p:txBody>
      </p:sp>
      <p:sp>
        <p:nvSpPr>
          <p:cNvPr name="TextBox 5" id="5"/>
          <p:cNvSpPr txBox="true"/>
          <p:nvPr/>
        </p:nvSpPr>
        <p:spPr>
          <a:xfrm rot="0">
            <a:off x="9121140" y="2201228"/>
            <a:ext cx="7040880" cy="6902782"/>
          </a:xfrm>
          <a:prstGeom prst="rect">
            <a:avLst/>
          </a:prstGeom>
        </p:spPr>
        <p:txBody>
          <a:bodyPr anchor="t" rtlCol="false" tIns="0" lIns="0" bIns="0" rIns="0">
            <a:spAutoFit/>
          </a:bodyPr>
          <a:lstStyle/>
          <a:p>
            <a:pPr algn="l">
              <a:lnSpc>
                <a:spcPts val="3060"/>
              </a:lnSpc>
            </a:pPr>
            <a:r>
              <a:rPr lang="en-US" sz="2550">
                <a:solidFill>
                  <a:srgbClr val="FFC000"/>
                </a:solidFill>
                <a:latin typeface="Open Sans Bold"/>
                <a:ea typeface="Open Sans Bold"/>
                <a:cs typeface="Open Sans Bold"/>
                <a:sym typeface="Open Sans Bold"/>
              </a:rPr>
              <a:t>UK: </a:t>
            </a:r>
          </a:p>
          <a:p>
            <a:pPr algn="l" marL="461486" indent="-230743" lvl="1">
              <a:lnSpc>
                <a:spcPts val="3060"/>
              </a:lnSpc>
              <a:buFont typeface="Arial"/>
              <a:buChar char="•"/>
            </a:pPr>
            <a:r>
              <a:rPr lang="en-US" sz="2550">
                <a:solidFill>
                  <a:srgbClr val="FFFFFF"/>
                </a:solidFill>
                <a:latin typeface="Open Sans"/>
                <a:ea typeface="Open Sans"/>
                <a:cs typeface="Open Sans"/>
                <a:sym typeface="Open Sans"/>
              </a:rPr>
              <a:t>The cost of the two EPR reactors under construction at Hinkley Point - the only reactors under construction in the UK - has escalated to </a:t>
            </a:r>
            <a:r>
              <a:rPr lang="en-US" sz="2550" u="sng">
                <a:solidFill>
                  <a:srgbClr val="FFFFFF"/>
                </a:solidFill>
                <a:latin typeface="Open Sans"/>
                <a:ea typeface="Open Sans"/>
                <a:cs typeface="Open Sans"/>
                <a:sym typeface="Open Sans"/>
                <a:hlinkClick r:id="rId5" tooltip="https://apnews.com/article/uk-nuclear-plant-hinkley-point-costs-67adc627f0acf130d3ea6c2423e98c4e"/>
              </a:rPr>
              <a:t>A$43.5 billion per reactor</a:t>
            </a:r>
            <a:r>
              <a:rPr lang="en-US" sz="2550">
                <a:solidFill>
                  <a:srgbClr val="FFFFFF"/>
                </a:solidFill>
                <a:latin typeface="Open Sans"/>
                <a:ea typeface="Open Sans"/>
                <a:cs typeface="Open Sans"/>
                <a:sym typeface="Open Sans"/>
              </a:rPr>
              <a:t>. </a:t>
            </a:r>
          </a:p>
          <a:p>
            <a:pPr algn="l" marL="461486" indent="-230743" lvl="1">
              <a:lnSpc>
                <a:spcPts val="3060"/>
              </a:lnSpc>
            </a:pPr>
          </a:p>
          <a:p>
            <a:pPr algn="l" marL="461486" indent="-230743" lvl="1">
              <a:lnSpc>
                <a:spcPts val="3060"/>
              </a:lnSpc>
            </a:pPr>
            <a:r>
              <a:rPr lang="en-US" sz="2550">
                <a:solidFill>
                  <a:srgbClr val="FFC000"/>
                </a:solidFill>
                <a:latin typeface="Open Sans Bold"/>
                <a:ea typeface="Open Sans Bold"/>
                <a:cs typeface="Open Sans Bold"/>
                <a:sym typeface="Open Sans Bold"/>
              </a:rPr>
              <a:t>South Korea:</a:t>
            </a:r>
          </a:p>
          <a:p>
            <a:pPr algn="l" marL="461486" indent="-230743" lvl="1">
              <a:lnSpc>
                <a:spcPts val="3060"/>
              </a:lnSpc>
              <a:buFont typeface="Arial"/>
              <a:buChar char="•"/>
            </a:pPr>
            <a:r>
              <a:rPr lang="en-US" sz="2550">
                <a:solidFill>
                  <a:srgbClr val="FFFFFF"/>
                </a:solidFill>
                <a:latin typeface="Open Sans"/>
                <a:ea typeface="Open Sans"/>
                <a:cs typeface="Open Sans"/>
                <a:sym typeface="Open Sans"/>
              </a:rPr>
              <a:t>South Korea’s nuclear industry is riddled with </a:t>
            </a:r>
            <a:r>
              <a:rPr lang="en-US" sz="2550" u="sng">
                <a:solidFill>
                  <a:srgbClr val="FFFFFF"/>
                </a:solidFill>
                <a:latin typeface="Open Sans"/>
                <a:ea typeface="Open Sans"/>
                <a:cs typeface="Open Sans"/>
                <a:sym typeface="Open Sans"/>
                <a:hlinkClick r:id="rId6" tooltip="https://jimkgreen1.substack.com/p/south-koreas-nuclear-mafia"/>
              </a:rPr>
              <a:t>corruption</a:t>
            </a:r>
            <a:r>
              <a:rPr lang="en-US" sz="2550">
                <a:solidFill>
                  <a:srgbClr val="FFFFFF"/>
                </a:solidFill>
                <a:latin typeface="Open Sans"/>
                <a:ea typeface="Open Sans"/>
                <a:cs typeface="Open Sans"/>
                <a:sym typeface="Open Sans"/>
              </a:rPr>
              <a:t>  and its APR1400 reactor design has been likened to “</a:t>
            </a:r>
            <a:r>
              <a:rPr lang="en-US" sz="2550" u="sng">
                <a:solidFill>
                  <a:srgbClr val="FFFFFF"/>
                </a:solidFill>
                <a:latin typeface="Open Sans"/>
                <a:ea typeface="Open Sans"/>
                <a:cs typeface="Open Sans"/>
                <a:sym typeface="Open Sans"/>
                <a:hlinkClick r:id="rId7" tooltip="https://www.wiseinternational.org/nuclear-monitor/844/south-koreas-nuclear-industry-model-others-follow"/>
              </a:rPr>
              <a:t>a car without airbags and safety belts</a:t>
            </a:r>
            <a:r>
              <a:rPr lang="en-US" sz="2550">
                <a:solidFill>
                  <a:srgbClr val="FFFFFF"/>
                </a:solidFill>
                <a:latin typeface="Open Sans"/>
                <a:ea typeface="Open Sans"/>
                <a:cs typeface="Open Sans"/>
                <a:sym typeface="Open Sans"/>
              </a:rPr>
              <a:t>.”</a:t>
            </a:r>
          </a:p>
          <a:p>
            <a:pPr algn="l" marL="461486" indent="-230743" lvl="1">
              <a:lnSpc>
                <a:spcPts val="3060"/>
              </a:lnSpc>
            </a:pPr>
          </a:p>
          <a:p>
            <a:pPr algn="l" marL="461486" indent="-230743" lvl="1">
              <a:lnSpc>
                <a:spcPts val="3060"/>
              </a:lnSpc>
            </a:pPr>
            <a:r>
              <a:rPr lang="en-US" sz="2550">
                <a:solidFill>
                  <a:srgbClr val="FFC000"/>
                </a:solidFill>
                <a:latin typeface="Open Sans Bold"/>
                <a:ea typeface="Open Sans Bold"/>
                <a:cs typeface="Open Sans Bold"/>
                <a:sym typeface="Open Sans Bold"/>
              </a:rPr>
              <a:t>China:</a:t>
            </a:r>
          </a:p>
          <a:p>
            <a:pPr algn="l" marL="461486" indent="-230743" lvl="1">
              <a:lnSpc>
                <a:spcPts val="3060"/>
              </a:lnSpc>
              <a:buFont typeface="Arial"/>
              <a:buChar char="•"/>
            </a:pPr>
            <a:r>
              <a:rPr lang="en-US" sz="2550">
                <a:solidFill>
                  <a:srgbClr val="FFFFFF"/>
                </a:solidFill>
                <a:latin typeface="Open Sans"/>
                <a:ea typeface="Open Sans"/>
                <a:cs typeface="Open Sans"/>
                <a:sym typeface="Open Sans"/>
              </a:rPr>
              <a:t>1 gigawatt of new nuclear power capacity in 2023 </a:t>
            </a:r>
            <a:r>
              <a:rPr lang="en-US" sz="2550" u="sng">
                <a:solidFill>
                  <a:srgbClr val="FFFFFF"/>
                </a:solidFill>
                <a:latin typeface="Open Sans"/>
                <a:ea typeface="Open Sans"/>
                <a:cs typeface="Open Sans"/>
                <a:sym typeface="Open Sans"/>
                <a:hlinkClick r:id="rId8" tooltip="https://cleantechnica.com/2024/01/12/nuclear-continues-to-lag-far-behind-renewables-in-china-deployments/"/>
              </a:rPr>
              <a:t>compared</a:t>
            </a:r>
            <a:r>
              <a:rPr lang="en-US" sz="2550">
                <a:solidFill>
                  <a:srgbClr val="FFFFFF"/>
                </a:solidFill>
                <a:latin typeface="Open Sans"/>
                <a:ea typeface="Open Sans"/>
                <a:cs typeface="Open Sans"/>
                <a:sym typeface="Open Sans"/>
              </a:rPr>
              <a:t> to 278 gigawatts of new renewable capacity.</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8846454" y="2245059"/>
            <a:ext cx="9288189" cy="6908091"/>
          </a:xfrm>
          <a:custGeom>
            <a:avLst/>
            <a:gdLst/>
            <a:ahLst/>
            <a:cxnLst/>
            <a:rect r="r" b="b" t="t" l="l"/>
            <a:pathLst>
              <a:path h="6908091" w="9288189">
                <a:moveTo>
                  <a:pt x="0" y="0"/>
                </a:moveTo>
                <a:lnTo>
                  <a:pt x="9288189" y="0"/>
                </a:lnTo>
                <a:lnTo>
                  <a:pt x="9288189" y="6908091"/>
                </a:lnTo>
                <a:lnTo>
                  <a:pt x="0" y="6908091"/>
                </a:lnTo>
                <a:lnTo>
                  <a:pt x="0" y="0"/>
                </a:lnTo>
                <a:close/>
              </a:path>
            </a:pathLst>
          </a:custGeom>
          <a:blipFill>
            <a:blip r:embed="rId3"/>
            <a:stretch>
              <a:fillRect l="0" t="0" r="0" b="0"/>
            </a:stretch>
          </a:blipFill>
        </p:spPr>
      </p:sp>
      <p:sp>
        <p:nvSpPr>
          <p:cNvPr name="TextBox 4" id="4"/>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The Coalition’s nuclear plan</a:t>
            </a:r>
          </a:p>
        </p:txBody>
      </p:sp>
      <p:sp>
        <p:nvSpPr>
          <p:cNvPr name="TextBox 5" id="5"/>
          <p:cNvSpPr txBox="true"/>
          <p:nvPr/>
        </p:nvSpPr>
        <p:spPr>
          <a:xfrm rot="0">
            <a:off x="979770" y="2171702"/>
            <a:ext cx="8235315" cy="6902782"/>
          </a:xfrm>
          <a:prstGeom prst="rect">
            <a:avLst/>
          </a:prstGeom>
        </p:spPr>
        <p:txBody>
          <a:bodyPr anchor="t" rtlCol="false" tIns="0" lIns="0" bIns="0" rIns="0">
            <a:spAutoFit/>
          </a:bodyPr>
          <a:lstStyle/>
          <a:p>
            <a:pPr algn="l" marL="515779" indent="-257889" lvl="1">
              <a:lnSpc>
                <a:spcPts val="3419"/>
              </a:lnSpc>
              <a:buFont typeface="Arial"/>
              <a:buChar char="•"/>
            </a:pPr>
            <a:r>
              <a:rPr lang="en-US" sz="2850">
                <a:solidFill>
                  <a:srgbClr val="FFFFFF"/>
                </a:solidFill>
                <a:latin typeface="Open Sans"/>
                <a:ea typeface="Open Sans"/>
                <a:cs typeface="Open Sans"/>
                <a:sym typeface="Open Sans"/>
              </a:rPr>
              <a:t>Nuclear power reactors at 7 closed or soon-to-be-closed coal power sites.</a:t>
            </a:r>
          </a:p>
          <a:p>
            <a:pPr algn="l" marL="515779" indent="-257889" lvl="1">
              <a:lnSpc>
                <a:spcPts val="3419"/>
              </a:lnSpc>
              <a:buFont typeface="Arial"/>
              <a:buChar char="•"/>
            </a:pPr>
            <a:r>
              <a:rPr lang="en-US" sz="2850">
                <a:solidFill>
                  <a:srgbClr val="FFFFFF"/>
                </a:solidFill>
                <a:latin typeface="Open Sans"/>
                <a:ea typeface="Open Sans"/>
                <a:cs typeface="Open Sans"/>
                <a:sym typeface="Open Sans"/>
              </a:rPr>
              <a:t>Unknown number of reactors at each of the 7 sites.</a:t>
            </a:r>
          </a:p>
          <a:p>
            <a:pPr algn="l" marL="515779" indent="-257889" lvl="1">
              <a:lnSpc>
                <a:spcPts val="3419"/>
              </a:lnSpc>
              <a:buFont typeface="Arial"/>
              <a:buChar char="•"/>
            </a:pPr>
            <a:r>
              <a:rPr lang="en-US" sz="2850">
                <a:solidFill>
                  <a:srgbClr val="FFFFFF"/>
                </a:solidFill>
                <a:latin typeface="Open Sans"/>
                <a:ea typeface="Open Sans"/>
                <a:cs typeface="Open Sans"/>
                <a:sym typeface="Open Sans"/>
              </a:rPr>
              <a:t>Non-existent ‘small modular reactors’ in SA and WA. Large reactors in the eastern states.</a:t>
            </a:r>
          </a:p>
          <a:p>
            <a:pPr algn="l" marL="515779" indent="-257889" lvl="1">
              <a:lnSpc>
                <a:spcPts val="3419"/>
              </a:lnSpc>
              <a:buFont typeface="Arial"/>
              <a:buChar char="•"/>
            </a:pPr>
            <a:r>
              <a:rPr lang="en-US" sz="2850">
                <a:solidFill>
                  <a:srgbClr val="FFFFFF"/>
                </a:solidFill>
                <a:latin typeface="Open Sans"/>
                <a:ea typeface="Open Sans"/>
                <a:cs typeface="Open Sans"/>
                <a:sym typeface="Open Sans"/>
              </a:rPr>
              <a:t>Government funded.</a:t>
            </a:r>
          </a:p>
          <a:p>
            <a:pPr algn="l" marL="515779" indent="-257889" lvl="1">
              <a:lnSpc>
                <a:spcPts val="3419"/>
              </a:lnSpc>
              <a:buFont typeface="Arial"/>
              <a:buChar char="•"/>
            </a:pPr>
            <a:r>
              <a:rPr lang="en-US" sz="2850">
                <a:solidFill>
                  <a:srgbClr val="FFFFFF"/>
                </a:solidFill>
                <a:latin typeface="Open Sans"/>
                <a:ea typeface="Open Sans"/>
                <a:cs typeface="Open Sans"/>
                <a:sym typeface="Open Sans"/>
              </a:rPr>
              <a:t>First reactors operating in the mid-2030s but in reality they couldn’t begin operating until the mid-2040s.</a:t>
            </a:r>
          </a:p>
          <a:p>
            <a:pPr algn="l" marL="515779" indent="-257889" lvl="1">
              <a:lnSpc>
                <a:spcPts val="3419"/>
              </a:lnSpc>
              <a:buFont typeface="Arial"/>
              <a:buChar char="•"/>
            </a:pPr>
            <a:r>
              <a:rPr lang="en-US" sz="2850">
                <a:solidFill>
                  <a:srgbClr val="FFFFFF"/>
                </a:solidFill>
                <a:latin typeface="Open Sans"/>
                <a:ea typeface="Open Sans"/>
                <a:cs typeface="Open Sans"/>
                <a:sym typeface="Open Sans"/>
              </a:rPr>
              <a:t>If realised, the nuclear reactors might produce about 10% of Australia’s electricity demand by 2050.</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824084"/>
            <a:ext cx="16002000" cy="693390"/>
          </a:xfrm>
          <a:prstGeom prst="rect">
            <a:avLst/>
          </a:prstGeom>
        </p:spPr>
        <p:txBody>
          <a:bodyPr anchor="t" rtlCol="false" tIns="0" lIns="0" bIns="0" rIns="0">
            <a:spAutoFit/>
          </a:bodyPr>
          <a:lstStyle/>
          <a:p>
            <a:pPr algn="l">
              <a:lnSpc>
                <a:spcPts val="5040"/>
              </a:lnSpc>
            </a:pPr>
            <a:r>
              <a:rPr lang="en-US" sz="4200">
                <a:solidFill>
                  <a:srgbClr val="FFC000"/>
                </a:solidFill>
                <a:latin typeface="Open Sans Bold"/>
                <a:ea typeface="Open Sans Bold"/>
                <a:cs typeface="Open Sans Bold"/>
                <a:sym typeface="Open Sans Bold"/>
              </a:rPr>
              <a:t>Could a Coalition government deliver?</a:t>
            </a:r>
          </a:p>
        </p:txBody>
      </p:sp>
      <p:sp>
        <p:nvSpPr>
          <p:cNvPr name="TextBox 4" id="4"/>
          <p:cNvSpPr txBox="true"/>
          <p:nvPr/>
        </p:nvSpPr>
        <p:spPr>
          <a:xfrm rot="0">
            <a:off x="996915" y="2228852"/>
            <a:ext cx="9530115" cy="7133615"/>
          </a:xfrm>
          <a:prstGeom prst="rect">
            <a:avLst/>
          </a:prstGeom>
        </p:spPr>
        <p:txBody>
          <a:bodyPr anchor="t" rtlCol="false" tIns="0" lIns="0" bIns="0" rIns="0">
            <a:spAutoFit/>
          </a:bodyPr>
          <a:lstStyle/>
          <a:p>
            <a:pPr algn="l">
              <a:lnSpc>
                <a:spcPts val="3419"/>
              </a:lnSpc>
            </a:pPr>
            <a:r>
              <a:rPr lang="en-US" sz="2850">
                <a:solidFill>
                  <a:srgbClr val="FFC000"/>
                </a:solidFill>
                <a:latin typeface="Open Sans Bold"/>
                <a:ea typeface="Open Sans Bold"/>
                <a:cs typeface="Open Sans Bold"/>
                <a:sym typeface="Open Sans Bold"/>
              </a:rPr>
              <a:t>Yes, </a:t>
            </a:r>
            <a:r>
              <a:rPr lang="en-US" sz="2850">
                <a:solidFill>
                  <a:srgbClr val="FFFFFF"/>
                </a:solidFill>
                <a:latin typeface="Open Sans"/>
                <a:ea typeface="Open Sans"/>
                <a:cs typeface="Open Sans"/>
                <a:sym typeface="Open Sans"/>
              </a:rPr>
              <a:t>a Coalition government could use taxpayer funds.</a:t>
            </a:r>
          </a:p>
          <a:p>
            <a:pPr algn="l">
              <a:lnSpc>
                <a:spcPts val="3419"/>
              </a:lnSpc>
            </a:pPr>
            <a:r>
              <a:rPr lang="en-US" sz="2850">
                <a:solidFill>
                  <a:srgbClr val="FFC000"/>
                </a:solidFill>
                <a:latin typeface="Open Sans Bold"/>
                <a:ea typeface="Open Sans Bold"/>
                <a:cs typeface="Open Sans Bold"/>
                <a:sym typeface="Open Sans Bold"/>
              </a:rPr>
              <a:t>Yes, </a:t>
            </a:r>
            <a:r>
              <a:rPr lang="en-US" sz="2850">
                <a:solidFill>
                  <a:srgbClr val="FFFFFF"/>
                </a:solidFill>
                <a:latin typeface="Open Sans"/>
                <a:ea typeface="Open Sans"/>
                <a:cs typeface="Open Sans"/>
                <a:sym typeface="Open Sans"/>
              </a:rPr>
              <a:t>a Coalition government could override opposition from state governments (including state legal bans).</a:t>
            </a:r>
          </a:p>
          <a:p>
            <a:pPr algn="l">
              <a:lnSpc>
                <a:spcPts val="3419"/>
              </a:lnSpc>
            </a:pPr>
            <a:r>
              <a:rPr lang="en-US" sz="2850">
                <a:solidFill>
                  <a:srgbClr val="FFC000"/>
                </a:solidFill>
                <a:latin typeface="Open Sans Bold"/>
                <a:ea typeface="Open Sans Bold"/>
                <a:cs typeface="Open Sans Bold"/>
                <a:sym typeface="Open Sans Bold"/>
              </a:rPr>
              <a:t>Yes, </a:t>
            </a:r>
            <a:r>
              <a:rPr lang="en-US" sz="2850">
                <a:solidFill>
                  <a:srgbClr val="FFFFFF"/>
                </a:solidFill>
                <a:latin typeface="Open Sans"/>
                <a:ea typeface="Open Sans"/>
                <a:cs typeface="Open Sans"/>
                <a:sym typeface="Open Sans"/>
              </a:rPr>
              <a:t>a Coalition government could use compulsory acquisition laws to acquire the coal power sites from the current owners (who are pursuing renewable energy and storage projects and have no interest in nuclear power).</a:t>
            </a:r>
          </a:p>
          <a:p>
            <a:pPr algn="l">
              <a:lnSpc>
                <a:spcPts val="3419"/>
              </a:lnSpc>
            </a:pPr>
            <a:r>
              <a:rPr lang="en-US" sz="2850">
                <a:solidFill>
                  <a:srgbClr val="FFC000"/>
                </a:solidFill>
                <a:latin typeface="Open Sans Bold"/>
                <a:ea typeface="Open Sans Bold"/>
                <a:cs typeface="Open Sans Bold"/>
                <a:sym typeface="Open Sans Bold"/>
              </a:rPr>
              <a:t>Yes, </a:t>
            </a:r>
            <a:r>
              <a:rPr lang="en-US" sz="2850">
                <a:solidFill>
                  <a:srgbClr val="FFFFFF"/>
                </a:solidFill>
                <a:latin typeface="Open Sans"/>
                <a:ea typeface="Open Sans"/>
                <a:cs typeface="Open Sans"/>
                <a:sym typeface="Open Sans"/>
              </a:rPr>
              <a:t>a Coalition government could override opposition from local communities and First Nations.</a:t>
            </a:r>
          </a:p>
          <a:p>
            <a:pPr algn="l">
              <a:lnSpc>
                <a:spcPts val="3419"/>
              </a:lnSpc>
            </a:pPr>
            <a:r>
              <a:rPr lang="en-US" sz="2850">
                <a:solidFill>
                  <a:srgbClr val="FFC000"/>
                </a:solidFill>
                <a:latin typeface="Open Sans Bold"/>
                <a:ea typeface="Open Sans Bold"/>
                <a:cs typeface="Open Sans Bold"/>
                <a:sym typeface="Open Sans Bold"/>
              </a:rPr>
              <a:t>But </a:t>
            </a:r>
            <a:r>
              <a:rPr lang="en-US" sz="2850">
                <a:solidFill>
                  <a:srgbClr val="FFFFFF"/>
                </a:solidFill>
                <a:latin typeface="Open Sans"/>
                <a:ea typeface="Open Sans"/>
                <a:cs typeface="Open Sans"/>
                <a:sym typeface="Open Sans"/>
              </a:rPr>
              <a:t>a Coalition government would need to get legislation through the Senate and that might be an obstacle.</a:t>
            </a:r>
          </a:p>
        </p:txBody>
      </p:sp>
      <p:sp>
        <p:nvSpPr>
          <p:cNvPr name="Freeform 5" id="5"/>
          <p:cNvSpPr/>
          <p:nvPr/>
        </p:nvSpPr>
        <p:spPr>
          <a:xfrm flipH="false" flipV="false" rot="0">
            <a:off x="11910061" y="2281238"/>
            <a:ext cx="5329107" cy="7181269"/>
          </a:xfrm>
          <a:custGeom>
            <a:avLst/>
            <a:gdLst/>
            <a:ahLst/>
            <a:cxnLst/>
            <a:rect r="r" b="b" t="t" l="l"/>
            <a:pathLst>
              <a:path h="7181269" w="5329107">
                <a:moveTo>
                  <a:pt x="0" y="0"/>
                </a:moveTo>
                <a:lnTo>
                  <a:pt x="5329107" y="0"/>
                </a:lnTo>
                <a:lnTo>
                  <a:pt x="5329107" y="7181269"/>
                </a:lnTo>
                <a:lnTo>
                  <a:pt x="0" y="7181269"/>
                </a:lnTo>
                <a:lnTo>
                  <a:pt x="0" y="0"/>
                </a:lnTo>
                <a:close/>
              </a:path>
            </a:pathLst>
          </a:custGeom>
          <a:blipFill>
            <a:blip r:embed="rId3"/>
            <a:stretch>
              <a:fillRect l="-2500" t="-2671" r="-2671" b="-2167"/>
            </a:stretch>
          </a:blipFill>
        </p:spPr>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Greenhouse gas emissions</a:t>
            </a:r>
          </a:p>
        </p:txBody>
      </p:sp>
      <p:sp>
        <p:nvSpPr>
          <p:cNvPr name="TextBox 4" id="4"/>
          <p:cNvSpPr txBox="true"/>
          <p:nvPr/>
        </p:nvSpPr>
        <p:spPr>
          <a:xfrm rot="0">
            <a:off x="959415" y="2190750"/>
            <a:ext cx="8093145" cy="7324248"/>
          </a:xfrm>
          <a:prstGeom prst="rect">
            <a:avLst/>
          </a:prstGeom>
        </p:spPr>
        <p:txBody>
          <a:bodyPr anchor="t" rtlCol="false" tIns="0" lIns="0" bIns="0" rIns="0">
            <a:spAutoFit/>
          </a:bodyPr>
          <a:lstStyle/>
          <a:p>
            <a:pPr algn="l">
              <a:lnSpc>
                <a:spcPts val="3024"/>
              </a:lnSpc>
            </a:pPr>
            <a:r>
              <a:rPr lang="en-US" sz="2400">
                <a:solidFill>
                  <a:srgbClr val="FFC000"/>
                </a:solidFill>
                <a:latin typeface="Open Sans Bold"/>
                <a:ea typeface="Open Sans Bold"/>
                <a:cs typeface="Open Sans Bold"/>
                <a:sym typeface="Open Sans Bold"/>
              </a:rPr>
              <a:t>IF IT WAS A GOOD-FAITH COALITION POLICY TO REDUCE GREENHOUSE EMISSIONS …</a:t>
            </a:r>
          </a:p>
          <a:p>
            <a:pPr algn="l">
              <a:lnSpc>
                <a:spcPts val="3024"/>
              </a:lnSpc>
            </a:pPr>
            <a:r>
              <a:rPr lang="en-US" sz="2400">
                <a:solidFill>
                  <a:srgbClr val="FFFFFF"/>
                </a:solidFill>
                <a:latin typeface="Open Sans"/>
                <a:ea typeface="Open Sans"/>
                <a:cs typeface="Open Sans"/>
                <a:sym typeface="Open Sans"/>
              </a:rPr>
              <a:t>Nuclear power would slow the transition to low-carbon power, and make it more expensive and more dangerous. Renewables would do the heavy lifting.</a:t>
            </a:r>
          </a:p>
          <a:p>
            <a:pPr algn="l">
              <a:lnSpc>
                <a:spcPts val="3024"/>
              </a:lnSpc>
            </a:pPr>
            <a:r>
              <a:rPr lang="en-US" sz="2400">
                <a:solidFill>
                  <a:srgbClr val="FFC000"/>
                </a:solidFill>
                <a:latin typeface="Open Sans Bold"/>
                <a:ea typeface="Open Sans Bold"/>
                <a:cs typeface="Open Sans Bold"/>
                <a:sym typeface="Open Sans Bold"/>
              </a:rPr>
              <a:t>BUT IT IS NOT A GOOD-FAITH POLICY TO REDUCE GREENHOUSE EMISSIONS </a:t>
            </a:r>
          </a:p>
          <a:p>
            <a:pPr algn="l">
              <a:lnSpc>
                <a:spcPts val="3024"/>
              </a:lnSpc>
            </a:pPr>
            <a:r>
              <a:rPr lang="en-US" sz="2400">
                <a:solidFill>
                  <a:srgbClr val="FFFFFF"/>
                </a:solidFill>
                <a:latin typeface="Open Sans"/>
                <a:ea typeface="Open Sans"/>
                <a:cs typeface="Open Sans"/>
                <a:sym typeface="Open Sans"/>
              </a:rPr>
              <a:t>The Dutton Coalition wants to derail the transition to low-carbon power and to:</a:t>
            </a:r>
          </a:p>
          <a:p>
            <a:pPr algn="l" marL="434340" indent="-217170" lvl="1">
              <a:lnSpc>
                <a:spcPts val="3024"/>
              </a:lnSpc>
              <a:buFont typeface="Arial"/>
              <a:buChar char="•"/>
            </a:pPr>
            <a:r>
              <a:rPr lang="en-US" sz="2400">
                <a:solidFill>
                  <a:srgbClr val="FFFFFF"/>
                </a:solidFill>
                <a:latin typeface="Open Sans"/>
                <a:ea typeface="Open Sans"/>
                <a:cs typeface="Open Sans"/>
                <a:sym typeface="Open Sans"/>
              </a:rPr>
              <a:t>Prolong the life of coal plants and probably build new coal plants. </a:t>
            </a:r>
          </a:p>
          <a:p>
            <a:pPr algn="l" marL="434340" indent="-217170" lvl="1">
              <a:lnSpc>
                <a:spcPts val="3024"/>
              </a:lnSpc>
              <a:buFont typeface="Arial"/>
              <a:buChar char="•"/>
            </a:pPr>
            <a:r>
              <a:rPr lang="en-US" sz="2400">
                <a:solidFill>
                  <a:srgbClr val="FFFFFF"/>
                </a:solidFill>
                <a:latin typeface="Open Sans"/>
                <a:ea typeface="Open Sans"/>
                <a:cs typeface="Open Sans"/>
                <a:sym typeface="Open Sans"/>
              </a:rPr>
              <a:t>Massively increase the use of gas power (currently just 4.8% of electricity generation in the National Electricity Market).</a:t>
            </a:r>
          </a:p>
          <a:p>
            <a:pPr algn="l" marL="434340" indent="-217170" lvl="1">
              <a:lnSpc>
                <a:spcPts val="3024"/>
              </a:lnSpc>
            </a:pPr>
            <a:r>
              <a:rPr lang="en-US" sz="2400">
                <a:solidFill>
                  <a:srgbClr val="FFFFFF"/>
                </a:solidFill>
                <a:latin typeface="Open Sans Italics"/>
                <a:ea typeface="Open Sans Italics"/>
                <a:cs typeface="Open Sans Italics"/>
                <a:sym typeface="Open Sans Italics"/>
              </a:rPr>
              <a:t>Malcolm Turnbull says the [climate] “science denying” element in the Coalition is “crazy, and to some extent getting crazier”.</a:t>
            </a:r>
          </a:p>
        </p:txBody>
      </p:sp>
      <p:pic>
        <p:nvPicPr>
          <p:cNvPr name="Picture 5" id="5">
            <a:hlinkClick action="ppaction://media"/>
          </p:cNvPr>
          <p:cNvPicPr>
            <a:picLocks noChangeAspect="true"/>
          </p:cNvPicPr>
          <p:nvPr>
            <a:videoFile r:link="rId4"/>
            <p:extLst>
              <p:ext uri="{DAA4B4D4-6D71-4841-9C94-3DE7FCFB9230}">
                <p14:media xmlns:p14="http://schemas.microsoft.com/office/powerpoint/2010/main" r:embed="rId5"/>
              </p:ext>
            </p:extLst>
          </p:nvPr>
        </p:nvPicPr>
        <p:blipFill>
          <a:blip r:embed="rId3"/>
          <a:srcRect l="15927" t="0" r="15927" b="0"/>
          <a:stretch>
            <a:fillRect/>
          </a:stretch>
        </p:blipFill>
        <p:spPr>
          <a:xfrm flipH="false" flipV="false" rot="0">
            <a:off x="9947642" y="2319590"/>
            <a:ext cx="7297369" cy="7143498"/>
          </a:xfrm>
          <a:prstGeom prst="rect">
            <a:avLst/>
          </a:prstGeom>
        </p:spPr>
      </p:pic>
    </p:spTree>
  </p:cSld>
  <p:clrMapOvr>
    <a:masterClrMapping/>
  </p:clrMapOvr>
  <p:transition spd="fast">
    <p:fade/>
  </p:transition>
  <p:timing>
    <p:tnLst>
      <p:par>
        <p:cTn dur="indefinite" restart="never" nodeType="tmRoot">
          <p:childTnLst>
            <p:video>
              <p:cMediaNode vol="100000">
                <p:cTn fill="hold" display="false">
                  <p:stCondLst>
                    <p:cond delay="indefinite"/>
                  </p:stCondLst>
                </p:cTn>
                <p:tgtEl>
                  <p:spTgt spid="5"/>
                </p:tgtEl>
              </p:cMediaNode>
            </p:video>
          </p:childTnLst>
        </p:cTn>
      </p:par>
    </p:tnLst>
  </p:timing>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Derailing the renewable energy transition</a:t>
            </a:r>
          </a:p>
        </p:txBody>
      </p:sp>
      <p:sp>
        <p:nvSpPr>
          <p:cNvPr name="TextBox 4" id="4"/>
          <p:cNvSpPr txBox="true"/>
          <p:nvPr/>
        </p:nvSpPr>
        <p:spPr>
          <a:xfrm rot="0">
            <a:off x="1008696" y="2123124"/>
            <a:ext cx="15181898" cy="7401585"/>
          </a:xfrm>
          <a:prstGeom prst="rect">
            <a:avLst/>
          </a:prstGeom>
        </p:spPr>
        <p:txBody>
          <a:bodyPr anchor="t" rtlCol="false" tIns="0" lIns="0" bIns="0" rIns="0">
            <a:spAutoFit/>
          </a:bodyPr>
          <a:lstStyle/>
          <a:p>
            <a:pPr algn="l">
              <a:lnSpc>
                <a:spcPts val="3564"/>
              </a:lnSpc>
            </a:pPr>
            <a:r>
              <a:rPr lang="en-US" sz="2700">
                <a:solidFill>
                  <a:srgbClr val="FFC000"/>
                </a:solidFill>
                <a:latin typeface="Open Sans Bold"/>
                <a:ea typeface="Open Sans Bold"/>
                <a:cs typeface="Open Sans Bold"/>
                <a:sym typeface="Open Sans Bold"/>
              </a:rPr>
              <a:t>The Coalition:</a:t>
            </a:r>
          </a:p>
          <a:p>
            <a:pPr algn="l" marL="488632" indent="-244316" lvl="1">
              <a:lnSpc>
                <a:spcPts val="3564"/>
              </a:lnSpc>
              <a:buAutoNum type="arabicPeriod" startAt="1"/>
            </a:pPr>
            <a:r>
              <a:rPr lang="en-US" sz="2700">
                <a:solidFill>
                  <a:srgbClr val="FFFFFF"/>
                </a:solidFill>
                <a:latin typeface="Open Sans"/>
                <a:ea typeface="Open Sans"/>
                <a:cs typeface="Open Sans"/>
                <a:sym typeface="Open Sans"/>
              </a:rPr>
              <a:t>Plans to abandon the current government’s target of 82% renewables by 2030</a:t>
            </a:r>
          </a:p>
          <a:p>
            <a:pPr algn="l" marL="488632" indent="-244316" lvl="1">
              <a:lnSpc>
                <a:spcPts val="3564"/>
              </a:lnSpc>
              <a:buAutoNum type="arabicPeriod" startAt="1"/>
            </a:pPr>
            <a:r>
              <a:rPr lang="en-US" sz="2700">
                <a:solidFill>
                  <a:srgbClr val="FFFFFF"/>
                </a:solidFill>
                <a:latin typeface="Open Sans"/>
                <a:ea typeface="Open Sans"/>
                <a:cs typeface="Open Sans"/>
                <a:sym typeface="Open Sans"/>
              </a:rPr>
              <a:t>Opposes the current government’s target to cut emissions by 43% by 2030 (the Coalition will not establish 2030 or 2035 targets).</a:t>
            </a:r>
          </a:p>
          <a:p>
            <a:pPr algn="l" marL="488632" indent="-244316" lvl="1">
              <a:lnSpc>
                <a:spcPts val="3564"/>
              </a:lnSpc>
              <a:buAutoNum type="arabicPeriod" startAt="1"/>
            </a:pPr>
            <a:r>
              <a:rPr lang="en-US" sz="2700">
                <a:solidFill>
                  <a:srgbClr val="FFFFFF"/>
                </a:solidFill>
                <a:latin typeface="Open Sans"/>
                <a:ea typeface="Open Sans"/>
                <a:cs typeface="Open Sans"/>
                <a:sym typeface="Open Sans"/>
              </a:rPr>
              <a:t>Plans to rip up contracts signed by the Commonwealth in its Capacity Investment Scheme. </a:t>
            </a:r>
          </a:p>
          <a:p>
            <a:pPr algn="l" marL="488632" indent="-244316" lvl="1">
              <a:lnSpc>
                <a:spcPts val="3564"/>
              </a:lnSpc>
              <a:buAutoNum type="arabicPeriod" startAt="1"/>
            </a:pPr>
            <a:r>
              <a:rPr lang="en-US" sz="2700">
                <a:solidFill>
                  <a:srgbClr val="FFFFFF"/>
                </a:solidFill>
                <a:latin typeface="Open Sans"/>
                <a:ea typeface="Open Sans"/>
                <a:cs typeface="Open Sans"/>
                <a:sym typeface="Open Sans"/>
              </a:rPr>
              <a:t>The Nationals are calling for a moratorium on the rollout of large-scale renewables and that will probably become formal Coalition policy.</a:t>
            </a:r>
          </a:p>
          <a:p>
            <a:pPr algn="l" marL="488632" indent="-244316" lvl="1">
              <a:lnSpc>
                <a:spcPts val="3564"/>
              </a:lnSpc>
              <a:buAutoNum type="arabicPeriod" startAt="1"/>
            </a:pPr>
            <a:r>
              <a:rPr lang="en-US" sz="2700">
                <a:solidFill>
                  <a:srgbClr val="FFFFFF"/>
                </a:solidFill>
                <a:latin typeface="Open Sans"/>
                <a:ea typeface="Open Sans"/>
                <a:cs typeface="Open Sans"/>
                <a:sym typeface="Open Sans"/>
              </a:rPr>
              <a:t>Withdraw Australia’s pledge at the 2023 COP28 UN climate conference to triple renewable energy and double the rate of energy efficiency by 2030.</a:t>
            </a:r>
          </a:p>
          <a:p>
            <a:pPr algn="l" marL="488632" indent="-244316" lvl="1">
              <a:lnSpc>
                <a:spcPts val="3564"/>
              </a:lnSpc>
              <a:buAutoNum type="arabicPeriod" startAt="1"/>
            </a:pPr>
            <a:r>
              <a:rPr lang="en-US" sz="2700">
                <a:solidFill>
                  <a:srgbClr val="FFFFFF"/>
                </a:solidFill>
                <a:latin typeface="Open Sans"/>
                <a:ea typeface="Open Sans"/>
                <a:cs typeface="Open Sans"/>
                <a:sym typeface="Open Sans"/>
              </a:rPr>
              <a:t>Plans to sign Australia up to a COP28 pledge to triple nuclear power by 2050.</a:t>
            </a:r>
          </a:p>
          <a:p>
            <a:pPr algn="l" marL="488632" indent="-244316" lvl="1">
              <a:lnSpc>
                <a:spcPts val="3564"/>
              </a:lnSpc>
              <a:buAutoNum type="arabicPeriod" startAt="1"/>
            </a:pPr>
            <a:r>
              <a:rPr lang="en-US" sz="2700">
                <a:solidFill>
                  <a:srgbClr val="FFFFFF"/>
                </a:solidFill>
                <a:latin typeface="Open Sans"/>
                <a:ea typeface="Open Sans"/>
                <a:cs typeface="Open Sans"/>
                <a:sym typeface="Open Sans"/>
              </a:rPr>
              <a:t>Queensland National Party Senator Matt Canavan says the Coalition intends to shut down the Climate Change Authority. The Abbott government defunded the independent Climate Commission and tried but failed to kill off the Climate Change Authority and the Australian Renewable Energy Agency.</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835038"/>
            <a:ext cx="16002000" cy="557181"/>
          </a:xfrm>
          <a:prstGeom prst="rect">
            <a:avLst/>
          </a:prstGeom>
        </p:spPr>
        <p:txBody>
          <a:bodyPr anchor="t" rtlCol="false" tIns="0" lIns="0" bIns="0" rIns="0">
            <a:spAutoFit/>
          </a:bodyPr>
          <a:lstStyle/>
          <a:p>
            <a:pPr algn="l">
              <a:lnSpc>
                <a:spcPts val="5040"/>
              </a:lnSpc>
            </a:pPr>
            <a:r>
              <a:rPr lang="en-US" sz="4200">
                <a:solidFill>
                  <a:srgbClr val="FFC000"/>
                </a:solidFill>
                <a:latin typeface="Open Sans Bold"/>
                <a:ea typeface="Open Sans Bold"/>
                <a:cs typeface="Open Sans Bold"/>
                <a:sym typeface="Open Sans Bold"/>
              </a:rPr>
              <a:t>Massive increase in greenhouse gas emissions</a:t>
            </a:r>
          </a:p>
        </p:txBody>
      </p:sp>
      <p:sp>
        <p:nvSpPr>
          <p:cNvPr name="TextBox 4" id="4"/>
          <p:cNvSpPr txBox="true"/>
          <p:nvPr/>
        </p:nvSpPr>
        <p:spPr>
          <a:xfrm rot="0">
            <a:off x="985485" y="2215827"/>
            <a:ext cx="16179518" cy="7363505"/>
          </a:xfrm>
          <a:prstGeom prst="rect">
            <a:avLst/>
          </a:prstGeom>
        </p:spPr>
        <p:txBody>
          <a:bodyPr anchor="t" rtlCol="false" tIns="0" lIns="0" bIns="0" rIns="0">
            <a:spAutoFit/>
          </a:bodyPr>
          <a:lstStyle/>
          <a:p>
            <a:pPr algn="l" marL="325755" indent="-162878" lvl="1">
              <a:lnSpc>
                <a:spcPts val="2808"/>
              </a:lnSpc>
              <a:buAutoNum type="arabicPeriod" startAt="1"/>
            </a:pPr>
            <a:r>
              <a:rPr lang="en-US" sz="1800">
                <a:solidFill>
                  <a:srgbClr val="FFC000"/>
                </a:solidFill>
                <a:latin typeface="Open Sans Bold"/>
                <a:ea typeface="Open Sans Bold"/>
                <a:cs typeface="Open Sans Bold"/>
                <a:sym typeface="Open Sans Bold"/>
              </a:rPr>
              <a:t>Slowing the growth of renewables = more fossil fuels = greater greenhouse emissions.</a:t>
            </a:r>
          </a:p>
          <a:p>
            <a:pPr algn="l" marL="325755" indent="-162878" lvl="1">
              <a:lnSpc>
                <a:spcPts val="2808"/>
              </a:lnSpc>
              <a:buAutoNum type="arabicPeriod" startAt="1"/>
            </a:pPr>
            <a:r>
              <a:rPr lang="en-US" sz="1800">
                <a:solidFill>
                  <a:srgbClr val="FFC000"/>
                </a:solidFill>
                <a:latin typeface="Open Sans Bold"/>
                <a:ea typeface="Open Sans Bold"/>
                <a:cs typeface="Open Sans Bold"/>
                <a:sym typeface="Open Sans Bold"/>
              </a:rPr>
              <a:t>Coal plants will be shut down in the next 10-15 years but nuclear reactors couldn’t begin operating until 20+ years. Bridging the gap with fossil fuels = greater greenhouse emissions.</a:t>
            </a:r>
          </a:p>
          <a:p>
            <a:pPr algn="l" marL="325755" indent="-162878" lvl="1">
              <a:lnSpc>
                <a:spcPts val="2808"/>
              </a:lnSpc>
            </a:pPr>
          </a:p>
          <a:p>
            <a:pPr algn="l" marL="325755" indent="-162878" lvl="1">
              <a:lnSpc>
                <a:spcPts val="2808"/>
              </a:lnSpc>
            </a:pPr>
            <a:r>
              <a:rPr lang="en-US" sz="1800" u="sng">
                <a:solidFill>
                  <a:srgbClr val="FFFFFF"/>
                </a:solidFill>
                <a:latin typeface="Open Sans Bold"/>
                <a:ea typeface="Open Sans Bold"/>
                <a:cs typeface="Open Sans Bold"/>
                <a:sym typeface="Open Sans Bold"/>
                <a:hlinkClick r:id="rId3" tooltip="https://www.csiro.au/en/research/technology-space/energy/gencost"/>
              </a:rPr>
              <a:t>CSIRO: nuclear won’t be able to make a meaningful contribution to achieving net zero emissions by 2050</a:t>
            </a:r>
          </a:p>
          <a:p>
            <a:pPr algn="l" marL="325755" indent="-162878" lvl="1">
              <a:lnSpc>
                <a:spcPts val="2808"/>
              </a:lnSpc>
            </a:pPr>
            <a:r>
              <a:rPr lang="en-US" sz="1800">
                <a:solidFill>
                  <a:srgbClr val="FFFFFF"/>
                </a:solidFill>
                <a:latin typeface="Open Sans"/>
                <a:ea typeface="Open Sans"/>
                <a:cs typeface="Open Sans"/>
                <a:sym typeface="Open Sans"/>
              </a:rPr>
              <a:t>Nuclear power “won’t be able to make a meaningful contribution to achieving net zero emissions by 2050.”</a:t>
            </a:r>
          </a:p>
          <a:p>
            <a:pPr algn="l" marL="325755" indent="-162878" lvl="1">
              <a:lnSpc>
                <a:spcPts val="2808"/>
              </a:lnSpc>
            </a:pPr>
            <a:r>
              <a:rPr lang="en-US" sz="1800" u="sng">
                <a:solidFill>
                  <a:srgbClr val="FFFFFF"/>
                </a:solidFill>
                <a:latin typeface="Open Sans Bold"/>
                <a:ea typeface="Open Sans Bold"/>
                <a:cs typeface="Open Sans Bold"/>
                <a:sym typeface="Open Sans Bold"/>
                <a:hlinkClick r:id="rId4" tooltip="https://reneweconomy.com.au/australia-will-not-come-close-to-net-zero-by-2050-under-coalitions-nuclear-plan/"/>
              </a:rPr>
              <a:t>Australia will not come close to net zero by 2050 under Coalition’s nuclear plan</a:t>
            </a:r>
          </a:p>
          <a:p>
            <a:pPr algn="l" marL="325755" indent="-162878" lvl="1">
              <a:lnSpc>
                <a:spcPts val="2808"/>
              </a:lnSpc>
            </a:pPr>
            <a:r>
              <a:rPr lang="en-US" sz="1800">
                <a:solidFill>
                  <a:srgbClr val="FFFFFF"/>
                </a:solidFill>
                <a:latin typeface="Open Sans"/>
                <a:ea typeface="Open Sans"/>
                <a:cs typeface="Open Sans"/>
                <a:sym typeface="Open Sans"/>
              </a:rPr>
              <a:t>Academics George Wilkenfeld and Clive Hamilton: “The Coalition’s nuclear strategy would increase Australia’s cumulative emissions over the period to 2050 by at least 1,462 Mt CO2-e compared with the renewables pathway.”</a:t>
            </a:r>
          </a:p>
          <a:p>
            <a:pPr algn="l" marL="325755" indent="-162878" lvl="1">
              <a:lnSpc>
                <a:spcPts val="2808"/>
              </a:lnSpc>
            </a:pPr>
            <a:r>
              <a:rPr lang="en-US" sz="1800" u="sng">
                <a:solidFill>
                  <a:srgbClr val="FFFFFF"/>
                </a:solidFill>
                <a:latin typeface="Open Sans Bold"/>
                <a:ea typeface="Open Sans Bold"/>
                <a:cs typeface="Open Sans Bold"/>
                <a:sym typeface="Open Sans Bold"/>
                <a:hlinkClick r:id="rId5" tooltip="https://www.solutionsforaustralia.net/news/nuclear-reactors-a-disaster-for-climate"/>
              </a:rPr>
              <a:t>Nuclear reactors a disaster for climate emissions</a:t>
            </a:r>
          </a:p>
          <a:p>
            <a:pPr algn="l" marL="325755" indent="-162878" lvl="1">
              <a:lnSpc>
                <a:spcPts val="2808"/>
              </a:lnSpc>
            </a:pPr>
            <a:r>
              <a:rPr lang="en-US" sz="1800">
                <a:solidFill>
                  <a:srgbClr val="FFFFFF"/>
                </a:solidFill>
                <a:latin typeface="Open Sans"/>
                <a:ea typeface="Open Sans"/>
                <a:cs typeface="Open Sans"/>
                <a:sym typeface="Open Sans"/>
              </a:rPr>
              <a:t>An </a:t>
            </a:r>
            <a:r>
              <a:rPr lang="en-US" sz="1800" u="sng">
                <a:solidFill>
                  <a:srgbClr val="FFFFFF"/>
                </a:solidFill>
                <a:latin typeface="Open Sans"/>
                <a:ea typeface="Open Sans"/>
                <a:cs typeface="Open Sans"/>
                <a:sym typeface="Open Sans"/>
                <a:hlinkClick r:id="rId6" tooltip="https://docs.google.com/document/d/1wBBBmycW3GzFtx2FsgmAf4_oM0-ysibekCUVUNf8I0U/edit?usp=sharing"/>
              </a:rPr>
              <a:t>analysis</a:t>
            </a:r>
            <a:r>
              <a:rPr lang="en-US" sz="1800">
                <a:solidFill>
                  <a:srgbClr val="FFFFFF"/>
                </a:solidFill>
                <a:latin typeface="Open Sans"/>
                <a:ea typeface="Open Sans"/>
                <a:cs typeface="Open Sans"/>
                <a:sym typeface="Open Sans"/>
              </a:rPr>
              <a:t> by Solutions for Climate Australia has found that pursuing nuclear reactors in Australia would result in an additional 2.3 billion tonnes of climate emissions between now and 2050.</a:t>
            </a:r>
          </a:p>
          <a:p>
            <a:pPr algn="l" marL="325755" indent="-162878" lvl="1">
              <a:lnSpc>
                <a:spcPts val="2808"/>
              </a:lnSpc>
            </a:pPr>
            <a:r>
              <a:rPr lang="en-US" sz="1800" u="sng">
                <a:solidFill>
                  <a:srgbClr val="FFFFFF"/>
                </a:solidFill>
                <a:latin typeface="Open Sans Bold"/>
                <a:ea typeface="Open Sans Bold"/>
                <a:cs typeface="Open Sans Bold"/>
                <a:sym typeface="Open Sans Bold"/>
                <a:hlinkClick r:id="rId7" tooltip="https://www.theguardian.com/australia-news/article/2024/jun/28/nuclear-energy-report-australia-expensive-decarbonisation-renewables"/>
              </a:rPr>
              <a:t>Nuclear could ‘sound the death knell’ for Australia’s decarbonisation efforts, report says</a:t>
            </a:r>
          </a:p>
          <a:p>
            <a:pPr algn="l" marL="325755" indent="-162878" lvl="1">
              <a:lnSpc>
                <a:spcPts val="2808"/>
              </a:lnSpc>
            </a:pPr>
            <a:r>
              <a:rPr lang="en-US" sz="1800">
                <a:solidFill>
                  <a:srgbClr val="FFFFFF"/>
                </a:solidFill>
                <a:latin typeface="Open Sans"/>
                <a:ea typeface="Open Sans"/>
                <a:cs typeface="Open Sans"/>
                <a:sym typeface="Open Sans"/>
              </a:rPr>
              <a:t>A report by Bloomberg New Energy Finance finds that nuclear-power would result in higher electricity costs and would “sound the death knell” for decarbonisation efforts if it distracts from renewables investment.</a:t>
            </a:r>
          </a:p>
          <a:p>
            <a:pPr algn="l" marL="325755" indent="-162878" lvl="1">
              <a:lnSpc>
                <a:spcPts val="2808"/>
              </a:lnSpc>
            </a:pPr>
            <a:r>
              <a:rPr lang="en-US" sz="1800" u="sng">
                <a:solidFill>
                  <a:srgbClr val="FFFFFF"/>
                </a:solidFill>
                <a:latin typeface="Open Sans Bold"/>
                <a:ea typeface="Open Sans Bold"/>
                <a:cs typeface="Open Sans Bold"/>
                <a:sym typeface="Open Sans Bold"/>
                <a:hlinkClick r:id="rId8" tooltip="https://theconversation.com/australias-carbon-budget-may-blow-out-by-40-under-the-coalitions-nuclear-energy-plan-and-thats-the-best-case-scenario-233108"/>
              </a:rPr>
              <a:t>Australia’s ‘carbon budget’ may blow out by 40% under the Coalition’s nuclear energy plan</a:t>
            </a:r>
            <a:r>
              <a:rPr lang="en-US" sz="1800">
                <a:solidFill>
                  <a:srgbClr val="FFFFFF"/>
                </a:solidFill>
                <a:latin typeface="Open Sans Bold"/>
                <a:ea typeface="Open Sans Bold"/>
                <a:cs typeface="Open Sans Bold"/>
                <a:sym typeface="Open Sans Bold"/>
              </a:rPr>
              <a:t> </a:t>
            </a:r>
          </a:p>
          <a:p>
            <a:pPr algn="l" marL="325755" indent="-162878" lvl="1">
              <a:lnSpc>
                <a:spcPts val="2808"/>
              </a:lnSpc>
            </a:pPr>
            <a:r>
              <a:rPr lang="en-US" sz="1800">
                <a:solidFill>
                  <a:srgbClr val="FFFFFF"/>
                </a:solidFill>
                <a:latin typeface="Open Sans"/>
                <a:ea typeface="Open Sans"/>
                <a:cs typeface="Open Sans"/>
                <a:sym typeface="Open Sans"/>
              </a:rPr>
              <a:t>UTS academic Sven Teske: Even if the reactors are built, the negative impact on Australia’s carbon emissions would be huge. Over the next decade, the renewables transition would stall and coal and gas emissions would rise – possibly leading to a 40% blowout in Australia’s carbon budget.</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62625" y="776459"/>
            <a:ext cx="16002000" cy="776197"/>
          </a:xfrm>
          <a:prstGeom prst="rect">
            <a:avLst/>
          </a:prstGeom>
        </p:spPr>
        <p:txBody>
          <a:bodyPr anchor="t" rtlCol="false" tIns="0" lIns="0" bIns="0" rIns="0">
            <a:spAutoFit/>
          </a:bodyPr>
          <a:lstStyle/>
          <a:p>
            <a:pPr algn="l">
              <a:lnSpc>
                <a:spcPts val="5759"/>
              </a:lnSpc>
            </a:pPr>
            <a:r>
              <a:rPr lang="en-US" sz="4800">
                <a:solidFill>
                  <a:srgbClr val="FFC000"/>
                </a:solidFill>
                <a:latin typeface="Open Sans Bold"/>
                <a:ea typeface="Open Sans Bold"/>
                <a:cs typeface="Open Sans Bold"/>
                <a:sym typeface="Open Sans Bold"/>
              </a:rPr>
              <a:t>What do scientists say?</a:t>
            </a:r>
          </a:p>
        </p:txBody>
      </p:sp>
      <p:sp>
        <p:nvSpPr>
          <p:cNvPr name="TextBox 4" id="4"/>
          <p:cNvSpPr txBox="true"/>
          <p:nvPr/>
        </p:nvSpPr>
        <p:spPr>
          <a:xfrm rot="0">
            <a:off x="962625" y="2200059"/>
            <a:ext cx="16190948" cy="7293473"/>
          </a:xfrm>
          <a:prstGeom prst="rect">
            <a:avLst/>
          </a:prstGeom>
        </p:spPr>
        <p:txBody>
          <a:bodyPr anchor="t" rtlCol="false" tIns="0" lIns="0" bIns="0" rIns="0">
            <a:spAutoFit/>
          </a:bodyPr>
          <a:lstStyle/>
          <a:p>
            <a:pPr algn="l" marL="434340" indent="-217170" lvl="1">
              <a:lnSpc>
                <a:spcPts val="3168"/>
              </a:lnSpc>
              <a:buFont typeface="Arial"/>
              <a:buChar char="•"/>
            </a:pPr>
            <a:r>
              <a:rPr lang="en-US" sz="2400">
                <a:solidFill>
                  <a:srgbClr val="FFC000"/>
                </a:solidFill>
                <a:latin typeface="Open Sans Bold"/>
                <a:ea typeface="Open Sans Bold"/>
                <a:cs typeface="Open Sans Bold"/>
                <a:sym typeface="Open Sans Bold"/>
              </a:rPr>
              <a:t>Australia's Chief Scientist Cathy Foley</a:t>
            </a:r>
            <a:r>
              <a:rPr lang="en-US" sz="2400">
                <a:solidFill>
                  <a:srgbClr val="FFFFFF"/>
                </a:solidFill>
                <a:latin typeface="Open Sans"/>
                <a:ea typeface="Open Sans"/>
                <a:cs typeface="Open Sans"/>
                <a:sym typeface="Open Sans"/>
              </a:rPr>
              <a:t> </a:t>
            </a:r>
            <a:r>
              <a:rPr lang="en-US" sz="2400" u="sng">
                <a:solidFill>
                  <a:srgbClr val="FFFFFF"/>
                </a:solidFill>
                <a:latin typeface="Open Sans"/>
                <a:ea typeface="Open Sans"/>
                <a:cs typeface="Open Sans"/>
                <a:sym typeface="Open Sans"/>
                <a:hlinkClick r:id="rId3" tooltip="https://www.abc.net.au/news/2024-03-19/chief-scientist-cathy-foley-nuclear-expensive-backs-renewables/103602312"/>
              </a:rPr>
              <a:t>says</a:t>
            </a:r>
            <a:r>
              <a:rPr lang="en-US" sz="2400">
                <a:solidFill>
                  <a:srgbClr val="FFFFFF"/>
                </a:solidFill>
                <a:latin typeface="Open Sans"/>
                <a:ea typeface="Open Sans"/>
                <a:cs typeface="Open Sans"/>
                <a:sym typeface="Open Sans"/>
              </a:rPr>
              <a:t> nuclear power is “expensive” and “it would take some time to build up the capability” to introduce it. </a:t>
            </a:r>
          </a:p>
          <a:p>
            <a:pPr algn="l" marL="434340" indent="-217170" lvl="1">
              <a:lnSpc>
                <a:spcPts val="3168"/>
              </a:lnSpc>
              <a:buFont typeface="Arial"/>
              <a:buChar char="•"/>
            </a:pPr>
            <a:r>
              <a:rPr lang="en-US" sz="2400">
                <a:solidFill>
                  <a:srgbClr val="FFC000"/>
                </a:solidFill>
                <a:latin typeface="Open Sans Bold"/>
                <a:ea typeface="Open Sans Bold"/>
                <a:cs typeface="Open Sans Bold"/>
                <a:sym typeface="Open Sans Bold"/>
              </a:rPr>
              <a:t>Former Australian Chief Scientist Alan </a:t>
            </a:r>
            <a:r>
              <a:rPr lang="en-US" sz="2400">
                <a:solidFill>
                  <a:srgbClr val="FFFFFF"/>
                </a:solidFill>
                <a:latin typeface="Open Sans Bold"/>
                <a:ea typeface="Open Sans Bold"/>
                <a:cs typeface="Open Sans Bold"/>
                <a:sym typeface="Open Sans Bold"/>
              </a:rPr>
              <a:t>Finkel </a:t>
            </a:r>
            <a:r>
              <a:rPr lang="en-US" sz="2400" u="sng">
                <a:solidFill>
                  <a:srgbClr val="FFFFFF"/>
                </a:solidFill>
                <a:latin typeface="Open Sans"/>
                <a:ea typeface="Open Sans"/>
                <a:cs typeface="Open Sans"/>
                <a:sym typeface="Open Sans"/>
                <a:hlinkClick r:id="rId4" tooltip="https://reneweconomy.com.au/finkel-australia-can-still-reach-its-82-pct-renewables-target-by-2030/"/>
              </a:rPr>
              <a:t>says</a:t>
            </a:r>
            <a:r>
              <a:rPr lang="en-US" sz="2400">
                <a:solidFill>
                  <a:srgbClr val="FFFFFF"/>
                </a:solidFill>
                <a:latin typeface="Open Sans"/>
                <a:ea typeface="Open Sans"/>
                <a:cs typeface="Open Sans"/>
                <a:sym typeface="Open Sans"/>
              </a:rPr>
              <a:t> that nuclear power is “too slow and too expensive” for Australia.</a:t>
            </a:r>
          </a:p>
          <a:p>
            <a:pPr algn="l" marL="434340" indent="-217170" lvl="1">
              <a:lnSpc>
                <a:spcPts val="3168"/>
              </a:lnSpc>
              <a:buFont typeface="Arial"/>
              <a:buChar char="•"/>
            </a:pPr>
            <a:r>
              <a:rPr lang="en-US" sz="2400">
                <a:solidFill>
                  <a:srgbClr val="FFFFFF"/>
                </a:solidFill>
                <a:latin typeface="Open Sans"/>
                <a:ea typeface="Open Sans"/>
                <a:cs typeface="Open Sans"/>
                <a:sym typeface="Open Sans"/>
              </a:rPr>
              <a:t>Another </a:t>
            </a:r>
            <a:r>
              <a:rPr lang="en-US" sz="2400">
                <a:solidFill>
                  <a:srgbClr val="FFC000"/>
                </a:solidFill>
                <a:latin typeface="Open Sans Bold"/>
                <a:ea typeface="Open Sans Bold"/>
                <a:cs typeface="Open Sans Bold"/>
                <a:sym typeface="Open Sans Bold"/>
              </a:rPr>
              <a:t>former Australian Chief Scientist, Robin Batterham</a:t>
            </a:r>
            <a:r>
              <a:rPr lang="en-US" sz="2400">
                <a:solidFill>
                  <a:srgbClr val="FFFFFF"/>
                </a:solidFill>
                <a:latin typeface="Open Sans"/>
                <a:ea typeface="Open Sans"/>
                <a:cs typeface="Open Sans"/>
                <a:sym typeface="Open Sans"/>
              </a:rPr>
              <a:t>, </a:t>
            </a:r>
            <a:r>
              <a:rPr lang="en-US" sz="2400" u="sng">
                <a:solidFill>
                  <a:srgbClr val="FFFFFF"/>
                </a:solidFill>
                <a:latin typeface="Open Sans"/>
                <a:ea typeface="Open Sans"/>
                <a:cs typeface="Open Sans"/>
                <a:sym typeface="Open Sans"/>
                <a:hlinkClick r:id="rId5" tooltip="https://reneweconomy.com.au/energy-experts-says-chasing-nuclear-would-likely-stop-australia-reaching-net-zero/"/>
              </a:rPr>
              <a:t>says</a:t>
            </a:r>
            <a:r>
              <a:rPr lang="en-US" sz="2400">
                <a:solidFill>
                  <a:srgbClr val="FFFFFF"/>
                </a:solidFill>
                <a:latin typeface="Open Sans"/>
                <a:ea typeface="Open Sans"/>
                <a:cs typeface="Open Sans"/>
                <a:sym typeface="Open Sans"/>
              </a:rPr>
              <a:t> that: “To reduce renewable targets in the belief that nuclear will be deployed later at scale would create a material risk of not achieving net zero, or doing so at an excessive cost.” </a:t>
            </a:r>
          </a:p>
          <a:p>
            <a:pPr algn="l" marL="434340" indent="-217170" lvl="1">
              <a:lnSpc>
                <a:spcPts val="3168"/>
              </a:lnSpc>
              <a:buFont typeface="Arial"/>
              <a:buChar char="•"/>
            </a:pPr>
            <a:r>
              <a:rPr lang="en-US" sz="2400">
                <a:solidFill>
                  <a:srgbClr val="FFC000"/>
                </a:solidFill>
                <a:latin typeface="Open Sans Bold"/>
                <a:ea typeface="Open Sans Bold"/>
                <a:cs typeface="Open Sans Bold"/>
                <a:sym typeface="Open Sans Bold"/>
              </a:rPr>
              <a:t>NSW Chief Scientist Hugh Durrant-Whyte</a:t>
            </a:r>
            <a:r>
              <a:rPr lang="en-US" sz="2400">
                <a:solidFill>
                  <a:srgbClr val="FFFFFF"/>
                </a:solidFill>
                <a:latin typeface="Open Sans Bold"/>
                <a:ea typeface="Open Sans Bold"/>
                <a:cs typeface="Open Sans Bold"/>
                <a:sym typeface="Open Sans Bold"/>
              </a:rPr>
              <a:t> </a:t>
            </a:r>
            <a:r>
              <a:rPr lang="en-US" sz="2400" u="sng">
                <a:solidFill>
                  <a:srgbClr val="FFFFFF"/>
                </a:solidFill>
                <a:latin typeface="Open Sans"/>
                <a:ea typeface="Open Sans"/>
                <a:cs typeface="Open Sans"/>
                <a:sym typeface="Open Sans"/>
                <a:hlinkClick r:id="rId6" tooltip="https://www.skynews.com.au/australia-news/will-be-starting-from-scratch-report-paints-grim-picture-of-australias-long-road-to-nuclear-power/news-story/dec9f44aed1e82c65f224bb5dd34a959"/>
              </a:rPr>
              <a:t>says</a:t>
            </a:r>
            <a:r>
              <a:rPr lang="en-US" sz="2400">
                <a:solidFill>
                  <a:srgbClr val="FFFFFF"/>
                </a:solidFill>
                <a:latin typeface="Open Sans"/>
                <a:ea typeface="Open Sans"/>
                <a:cs typeface="Open Sans"/>
                <a:sym typeface="Open Sans"/>
              </a:rPr>
              <a:t> that it would be "naive" to think a nuclear power plant could be built in Australia in less than two decades.</a:t>
            </a:r>
          </a:p>
          <a:p>
            <a:pPr algn="l" marL="434340" indent="-217170" lvl="1">
              <a:lnSpc>
                <a:spcPts val="3168"/>
              </a:lnSpc>
              <a:buFont typeface="Arial"/>
              <a:buChar char="•"/>
            </a:pPr>
            <a:r>
              <a:rPr lang="en-US" sz="2400">
                <a:solidFill>
                  <a:srgbClr val="FFC000"/>
                </a:solidFill>
                <a:latin typeface="Open Sans Bold"/>
                <a:ea typeface="Open Sans Bold"/>
                <a:cs typeface="Open Sans Bold"/>
                <a:sym typeface="Open Sans Bold"/>
              </a:rPr>
              <a:t>Australia’s leading scientific organisation CSIRO</a:t>
            </a:r>
            <a:r>
              <a:rPr lang="en-US" sz="2400">
                <a:solidFill>
                  <a:srgbClr val="FFFFFF"/>
                </a:solidFill>
                <a:latin typeface="Open Sans Bold"/>
                <a:ea typeface="Open Sans Bold"/>
                <a:cs typeface="Open Sans Bold"/>
                <a:sym typeface="Open Sans Bold"/>
              </a:rPr>
              <a:t> </a:t>
            </a:r>
            <a:r>
              <a:rPr lang="en-US" sz="2400" u="sng">
                <a:solidFill>
                  <a:srgbClr val="FFFFFF"/>
                </a:solidFill>
                <a:latin typeface="Open Sans"/>
                <a:ea typeface="Open Sans"/>
                <a:cs typeface="Open Sans"/>
                <a:sym typeface="Open Sans"/>
                <a:hlinkClick r:id="rId7" tooltip="https://www.csiro.au/en/news/all/articles/2023/december/nuclear-explainer"/>
              </a:rPr>
              <a:t>says</a:t>
            </a:r>
            <a:r>
              <a:rPr lang="en-US" sz="2400">
                <a:solidFill>
                  <a:srgbClr val="FFFFFF"/>
                </a:solidFill>
                <a:latin typeface="Open Sans"/>
                <a:ea typeface="Open Sans"/>
                <a:cs typeface="Open Sans"/>
                <a:sym typeface="Open Sans"/>
              </a:rPr>
              <a:t> that nuclear power “does not provide an economically competitive solution in Australia” and could not be deployed “within the timeframe required.”</a:t>
            </a:r>
          </a:p>
          <a:p>
            <a:pPr algn="l" marL="434340" indent="-217170" lvl="1">
              <a:lnSpc>
                <a:spcPts val="3168"/>
              </a:lnSpc>
              <a:buFont typeface="Arial"/>
              <a:buChar char="•"/>
            </a:pPr>
            <a:r>
              <a:rPr lang="en-US" sz="2400">
                <a:solidFill>
                  <a:srgbClr val="FFC000"/>
                </a:solidFill>
                <a:latin typeface="Open Sans Bold"/>
                <a:ea typeface="Open Sans Bold"/>
                <a:cs typeface="Open Sans Bold"/>
                <a:sym typeface="Open Sans Bold"/>
              </a:rPr>
              <a:t>The Climate Council </a:t>
            </a:r>
            <a:r>
              <a:rPr lang="en-US" sz="2400">
                <a:solidFill>
                  <a:srgbClr val="FFFFFF"/>
                </a:solidFill>
                <a:latin typeface="Open Sans"/>
                <a:ea typeface="Open Sans"/>
                <a:cs typeface="Open Sans"/>
                <a:sym typeface="Open Sans"/>
              </a:rPr>
              <a:t>‒ including many of Australia's leading climate scientists ‒ </a:t>
            </a:r>
            <a:r>
              <a:rPr lang="en-US" sz="2400" u="sng">
                <a:solidFill>
                  <a:srgbClr val="FFFFFF"/>
                </a:solidFill>
                <a:latin typeface="Open Sans"/>
                <a:ea typeface="Open Sans"/>
                <a:cs typeface="Open Sans"/>
                <a:sym typeface="Open Sans"/>
                <a:hlinkClick r:id="rId8" tooltip="https://www.climatecouncil.org.au/nuclear-power-stations-are-not-appropriate-for-australia-and-probably-never-will-be/"/>
              </a:rPr>
              <a:t>states</a:t>
            </a:r>
            <a:r>
              <a:rPr lang="en-US" sz="2400">
                <a:solidFill>
                  <a:srgbClr val="FFFFFF"/>
                </a:solidFill>
                <a:latin typeface="Open Sans"/>
                <a:ea typeface="Open Sans"/>
                <a:cs typeface="Open Sans"/>
                <a:sym typeface="Open Sans"/>
              </a:rPr>
              <a:t> that nuclear power plants "are not appropriate for Australia – and never will be", and that nuclear power is “expensive, illegal, dangerous and decades away”.</a:t>
            </a:r>
          </a:p>
          <a:p>
            <a:pPr algn="l" marL="434340" indent="-217170" lvl="1">
              <a:lnSpc>
                <a:spcPts val="3168"/>
              </a:lnSpc>
              <a:buFont typeface="Arial"/>
              <a:buChar char="•"/>
            </a:pPr>
            <a:r>
              <a:rPr lang="en-US" sz="2400">
                <a:solidFill>
                  <a:srgbClr val="FFFFFF"/>
                </a:solidFill>
                <a:latin typeface="Open Sans"/>
                <a:ea typeface="Open Sans"/>
                <a:cs typeface="Open Sans"/>
                <a:sym typeface="Open Sans"/>
              </a:rPr>
              <a:t>A </a:t>
            </a:r>
            <a:r>
              <a:rPr lang="en-US" sz="2400" u="sng">
                <a:solidFill>
                  <a:srgbClr val="FFFFFF"/>
                </a:solidFill>
                <a:latin typeface="Open Sans"/>
                <a:ea typeface="Open Sans"/>
                <a:cs typeface="Open Sans"/>
                <a:sym typeface="Open Sans"/>
                <a:hlinkClick r:id="rId9" tooltip="https://www.atse.org.au/what-we-do/strategic-advice/small-modular-reactors-the-technology-and-australian-context-explained/"/>
              </a:rPr>
              <a:t>report</a:t>
            </a:r>
            <a:r>
              <a:rPr lang="en-US" sz="2400">
                <a:solidFill>
                  <a:srgbClr val="FFFFFF"/>
                </a:solidFill>
                <a:latin typeface="Open Sans"/>
                <a:ea typeface="Open Sans"/>
                <a:cs typeface="Open Sans"/>
                <a:sym typeface="Open Sans"/>
              </a:rPr>
              <a:t> by the </a:t>
            </a:r>
            <a:r>
              <a:rPr lang="en-US" sz="2400">
                <a:solidFill>
                  <a:srgbClr val="FFC000"/>
                </a:solidFill>
                <a:latin typeface="Open Sans Bold"/>
                <a:ea typeface="Open Sans Bold"/>
                <a:cs typeface="Open Sans Bold"/>
                <a:sym typeface="Open Sans Bold"/>
              </a:rPr>
              <a:t>Australian Academy of Technological Sciences and Engineering (ATSE)</a:t>
            </a:r>
            <a:r>
              <a:rPr lang="en-US" sz="2400">
                <a:solidFill>
                  <a:srgbClr val="FFFFFF"/>
                </a:solidFill>
                <a:latin typeface="Open Sans Bold"/>
                <a:ea typeface="Open Sans Bold"/>
                <a:cs typeface="Open Sans Bold"/>
                <a:sym typeface="Open Sans Bold"/>
              </a:rPr>
              <a:t> </a:t>
            </a:r>
            <a:r>
              <a:rPr lang="en-US" sz="2400">
                <a:solidFill>
                  <a:srgbClr val="FFFFFF"/>
                </a:solidFill>
                <a:latin typeface="Open Sans"/>
                <a:ea typeface="Open Sans"/>
                <a:cs typeface="Open Sans"/>
                <a:sym typeface="Open Sans"/>
              </a:rPr>
              <a:t>notes that no small modular reactors exist in any OECD countries and the technology is unproven technically and financially.</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DAGMqAlGXqw</dc:identifier>
  <dcterms:modified xsi:type="dcterms:W3CDTF">2011-08-01T06:04:30Z</dcterms:modified>
  <cp:revision>1</cp:revision>
  <dc:title>Nuclear Power - DNTC.pptx</dc:title>
</cp:coreProperties>
</file>