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4" r:id="rId4"/>
  </p:sldMasterIdLst>
  <p:sldIdLst>
    <p:sldId id="256" r:id="rId5"/>
    <p:sldId id="277" r:id="rId6"/>
    <p:sldId id="257" r:id="rId7"/>
    <p:sldId id="285" r:id="rId8"/>
    <p:sldId id="278" r:id="rId9"/>
    <p:sldId id="258" r:id="rId10"/>
    <p:sldId id="260" r:id="rId11"/>
    <p:sldId id="279" r:id="rId12"/>
    <p:sldId id="282" r:id="rId13"/>
    <p:sldId id="268" r:id="rId14"/>
    <p:sldId id="264" r:id="rId15"/>
    <p:sldId id="270" r:id="rId16"/>
    <p:sldId id="283" r:id="rId17"/>
    <p:sldId id="280" r:id="rId18"/>
    <p:sldId id="266" r:id="rId19"/>
    <p:sldId id="281"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8F1770-2CC2-A14C-82EF-1010FB676DC8}" v="17" dt="2022-04-11T05:31:45.6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9" autoAdjust="0"/>
    <p:restoredTop sz="95638" autoAdjust="0"/>
  </p:normalViewPr>
  <p:slideViewPr>
    <p:cSldViewPr snapToGrid="0" snapToObjects="1">
      <p:cViewPr varScale="1">
        <p:scale>
          <a:sx n="114" d="100"/>
          <a:sy n="114" d="100"/>
        </p:scale>
        <p:origin x="198"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96374-A550-2540-AA9E-5365EBEFC87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ABAB3DD-DDD2-DE48-BDA5-E1CE8B357F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81EC5D8-00BB-A44D-94F9-F2196A42679F}"/>
              </a:ext>
            </a:extLst>
          </p:cNvPr>
          <p:cNvSpPr>
            <a:spLocks noGrp="1"/>
          </p:cNvSpPr>
          <p:nvPr>
            <p:ph type="dt" sz="half" idx="10"/>
          </p:nvPr>
        </p:nvSpPr>
        <p:spPr/>
        <p:txBody>
          <a:bodyPr/>
          <a:lstStyle/>
          <a:p>
            <a:pPr algn="l"/>
            <a:fld id="{A5B0A250-5CC0-1746-B209-08E8B0DAE6AF}" type="datetimeFigureOut">
              <a:rPr lang="en-US" smtClean="0"/>
              <a:pPr algn="l"/>
              <a:t>6/22/2022</a:t>
            </a:fld>
            <a:endParaRPr lang="en-US" dirty="0"/>
          </a:p>
        </p:txBody>
      </p:sp>
      <p:sp>
        <p:nvSpPr>
          <p:cNvPr id="5" name="Footer Placeholder 4">
            <a:extLst>
              <a:ext uri="{FF2B5EF4-FFF2-40B4-BE49-F238E27FC236}">
                <a16:creationId xmlns:a16="http://schemas.microsoft.com/office/drawing/2014/main" id="{B0A2B677-3FEB-C24F-B177-2A44039FE4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2997B7-4438-504A-B6D9-630B7824F8A9}"/>
              </a:ext>
            </a:extLst>
          </p:cNvPr>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363931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D7A5B-A5A1-6942-9A0A-8891FB3934F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FB5BD75-B4F6-5443-A43F-D3DE6DD3120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1445A4C-B18D-4A4F-9FC0-D5D13175348B}"/>
              </a:ext>
            </a:extLst>
          </p:cNvPr>
          <p:cNvSpPr>
            <a:spLocks noGrp="1"/>
          </p:cNvSpPr>
          <p:nvPr>
            <p:ph type="dt" sz="half" idx="10"/>
          </p:nvPr>
        </p:nvSpPr>
        <p:spPr/>
        <p:txBody>
          <a:bodyPr/>
          <a:lstStyle/>
          <a:p>
            <a:fld id="{A5B0A250-5CC0-1746-B209-08E8B0DAE6AF}" type="datetimeFigureOut">
              <a:rPr lang="en-US" smtClean="0"/>
              <a:t>6/22/2022</a:t>
            </a:fld>
            <a:endParaRPr lang="en-US" dirty="0"/>
          </a:p>
        </p:txBody>
      </p:sp>
      <p:sp>
        <p:nvSpPr>
          <p:cNvPr id="5" name="Footer Placeholder 4">
            <a:extLst>
              <a:ext uri="{FF2B5EF4-FFF2-40B4-BE49-F238E27FC236}">
                <a16:creationId xmlns:a16="http://schemas.microsoft.com/office/drawing/2014/main" id="{51291049-31BB-EF4D-A073-A83B1C9F47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DE6E44-2ABB-AB42-88D9-5358C2D5E706}"/>
              </a:ext>
            </a:extLst>
          </p:cNvPr>
          <p:cNvSpPr>
            <a:spLocks noGrp="1"/>
          </p:cNvSpPr>
          <p:nvPr>
            <p:ph type="sldNum" sz="quarter" idx="12"/>
          </p:nvPr>
        </p:nvSpPr>
        <p:spPr/>
        <p:txBody>
          <a:bodyPr/>
          <a:lstStyle/>
          <a:p>
            <a:fld id="{49ABCAEC-7D34-E549-A96E-FCEDAADBE4B0}" type="slidenum">
              <a:rPr lang="en-US" smtClean="0"/>
              <a:t>‹#›</a:t>
            </a:fld>
            <a:endParaRPr lang="en-US"/>
          </a:p>
        </p:txBody>
      </p:sp>
    </p:spTree>
    <p:extLst>
      <p:ext uri="{BB962C8B-B14F-4D97-AF65-F5344CB8AC3E}">
        <p14:creationId xmlns:p14="http://schemas.microsoft.com/office/powerpoint/2010/main" val="2050045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CA4DE0-A90B-AB41-A019-2A158AD0ABF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E3FD3B2-2D87-C64F-81DB-DD965545A01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46BE5A9-7929-C549-A126-5BCD58FEBAB5}"/>
              </a:ext>
            </a:extLst>
          </p:cNvPr>
          <p:cNvSpPr>
            <a:spLocks noGrp="1"/>
          </p:cNvSpPr>
          <p:nvPr>
            <p:ph type="dt" sz="half" idx="10"/>
          </p:nvPr>
        </p:nvSpPr>
        <p:spPr/>
        <p:txBody>
          <a:bodyPr/>
          <a:lstStyle/>
          <a:p>
            <a:fld id="{A5B0A250-5CC0-1746-B209-08E8B0DAE6AF}" type="datetimeFigureOut">
              <a:rPr lang="en-US" smtClean="0"/>
              <a:t>6/22/2022</a:t>
            </a:fld>
            <a:endParaRPr lang="en-US"/>
          </a:p>
        </p:txBody>
      </p:sp>
      <p:sp>
        <p:nvSpPr>
          <p:cNvPr id="5" name="Footer Placeholder 4">
            <a:extLst>
              <a:ext uri="{FF2B5EF4-FFF2-40B4-BE49-F238E27FC236}">
                <a16:creationId xmlns:a16="http://schemas.microsoft.com/office/drawing/2014/main" id="{86E92BB5-DDFB-0F47-AA31-C1360D9A04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687671-5EB7-4B49-B13B-E3047A641376}"/>
              </a:ext>
            </a:extLst>
          </p:cNvPr>
          <p:cNvSpPr>
            <a:spLocks noGrp="1"/>
          </p:cNvSpPr>
          <p:nvPr>
            <p:ph type="sldNum" sz="quarter" idx="12"/>
          </p:nvPr>
        </p:nvSpPr>
        <p:spPr/>
        <p:txBody>
          <a:bodyPr/>
          <a:lstStyle/>
          <a:p>
            <a:fld id="{49ABCAEC-7D34-E549-A96E-FCEDAADBE4B0}" type="slidenum">
              <a:rPr lang="en-US" smtClean="0"/>
              <a:t>‹#›</a:t>
            </a:fld>
            <a:endParaRPr lang="en-US"/>
          </a:p>
        </p:txBody>
      </p:sp>
    </p:spTree>
    <p:extLst>
      <p:ext uri="{BB962C8B-B14F-4D97-AF65-F5344CB8AC3E}">
        <p14:creationId xmlns:p14="http://schemas.microsoft.com/office/powerpoint/2010/main" val="2053650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B4314-F454-6740-B05B-ECFFC6DE5CC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734AB3B-2CB6-7449-B325-03A4A44C40C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200042C-4DBC-934C-8292-5E44E67C6D5E}"/>
              </a:ext>
            </a:extLst>
          </p:cNvPr>
          <p:cNvSpPr>
            <a:spLocks noGrp="1"/>
          </p:cNvSpPr>
          <p:nvPr>
            <p:ph type="dt" sz="half" idx="10"/>
          </p:nvPr>
        </p:nvSpPr>
        <p:spPr/>
        <p:txBody>
          <a:bodyPr/>
          <a:lstStyle/>
          <a:p>
            <a:fld id="{A5B0A250-5CC0-1746-B209-08E8B0DAE6AF}" type="datetimeFigureOut">
              <a:rPr lang="en-US" smtClean="0"/>
              <a:t>6/22/2022</a:t>
            </a:fld>
            <a:endParaRPr lang="en-US" dirty="0"/>
          </a:p>
        </p:txBody>
      </p:sp>
      <p:sp>
        <p:nvSpPr>
          <p:cNvPr id="5" name="Footer Placeholder 4">
            <a:extLst>
              <a:ext uri="{FF2B5EF4-FFF2-40B4-BE49-F238E27FC236}">
                <a16:creationId xmlns:a16="http://schemas.microsoft.com/office/drawing/2014/main" id="{C509F2B1-09FA-E74B-905C-AC247DC257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E2D970-79B9-C846-B3C9-EB5F80866ED8}"/>
              </a:ext>
            </a:extLst>
          </p:cNvPr>
          <p:cNvSpPr>
            <a:spLocks noGrp="1"/>
          </p:cNvSpPr>
          <p:nvPr>
            <p:ph type="sldNum" sz="quarter" idx="12"/>
          </p:nvPr>
        </p:nvSpPr>
        <p:spPr/>
        <p:txBody>
          <a:bodyPr/>
          <a:lstStyle/>
          <a:p>
            <a:fld id="{49ABCAEC-7D34-E549-A96E-FCEDAADBE4B0}" type="slidenum">
              <a:rPr lang="en-US" smtClean="0"/>
              <a:t>‹#›</a:t>
            </a:fld>
            <a:endParaRPr lang="en-US"/>
          </a:p>
        </p:txBody>
      </p:sp>
    </p:spTree>
    <p:extLst>
      <p:ext uri="{BB962C8B-B14F-4D97-AF65-F5344CB8AC3E}">
        <p14:creationId xmlns:p14="http://schemas.microsoft.com/office/powerpoint/2010/main" val="700522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3E4AC-700C-ED4A-8ABC-5C71A3C88F7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1A1589A-03A8-824C-8CC8-29A845C47A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8BE8FE3-B17E-EE40-A9CC-32FA597E0236}"/>
              </a:ext>
            </a:extLst>
          </p:cNvPr>
          <p:cNvSpPr>
            <a:spLocks noGrp="1"/>
          </p:cNvSpPr>
          <p:nvPr>
            <p:ph type="dt" sz="half" idx="10"/>
          </p:nvPr>
        </p:nvSpPr>
        <p:spPr/>
        <p:txBody>
          <a:bodyPr/>
          <a:lstStyle/>
          <a:p>
            <a:fld id="{A5B0A250-5CC0-1746-B209-08E8B0DAE6AF}" type="datetimeFigureOut">
              <a:rPr lang="en-US" smtClean="0"/>
              <a:t>6/22/2022</a:t>
            </a:fld>
            <a:endParaRPr lang="en-US" dirty="0"/>
          </a:p>
        </p:txBody>
      </p:sp>
      <p:sp>
        <p:nvSpPr>
          <p:cNvPr id="5" name="Footer Placeholder 4">
            <a:extLst>
              <a:ext uri="{FF2B5EF4-FFF2-40B4-BE49-F238E27FC236}">
                <a16:creationId xmlns:a16="http://schemas.microsoft.com/office/drawing/2014/main" id="{CE275ED6-723D-CD42-9E16-2CDC1EDF43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61EDB1-482F-1D47-9C3D-137F0C4BDE47}"/>
              </a:ext>
            </a:extLst>
          </p:cNvPr>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3296720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E8DD8-C744-3F45-9D46-6440CC84B92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BB8A7E5-1389-1C49-826B-E5B948DBC29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0D35DC5-6102-2A4B-A12B-64550D1F323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78583B0-CFB6-0C4C-BC09-61285D072F23}"/>
              </a:ext>
            </a:extLst>
          </p:cNvPr>
          <p:cNvSpPr>
            <a:spLocks noGrp="1"/>
          </p:cNvSpPr>
          <p:nvPr>
            <p:ph type="dt" sz="half" idx="10"/>
          </p:nvPr>
        </p:nvSpPr>
        <p:spPr/>
        <p:txBody>
          <a:bodyPr/>
          <a:lstStyle/>
          <a:p>
            <a:fld id="{A5B0A250-5CC0-1746-B209-08E8B0DAE6AF}" type="datetimeFigureOut">
              <a:rPr lang="en-US" smtClean="0"/>
              <a:t>6/22/2022</a:t>
            </a:fld>
            <a:endParaRPr lang="en-US" dirty="0"/>
          </a:p>
        </p:txBody>
      </p:sp>
      <p:sp>
        <p:nvSpPr>
          <p:cNvPr id="6" name="Footer Placeholder 5">
            <a:extLst>
              <a:ext uri="{FF2B5EF4-FFF2-40B4-BE49-F238E27FC236}">
                <a16:creationId xmlns:a16="http://schemas.microsoft.com/office/drawing/2014/main" id="{DD0A6353-FABD-9A49-B16E-BB29A42C57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6528AF-59E6-464A-985A-44CA9ED3A8B0}"/>
              </a:ext>
            </a:extLst>
          </p:cNvPr>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2410406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6C3BB-FD78-7F4D-B512-C88AAE87D44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D0F08F5-264A-EB4F-8FC8-AD2070CE30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A3090F8-8A0E-C84F-9718-927BF020265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635C0C4-C2A7-6340-9F77-D8F0CAC044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D9750F1-B711-DA4B-8560-1073629F79A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0A5D1AB-9C2E-CF4C-A2AA-2ECB4F9AB011}"/>
              </a:ext>
            </a:extLst>
          </p:cNvPr>
          <p:cNvSpPr>
            <a:spLocks noGrp="1"/>
          </p:cNvSpPr>
          <p:nvPr>
            <p:ph type="dt" sz="half" idx="10"/>
          </p:nvPr>
        </p:nvSpPr>
        <p:spPr/>
        <p:txBody>
          <a:bodyPr/>
          <a:lstStyle/>
          <a:p>
            <a:fld id="{A5B0A250-5CC0-1746-B209-08E8B0DAE6AF}" type="datetimeFigureOut">
              <a:rPr lang="en-US" smtClean="0"/>
              <a:pPr/>
              <a:t>6/22/2022</a:t>
            </a:fld>
            <a:endParaRPr lang="en-US" dirty="0"/>
          </a:p>
        </p:txBody>
      </p:sp>
      <p:sp>
        <p:nvSpPr>
          <p:cNvPr id="8" name="Footer Placeholder 7">
            <a:extLst>
              <a:ext uri="{FF2B5EF4-FFF2-40B4-BE49-F238E27FC236}">
                <a16:creationId xmlns:a16="http://schemas.microsoft.com/office/drawing/2014/main" id="{9AE1168F-8F18-D040-ACE0-ABE7542AE7C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6E3330F-CAB9-994A-B253-14B8C25FA72F}"/>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2429332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6B9B9-F23C-B94C-BEC5-CD2B64537FE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5979345-923E-B84D-93A8-0BC51956C4FB}"/>
              </a:ext>
            </a:extLst>
          </p:cNvPr>
          <p:cNvSpPr>
            <a:spLocks noGrp="1"/>
          </p:cNvSpPr>
          <p:nvPr>
            <p:ph type="dt" sz="half" idx="10"/>
          </p:nvPr>
        </p:nvSpPr>
        <p:spPr/>
        <p:txBody>
          <a:bodyPr/>
          <a:lstStyle/>
          <a:p>
            <a:fld id="{A5B0A250-5CC0-1746-B209-08E8B0DAE6AF}" type="datetimeFigureOut">
              <a:rPr lang="en-US" smtClean="0"/>
              <a:t>6/22/2022</a:t>
            </a:fld>
            <a:endParaRPr lang="en-US" dirty="0"/>
          </a:p>
        </p:txBody>
      </p:sp>
      <p:sp>
        <p:nvSpPr>
          <p:cNvPr id="4" name="Footer Placeholder 3">
            <a:extLst>
              <a:ext uri="{FF2B5EF4-FFF2-40B4-BE49-F238E27FC236}">
                <a16:creationId xmlns:a16="http://schemas.microsoft.com/office/drawing/2014/main" id="{4C9B623E-1711-1840-8D7B-935946AA28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324940-AEA3-7840-B6DD-9E2AF52744A7}"/>
              </a:ext>
            </a:extLst>
          </p:cNvPr>
          <p:cNvSpPr>
            <a:spLocks noGrp="1"/>
          </p:cNvSpPr>
          <p:nvPr>
            <p:ph type="sldNum" sz="quarter" idx="12"/>
          </p:nvPr>
        </p:nvSpPr>
        <p:spPr/>
        <p:txBody>
          <a:bodyPr/>
          <a:lstStyle/>
          <a:p>
            <a:fld id="{49ABCAEC-7D34-E549-A96E-FCEDAADBE4B0}" type="slidenum">
              <a:rPr lang="en-US" smtClean="0"/>
              <a:t>‹#›</a:t>
            </a:fld>
            <a:endParaRPr lang="en-US"/>
          </a:p>
        </p:txBody>
      </p:sp>
    </p:spTree>
    <p:extLst>
      <p:ext uri="{BB962C8B-B14F-4D97-AF65-F5344CB8AC3E}">
        <p14:creationId xmlns:p14="http://schemas.microsoft.com/office/powerpoint/2010/main" val="1919590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FFD6A0-E1E8-7046-A7F5-BEBE8A4D46A9}"/>
              </a:ext>
            </a:extLst>
          </p:cNvPr>
          <p:cNvSpPr>
            <a:spLocks noGrp="1"/>
          </p:cNvSpPr>
          <p:nvPr>
            <p:ph type="dt" sz="half" idx="10"/>
          </p:nvPr>
        </p:nvSpPr>
        <p:spPr/>
        <p:txBody>
          <a:bodyPr/>
          <a:lstStyle/>
          <a:p>
            <a:fld id="{A5B0A250-5CC0-1746-B209-08E8B0DAE6AF}" type="datetimeFigureOut">
              <a:rPr lang="en-US" smtClean="0"/>
              <a:pPr/>
              <a:t>6/22/2022</a:t>
            </a:fld>
            <a:endParaRPr lang="en-US" dirty="0"/>
          </a:p>
        </p:txBody>
      </p:sp>
      <p:sp>
        <p:nvSpPr>
          <p:cNvPr id="3" name="Footer Placeholder 2">
            <a:extLst>
              <a:ext uri="{FF2B5EF4-FFF2-40B4-BE49-F238E27FC236}">
                <a16:creationId xmlns:a16="http://schemas.microsoft.com/office/drawing/2014/main" id="{9B924F14-676D-FF45-A1BF-60A19F81FAF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69C5FFC-B74B-D044-95B4-723D686C3761}"/>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770283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52646-DF5E-4E4A-9830-D5422223571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6AE8BB8-117B-D449-A9F5-BC31B24EFB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F638D4C-1EA1-FC42-984D-A7E03EC09E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5283C90-8A68-CF4C-8636-80935DEF5B63}"/>
              </a:ext>
            </a:extLst>
          </p:cNvPr>
          <p:cNvSpPr>
            <a:spLocks noGrp="1"/>
          </p:cNvSpPr>
          <p:nvPr>
            <p:ph type="dt" sz="half" idx="10"/>
          </p:nvPr>
        </p:nvSpPr>
        <p:spPr/>
        <p:txBody>
          <a:bodyPr/>
          <a:lstStyle/>
          <a:p>
            <a:fld id="{A5B0A250-5CC0-1746-B209-08E8B0DAE6AF}" type="datetimeFigureOut">
              <a:rPr lang="en-US" smtClean="0"/>
              <a:t>6/22/2022</a:t>
            </a:fld>
            <a:endParaRPr lang="en-US" dirty="0"/>
          </a:p>
        </p:txBody>
      </p:sp>
      <p:sp>
        <p:nvSpPr>
          <p:cNvPr id="6" name="Footer Placeholder 5">
            <a:extLst>
              <a:ext uri="{FF2B5EF4-FFF2-40B4-BE49-F238E27FC236}">
                <a16:creationId xmlns:a16="http://schemas.microsoft.com/office/drawing/2014/main" id="{9B4B620E-C086-BE47-841E-77DC828A9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DD478E-D78D-8542-8652-932669DD1954}"/>
              </a:ext>
            </a:extLst>
          </p:cNvPr>
          <p:cNvSpPr>
            <a:spLocks noGrp="1"/>
          </p:cNvSpPr>
          <p:nvPr>
            <p:ph type="sldNum" sz="quarter" idx="12"/>
          </p:nvPr>
        </p:nvSpPr>
        <p:spPr/>
        <p:txBody>
          <a:bodyPr/>
          <a:lstStyle/>
          <a:p>
            <a:fld id="{49ABCAEC-7D34-E549-A96E-FCEDAADBE4B0}" type="slidenum">
              <a:rPr lang="en-US" smtClean="0"/>
              <a:t>‹#›</a:t>
            </a:fld>
            <a:endParaRPr lang="en-US"/>
          </a:p>
        </p:txBody>
      </p:sp>
    </p:spTree>
    <p:extLst>
      <p:ext uri="{BB962C8B-B14F-4D97-AF65-F5344CB8AC3E}">
        <p14:creationId xmlns:p14="http://schemas.microsoft.com/office/powerpoint/2010/main" val="1959392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5EE36-4624-FC44-9706-B579E633927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FCDB0E9-BE3A-154C-BAAD-38E9AB4DAF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6A9005-7672-0547-9DF8-DA69F44573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FD5B587-8F01-664B-ADDB-4E4BE0F984F4}"/>
              </a:ext>
            </a:extLst>
          </p:cNvPr>
          <p:cNvSpPr>
            <a:spLocks noGrp="1"/>
          </p:cNvSpPr>
          <p:nvPr>
            <p:ph type="dt" sz="half" idx="10"/>
          </p:nvPr>
        </p:nvSpPr>
        <p:spPr/>
        <p:txBody>
          <a:bodyPr/>
          <a:lstStyle/>
          <a:p>
            <a:fld id="{A5B0A250-5CC0-1746-B209-08E8B0DAE6AF}" type="datetimeFigureOut">
              <a:rPr lang="en-US" smtClean="0"/>
              <a:t>6/22/2022</a:t>
            </a:fld>
            <a:endParaRPr lang="en-US" dirty="0"/>
          </a:p>
        </p:txBody>
      </p:sp>
      <p:sp>
        <p:nvSpPr>
          <p:cNvPr id="6" name="Footer Placeholder 5">
            <a:extLst>
              <a:ext uri="{FF2B5EF4-FFF2-40B4-BE49-F238E27FC236}">
                <a16:creationId xmlns:a16="http://schemas.microsoft.com/office/drawing/2014/main" id="{929FE5D3-B11D-424E-B810-756FB2720C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8D576F-A9E8-8B4A-B7A0-C658E4A6BA98}"/>
              </a:ext>
            </a:extLst>
          </p:cNvPr>
          <p:cNvSpPr>
            <a:spLocks noGrp="1"/>
          </p:cNvSpPr>
          <p:nvPr>
            <p:ph type="sldNum" sz="quarter" idx="12"/>
          </p:nvPr>
        </p:nvSpPr>
        <p:spPr/>
        <p:txBody>
          <a:bodyPr/>
          <a:lstStyle/>
          <a:p>
            <a:fld id="{49ABCAEC-7D34-E549-A96E-FCEDAADBE4B0}" type="slidenum">
              <a:rPr lang="en-US" smtClean="0"/>
              <a:t>‹#›</a:t>
            </a:fld>
            <a:endParaRPr lang="en-US"/>
          </a:p>
        </p:txBody>
      </p:sp>
    </p:spTree>
    <p:extLst>
      <p:ext uri="{BB962C8B-B14F-4D97-AF65-F5344CB8AC3E}">
        <p14:creationId xmlns:p14="http://schemas.microsoft.com/office/powerpoint/2010/main" val="3475033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alpha val="6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322BDD-7111-4440-9209-039D601984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B8EFCC0-7859-D14F-B5A0-D944859C76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A698865-D882-0D44-83B8-1BF02DE0A8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0A250-5CC0-1746-B209-08E8B0DAE6AF}" type="datetimeFigureOut">
              <a:rPr lang="en-US" smtClean="0"/>
              <a:pPr/>
              <a:t>6/22/2022</a:t>
            </a:fld>
            <a:endParaRPr lang="en-US" dirty="0"/>
          </a:p>
        </p:txBody>
      </p:sp>
      <p:sp>
        <p:nvSpPr>
          <p:cNvPr id="5" name="Footer Placeholder 4">
            <a:extLst>
              <a:ext uri="{FF2B5EF4-FFF2-40B4-BE49-F238E27FC236}">
                <a16:creationId xmlns:a16="http://schemas.microsoft.com/office/drawing/2014/main" id="{97902A5E-CBB2-C746-94AF-C08CCF7047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A8DD835-47CA-574E-A3E2-EBD38A3AB7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114851240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hyperlink" Target="https://johnquiggin.com/2018/08/13/coal-and-the-nuclear-lobby/" TargetMode="External"/><Relationship Id="rId3" Type="http://schemas.openxmlformats.org/officeDocument/2006/relationships/hyperlink" Target="https://www.aph.gov.au/DocumentStore.ashx?id=1519c7ea-3f47-47a0-a65d-97d691827bf0&amp;subId=671226" TargetMode="External"/><Relationship Id="rId7" Type="http://schemas.openxmlformats.org/officeDocument/2006/relationships/hyperlink" Target="https://twitter.com/TurnbullMalcolm/status/1169566153288507392"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iview.abc.net.au/video/NC2109V038S00" TargetMode="External"/><Relationship Id="rId5" Type="http://schemas.openxmlformats.org/officeDocument/2006/relationships/hyperlink" Target="https://www.aph.gov.au/DocumentStore.ashx?id=5c2cf4df-5ef7-420c-86f3-eee32033fa3f&amp;subId=669992" TargetMode="External"/><Relationship Id="rId4" Type="http://schemas.openxmlformats.org/officeDocument/2006/relationships/hyperlink" Target="https://www.aph.gov.au/DocumentStore.ashx?id=69cdc369-9b09-477f-ba35-2b9ec182774a&amp;subId=670563"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hyperlink" Target="https://nuclear.foe.org.au/thorium" TargetMode="External"/><Relationship Id="rId13" Type="http://schemas.openxmlformats.org/officeDocument/2006/relationships/hyperlink" Target="https://dont-nuke-the-climate.org.au/myth-busting/" TargetMode="External"/><Relationship Id="rId3" Type="http://schemas.openxmlformats.org/officeDocument/2006/relationships/hyperlink" Target="https://dont-nuke-the-climate.org/" TargetMode="External"/><Relationship Id="rId7" Type="http://schemas.openxmlformats.org/officeDocument/2006/relationships/hyperlink" Target="https://nuclear.foe.org.au/fusion" TargetMode="External"/><Relationship Id="rId12" Type="http://schemas.openxmlformats.org/officeDocument/2006/relationships/hyperlink" Target="https://nuclear.foe.org.au/propaganda/" TargetMode="External"/><Relationship Id="rId2" Type="http://schemas.openxmlformats.org/officeDocument/2006/relationships/hyperlink" Target="https://dont-nuke-the-climate.org.au/" TargetMode="External"/><Relationship Id="rId1" Type="http://schemas.openxmlformats.org/officeDocument/2006/relationships/slideLayout" Target="../slideLayouts/slideLayout2.xml"/><Relationship Id="rId6" Type="http://schemas.openxmlformats.org/officeDocument/2006/relationships/hyperlink" Target="nuclear.foe.org.au/power" TargetMode="External"/><Relationship Id="rId11" Type="http://schemas.openxmlformats.org/officeDocument/2006/relationships/hyperlink" Target="https://nuclear.foe.org.au/economics/" TargetMode="External"/><Relationship Id="rId5" Type="http://schemas.openxmlformats.org/officeDocument/2006/relationships/hyperlink" Target="https://nuclear.foe.org.au/power" TargetMode="External"/><Relationship Id="rId10" Type="http://schemas.openxmlformats.org/officeDocument/2006/relationships/hyperlink" Target="https://nuclear.foe.org.au/fast-breeder-reactors" TargetMode="External"/><Relationship Id="rId4" Type="http://schemas.openxmlformats.org/officeDocument/2006/relationships/hyperlink" Target="https://nuclear.foe.org.au/climate" TargetMode="External"/><Relationship Id="rId9" Type="http://schemas.openxmlformats.org/officeDocument/2006/relationships/hyperlink" Target="https://nuclear.foe.org.au/smr" TargetMode="External"/><Relationship Id="rId1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0" name="Rectangle 43">
            <a:extLst>
              <a:ext uri="{FF2B5EF4-FFF2-40B4-BE49-F238E27FC236}">
                <a16:creationId xmlns:a16="http://schemas.microsoft.com/office/drawing/2014/main" id="{D47766EE-4192-4B2D-A5A0-F60F9A5F7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LEGO, toy&#10;&#10;Description automatically generated">
            <a:extLst>
              <a:ext uri="{FF2B5EF4-FFF2-40B4-BE49-F238E27FC236}">
                <a16:creationId xmlns:a16="http://schemas.microsoft.com/office/drawing/2014/main" id="{3EC8F638-AAC5-2146-9258-2987800186E2}"/>
              </a:ext>
            </a:extLst>
          </p:cNvPr>
          <p:cNvPicPr>
            <a:picLocks noChangeAspect="1"/>
          </p:cNvPicPr>
          <p:nvPr/>
        </p:nvPicPr>
        <p:blipFill rotWithShape="1">
          <a:blip r:embed="rId2"/>
          <a:srcRect t="20495"/>
          <a:stretch/>
        </p:blipFill>
        <p:spPr>
          <a:xfrm>
            <a:off x="-77186" y="371475"/>
            <a:ext cx="12191980" cy="6857990"/>
          </a:xfrm>
          <a:prstGeom prst="rect">
            <a:avLst/>
          </a:prstGeom>
        </p:spPr>
      </p:pic>
      <p:sp>
        <p:nvSpPr>
          <p:cNvPr id="51" name="Graphic 1">
            <a:extLst>
              <a:ext uri="{FF2B5EF4-FFF2-40B4-BE49-F238E27FC236}">
                <a16:creationId xmlns:a16="http://schemas.microsoft.com/office/drawing/2014/main" id="{D6705569-F545-4F47-A260-A9202826E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655438" y="838201"/>
            <a:ext cx="7098161" cy="4549051"/>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Title 1">
            <a:extLst>
              <a:ext uri="{FF2B5EF4-FFF2-40B4-BE49-F238E27FC236}">
                <a16:creationId xmlns:a16="http://schemas.microsoft.com/office/drawing/2014/main" id="{AC3163B5-FD65-6A47-A749-72F7CB866537}"/>
              </a:ext>
            </a:extLst>
          </p:cNvPr>
          <p:cNvSpPr>
            <a:spLocks noGrp="1"/>
          </p:cNvSpPr>
          <p:nvPr>
            <p:ph type="ctrTitle"/>
          </p:nvPr>
        </p:nvSpPr>
        <p:spPr>
          <a:xfrm>
            <a:off x="3470031" y="1061019"/>
            <a:ext cx="5396496" cy="1655378"/>
          </a:xfrm>
        </p:spPr>
        <p:txBody>
          <a:bodyPr vert="horz" lIns="91440" tIns="45720" rIns="91440" bIns="45720" rtlCol="0">
            <a:noAutofit/>
          </a:bodyPr>
          <a:lstStyle/>
          <a:p>
            <a:r>
              <a:rPr lang="en-US" sz="4800" b="1" dirty="0"/>
              <a:t>Nuclear Power </a:t>
            </a:r>
            <a:br>
              <a:rPr lang="en-US" sz="4800" b="1" dirty="0"/>
            </a:br>
            <a:r>
              <a:rPr lang="en-US" sz="4800" b="1" dirty="0"/>
              <a:t>No Solution to </a:t>
            </a:r>
            <a:br>
              <a:rPr lang="en-US" sz="4800" b="1" dirty="0"/>
            </a:br>
            <a:r>
              <a:rPr lang="en-US" sz="4800" b="1" dirty="0"/>
              <a:t>Climate Change</a:t>
            </a:r>
          </a:p>
        </p:txBody>
      </p:sp>
      <p:sp>
        <p:nvSpPr>
          <p:cNvPr id="3" name="Subtitle 2">
            <a:extLst>
              <a:ext uri="{FF2B5EF4-FFF2-40B4-BE49-F238E27FC236}">
                <a16:creationId xmlns:a16="http://schemas.microsoft.com/office/drawing/2014/main" id="{0E197BD5-A484-594C-B218-A6A77EC0ADB5}"/>
              </a:ext>
            </a:extLst>
          </p:cNvPr>
          <p:cNvSpPr>
            <a:spLocks noGrp="1"/>
          </p:cNvSpPr>
          <p:nvPr>
            <p:ph type="subTitle" idx="1"/>
          </p:nvPr>
        </p:nvSpPr>
        <p:spPr>
          <a:xfrm>
            <a:off x="3241040" y="3087872"/>
            <a:ext cx="5882639" cy="1918380"/>
          </a:xfrm>
        </p:spPr>
        <p:txBody>
          <a:bodyPr vert="horz" lIns="91440" tIns="45720" rIns="91440" bIns="45720" rtlCol="0">
            <a:normAutofit/>
          </a:bodyPr>
          <a:lstStyle/>
          <a:p>
            <a:r>
              <a:rPr lang="en-AU" altLang="en-US" sz="2000" dirty="0"/>
              <a:t>Australia’s leading climate scientists: </a:t>
            </a:r>
          </a:p>
          <a:p>
            <a:r>
              <a:rPr lang="en-AU" altLang="en-US" sz="2000" i="1" dirty="0"/>
              <a:t>“Nuclear power stations are not appropriate for Australia – and probably never will be.” </a:t>
            </a:r>
          </a:p>
          <a:p>
            <a:r>
              <a:rPr lang="en-AU" dirty="0">
                <a:effectLst/>
                <a:latin typeface="Times New Roman" panose="02020603050405020304" pitchFamily="18" charset="0"/>
                <a:ea typeface="Times New Roman" panose="02020603050405020304" pitchFamily="18" charset="0"/>
              </a:rPr>
              <a:t>               ‒</a:t>
            </a:r>
            <a:r>
              <a:rPr lang="en-AU" altLang="en-US" sz="2000" dirty="0"/>
              <a:t> Climate Council of Australia</a:t>
            </a:r>
          </a:p>
          <a:p>
            <a:pPr indent="-182880">
              <a:buFont typeface="Wingdings" pitchFamily="2" charset="2"/>
              <a:buChar char="§"/>
            </a:pPr>
            <a:endParaRPr lang="en-US" sz="1700" dirty="0"/>
          </a:p>
        </p:txBody>
      </p:sp>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479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A22DC-D426-6940-87B5-0359119FA760}"/>
              </a:ext>
            </a:extLst>
          </p:cNvPr>
          <p:cNvSpPr>
            <a:spLocks noGrp="1"/>
          </p:cNvSpPr>
          <p:nvPr>
            <p:ph type="title"/>
          </p:nvPr>
        </p:nvSpPr>
        <p:spPr>
          <a:xfrm>
            <a:off x="799070" y="1967266"/>
            <a:ext cx="2858530" cy="2547257"/>
          </a:xfrm>
          <a:noFill/>
        </p:spPr>
        <p:txBody>
          <a:bodyPr vert="horz" lIns="91440" tIns="45720" rIns="91440" bIns="45720" rtlCol="0" anchor="ctr">
            <a:normAutofit fontScale="90000"/>
          </a:bodyPr>
          <a:lstStyle/>
          <a:p>
            <a:pPr algn="ctr"/>
            <a:r>
              <a:rPr lang="en-US" sz="3600" kern="1200" dirty="0">
                <a:solidFill>
                  <a:srgbClr val="FFFFFF"/>
                </a:solidFill>
                <a:latin typeface="+mj-lt"/>
                <a:ea typeface="+mj-ea"/>
                <a:cs typeface="+mj-cs"/>
              </a:rPr>
              <a:t>Nuclear power </a:t>
            </a:r>
            <a:br>
              <a:rPr lang="en-US" sz="3600" kern="1200" dirty="0">
                <a:solidFill>
                  <a:srgbClr val="FFFFFF"/>
                </a:solidFill>
                <a:latin typeface="+mj-lt"/>
                <a:ea typeface="+mj-ea"/>
                <a:cs typeface="+mj-cs"/>
              </a:rPr>
            </a:br>
            <a:r>
              <a:rPr lang="en-US" sz="3600" kern="1200" dirty="0">
                <a:solidFill>
                  <a:srgbClr val="FFFFFF"/>
                </a:solidFill>
                <a:latin typeface="+mj-lt"/>
                <a:ea typeface="+mj-ea"/>
                <a:cs typeface="+mj-cs"/>
              </a:rPr>
              <a:t>is far more expensive than renewables</a:t>
            </a:r>
          </a:p>
        </p:txBody>
      </p:sp>
      <p:pic>
        <p:nvPicPr>
          <p:cNvPr id="6" name="Picture 5" descr="Graphical user interface&#10;&#10;Description automatically generated with medium confidence">
            <a:extLst>
              <a:ext uri="{FF2B5EF4-FFF2-40B4-BE49-F238E27FC236}">
                <a16:creationId xmlns:a16="http://schemas.microsoft.com/office/drawing/2014/main" id="{47A3A6A6-5E16-6245-9C05-BEDEF84CAEF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8000"/>
                    </a14:imgEffect>
                    <a14:imgEffect>
                      <a14:brightnessContrast bright="4000" contrast="-34000"/>
                    </a14:imgEffect>
                  </a14:imgLayer>
                </a14:imgProps>
              </a:ext>
            </a:extLst>
          </a:blip>
          <a:stretch>
            <a:fillRect/>
          </a:stretch>
        </p:blipFill>
        <p:spPr>
          <a:xfrm>
            <a:off x="2449629" y="797510"/>
            <a:ext cx="6028891" cy="6219848"/>
          </a:xfrm>
          <a:prstGeom prst="rect">
            <a:avLst/>
          </a:prstGeom>
          <a:scene3d>
            <a:camera prst="orthographicFront"/>
            <a:lightRig rig="threePt" dir="t"/>
          </a:scene3d>
          <a:sp3d>
            <a:bevelT/>
          </a:sp3d>
        </p:spPr>
      </p:pic>
      <p:sp>
        <p:nvSpPr>
          <p:cNvPr id="3" name="TextBox 2">
            <a:extLst>
              <a:ext uri="{FF2B5EF4-FFF2-40B4-BE49-F238E27FC236}">
                <a16:creationId xmlns:a16="http://schemas.microsoft.com/office/drawing/2014/main" id="{F2D11687-E7C2-3678-472F-549D503404F2}"/>
              </a:ext>
            </a:extLst>
          </p:cNvPr>
          <p:cNvSpPr txBox="1"/>
          <p:nvPr/>
        </p:nvSpPr>
        <p:spPr>
          <a:xfrm>
            <a:off x="3200400" y="58846"/>
            <a:ext cx="4419600" cy="738664"/>
          </a:xfrm>
          <a:prstGeom prst="rect">
            <a:avLst/>
          </a:prstGeom>
          <a:noFill/>
        </p:spPr>
        <p:txBody>
          <a:bodyPr wrap="square" rtlCol="0">
            <a:spAutoFit/>
          </a:bodyPr>
          <a:lstStyle/>
          <a:p>
            <a:r>
              <a:rPr lang="en-AU" sz="4200" b="1" dirty="0">
                <a:highlight>
                  <a:srgbClr val="FFFF00"/>
                </a:highlight>
              </a:rPr>
              <a:t>3. TOO EXPENSIVE</a:t>
            </a:r>
          </a:p>
        </p:txBody>
      </p:sp>
      <p:sp>
        <p:nvSpPr>
          <p:cNvPr id="4" name="TextBox 3">
            <a:extLst>
              <a:ext uri="{FF2B5EF4-FFF2-40B4-BE49-F238E27FC236}">
                <a16:creationId xmlns:a16="http://schemas.microsoft.com/office/drawing/2014/main" id="{0D37B46D-C2FB-900F-D2F3-AA5F87AC70B7}"/>
              </a:ext>
            </a:extLst>
          </p:cNvPr>
          <p:cNvSpPr txBox="1"/>
          <p:nvPr/>
        </p:nvSpPr>
        <p:spPr>
          <a:xfrm>
            <a:off x="8478520" y="4815840"/>
            <a:ext cx="3601721" cy="646331"/>
          </a:xfrm>
          <a:prstGeom prst="rect">
            <a:avLst/>
          </a:prstGeom>
          <a:noFill/>
        </p:spPr>
        <p:txBody>
          <a:bodyPr wrap="square" rtlCol="0">
            <a:spAutoFit/>
          </a:bodyPr>
          <a:lstStyle/>
          <a:p>
            <a:r>
              <a:rPr lang="en-AU" b="1" dirty="0"/>
              <a:t>&lt;&lt; Nuclear vs renewables crossover &lt;&lt; points about a decade ago.</a:t>
            </a:r>
          </a:p>
        </p:txBody>
      </p:sp>
    </p:spTree>
    <p:extLst>
      <p:ext uri="{BB962C8B-B14F-4D97-AF65-F5344CB8AC3E}">
        <p14:creationId xmlns:p14="http://schemas.microsoft.com/office/powerpoint/2010/main" val="2357562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83A19-7EE9-EC47-9E88-4C04BAF0F492}"/>
              </a:ext>
            </a:extLst>
          </p:cNvPr>
          <p:cNvSpPr>
            <a:spLocks noGrp="1"/>
          </p:cNvSpPr>
          <p:nvPr>
            <p:ph type="title"/>
          </p:nvPr>
        </p:nvSpPr>
        <p:spPr>
          <a:xfrm>
            <a:off x="2977382" y="-4791"/>
            <a:ext cx="9214619" cy="1662878"/>
          </a:xfrm>
        </p:spPr>
        <p:txBody>
          <a:bodyPr>
            <a:normAutofit/>
          </a:bodyPr>
          <a:lstStyle/>
          <a:p>
            <a:r>
              <a:rPr lang="en-AU" sz="4000" b="1" dirty="0"/>
              <a:t>Nuclear Power vs Renewables</a:t>
            </a:r>
            <a:endParaRPr lang="en-US" sz="4000" dirty="0"/>
          </a:p>
        </p:txBody>
      </p:sp>
      <p:pic>
        <p:nvPicPr>
          <p:cNvPr id="13" name="Picture 12">
            <a:extLst>
              <a:ext uri="{FF2B5EF4-FFF2-40B4-BE49-F238E27FC236}">
                <a16:creationId xmlns:a16="http://schemas.microsoft.com/office/drawing/2014/main" id="{15E892A6-FE59-DB46-A457-2F6C51D1153F}"/>
              </a:ext>
            </a:extLst>
          </p:cNvPr>
          <p:cNvPicPr>
            <a:picLocks noChangeAspect="1"/>
          </p:cNvPicPr>
          <p:nvPr/>
        </p:nvPicPr>
        <p:blipFill rotWithShape="1">
          <a:blip r:embed="rId2"/>
          <a:srcRect t="370" r="-3" b="-3"/>
          <a:stretch/>
        </p:blipFill>
        <p:spPr>
          <a:xfrm>
            <a:off x="-38925" y="-288088"/>
            <a:ext cx="3016307" cy="2026478"/>
          </a:xfrm>
          <a:prstGeom prst="rect">
            <a:avLst/>
          </a:prstGeom>
        </p:spPr>
      </p:pic>
      <p:pic>
        <p:nvPicPr>
          <p:cNvPr id="5" name="Picture 4">
            <a:extLst>
              <a:ext uri="{FF2B5EF4-FFF2-40B4-BE49-F238E27FC236}">
                <a16:creationId xmlns:a16="http://schemas.microsoft.com/office/drawing/2014/main" id="{2787E523-0CAC-2A44-B48F-58E1ABB5A61A}"/>
              </a:ext>
            </a:extLst>
          </p:cNvPr>
          <p:cNvPicPr>
            <a:picLocks noChangeAspect="1"/>
          </p:cNvPicPr>
          <p:nvPr/>
        </p:nvPicPr>
        <p:blipFill rotWithShape="1">
          <a:blip r:embed="rId3"/>
          <a:srcRect t="9326" r="-1" b="7529"/>
          <a:stretch/>
        </p:blipFill>
        <p:spPr>
          <a:xfrm>
            <a:off x="-1" y="4079988"/>
            <a:ext cx="3003123" cy="2778013"/>
          </a:xfrm>
          <a:prstGeom prst="rect">
            <a:avLst/>
          </a:prstGeom>
        </p:spPr>
      </p:pic>
      <p:pic>
        <p:nvPicPr>
          <p:cNvPr id="7" name="Picture 6" descr="Shape, circle&#10;&#10;Description automatically generated">
            <a:extLst>
              <a:ext uri="{FF2B5EF4-FFF2-40B4-BE49-F238E27FC236}">
                <a16:creationId xmlns:a16="http://schemas.microsoft.com/office/drawing/2014/main" id="{79127B49-9E67-7044-B6FB-6A76A8AA64FF}"/>
              </a:ext>
            </a:extLst>
          </p:cNvPr>
          <p:cNvPicPr>
            <a:picLocks noChangeAspect="1"/>
          </p:cNvPicPr>
          <p:nvPr/>
        </p:nvPicPr>
        <p:blipFill rotWithShape="1">
          <a:blip r:embed="rId4"/>
          <a:srcRect t="8072" r="-4" b="15612"/>
          <a:stretch/>
        </p:blipFill>
        <p:spPr>
          <a:xfrm>
            <a:off x="73809" y="1798360"/>
            <a:ext cx="3016307" cy="2228765"/>
          </a:xfrm>
          <a:prstGeom prst="rect">
            <a:avLst/>
          </a:prstGeom>
        </p:spPr>
      </p:pic>
      <p:sp>
        <p:nvSpPr>
          <p:cNvPr id="3" name="Content Placeholder 2">
            <a:extLst>
              <a:ext uri="{FF2B5EF4-FFF2-40B4-BE49-F238E27FC236}">
                <a16:creationId xmlns:a16="http://schemas.microsoft.com/office/drawing/2014/main" id="{EC6F9296-6DF8-2642-8949-2F8F23C9CE07}"/>
              </a:ext>
            </a:extLst>
          </p:cNvPr>
          <p:cNvSpPr>
            <a:spLocks noGrp="1"/>
          </p:cNvSpPr>
          <p:nvPr>
            <p:ph idx="1"/>
          </p:nvPr>
        </p:nvSpPr>
        <p:spPr>
          <a:xfrm>
            <a:off x="2977382" y="1302708"/>
            <a:ext cx="9214598" cy="5555294"/>
          </a:xfrm>
        </p:spPr>
        <p:txBody>
          <a:bodyPr>
            <a:normAutofit/>
          </a:bodyPr>
          <a:lstStyle/>
          <a:p>
            <a:pPr marL="0" indent="0">
              <a:buNone/>
              <a:tabLst>
                <a:tab pos="302260" algn="l"/>
              </a:tabLst>
              <a:defRPr/>
            </a:pPr>
            <a:r>
              <a:rPr lang="en-AU" sz="1800" b="1" dirty="0"/>
              <a:t>Global figures</a:t>
            </a:r>
          </a:p>
          <a:p>
            <a:pPr>
              <a:tabLst>
                <a:tab pos="302260" algn="l"/>
              </a:tabLst>
              <a:defRPr/>
            </a:pPr>
            <a:r>
              <a:rPr lang="en-AU" sz="1800" dirty="0"/>
              <a:t>2021: renewables growth 290 gigawatts (Australia’s total electricity generating capacity is 66 GW) compared to nuclear </a:t>
            </a:r>
            <a:r>
              <a:rPr lang="en-AU" sz="1800" i="1" dirty="0"/>
              <a:t>decline</a:t>
            </a:r>
            <a:r>
              <a:rPr lang="en-AU" sz="1800" dirty="0"/>
              <a:t> of 2.5 GW</a:t>
            </a:r>
          </a:p>
          <a:p>
            <a:pPr>
              <a:tabLst>
                <a:tab pos="302260" algn="l"/>
              </a:tabLst>
              <a:defRPr/>
            </a:pPr>
            <a:r>
              <a:rPr lang="en-AU" sz="1800" dirty="0"/>
              <a:t>Nuclear has fallen from a peak of 17.5% of global electricity generation to 10% now, while renewables have grown to 29%</a:t>
            </a:r>
          </a:p>
          <a:p>
            <a:pPr marL="0" indent="0">
              <a:buNone/>
              <a:tabLst>
                <a:tab pos="302260" algn="l"/>
              </a:tabLst>
              <a:defRPr/>
            </a:pPr>
            <a:r>
              <a:rPr lang="en-AU" sz="1800" b="1" dirty="0"/>
              <a:t>Economics of nuclear vs renewables in Australia</a:t>
            </a:r>
          </a:p>
          <a:p>
            <a:pPr>
              <a:tabLst>
                <a:tab pos="302260" algn="l"/>
              </a:tabLst>
              <a:defRPr/>
            </a:pPr>
            <a:r>
              <a:rPr lang="en-AU" sz="1800" dirty="0">
                <a:ea typeface="Calibri" panose="020F0502020204030204" pitchFamily="34" charset="0"/>
                <a:cs typeface="Times New Roman" panose="02020603050405020304" pitchFamily="18" charset="0"/>
              </a:rPr>
              <a:t>Research by the CSIRO and the Australian Energy Market Operator demonstrates that nuclear power is far more expensive than renewables plus integration costs (storage and transmission and </a:t>
            </a:r>
            <a:r>
              <a:rPr lang="en-AU" sz="1800">
                <a:ea typeface="Calibri" panose="020F0502020204030204" pitchFamily="34" charset="0"/>
                <a:cs typeface="Times New Roman" panose="02020603050405020304" pitchFamily="18" charset="0"/>
              </a:rPr>
              <a:t>synchronous condensers</a:t>
            </a:r>
            <a:r>
              <a:rPr lang="en-AU" sz="1800" dirty="0">
                <a:ea typeface="Calibri" panose="020F0502020204030204" pitchFamily="34" charset="0"/>
                <a:cs typeface="Times New Roman" panose="02020603050405020304" pitchFamily="18" charset="0"/>
              </a:rPr>
              <a:t>).</a:t>
            </a:r>
          </a:p>
          <a:p>
            <a:pPr>
              <a:tabLst>
                <a:tab pos="302260" algn="l"/>
              </a:tabLst>
              <a:defRPr/>
            </a:pPr>
            <a:r>
              <a:rPr lang="en-US" sz="1800" dirty="0">
                <a:ea typeface="Calibri" panose="020F0502020204030204" pitchFamily="34" charset="0"/>
                <a:cs typeface="Times New Roman" panose="02020603050405020304" pitchFamily="18" charset="0"/>
              </a:rPr>
              <a:t>In its 2021 </a:t>
            </a:r>
            <a:r>
              <a:rPr lang="en-US" sz="1800" i="1" dirty="0" err="1">
                <a:ea typeface="Calibri" panose="020F0502020204030204" pitchFamily="34" charset="0"/>
                <a:cs typeface="Times New Roman" panose="02020603050405020304" pitchFamily="18" charset="0"/>
              </a:rPr>
              <a:t>GenCost</a:t>
            </a:r>
            <a:r>
              <a:rPr lang="en-US" sz="1800" dirty="0">
                <a:ea typeface="Calibri" panose="020F0502020204030204" pitchFamily="34" charset="0"/>
                <a:cs typeface="Times New Roman" panose="02020603050405020304" pitchFamily="18" charset="0"/>
              </a:rPr>
              <a:t> report, CSIRO provides these 2030 cost estimates:</a:t>
            </a:r>
            <a:endParaRPr lang="en-AU" sz="1800" dirty="0">
              <a:ea typeface="Calibri" panose="020F0502020204030204" pitchFamily="34" charset="0"/>
              <a:cs typeface="Times New Roman" panose="02020603050405020304" pitchFamily="18" charset="0"/>
            </a:endParaRPr>
          </a:p>
          <a:p>
            <a:pPr lvl="1">
              <a:tabLst>
                <a:tab pos="302260" algn="l"/>
              </a:tabLst>
              <a:defRPr/>
            </a:pPr>
            <a:r>
              <a:rPr lang="en-US" sz="1800" dirty="0">
                <a:ea typeface="Calibri" panose="020F0502020204030204" pitchFamily="34" charset="0"/>
                <a:cs typeface="Times New Roman" panose="02020603050405020304" pitchFamily="18" charset="0"/>
              </a:rPr>
              <a:t>Nuclear (small modular reactors): A$128‒322 / MWh</a:t>
            </a:r>
          </a:p>
          <a:p>
            <a:pPr lvl="1">
              <a:tabLst>
                <a:tab pos="302260" algn="l"/>
              </a:tabLst>
              <a:defRPr/>
            </a:pPr>
            <a:r>
              <a:rPr lang="en-US" sz="1800" dirty="0">
                <a:ea typeface="Calibri" panose="020F0502020204030204" pitchFamily="34" charset="0"/>
                <a:cs typeface="Times New Roman" panose="02020603050405020304" pitchFamily="18" charset="0"/>
              </a:rPr>
              <a:t>90% wind and solar PV with integration costs: A$55‒80 / MWh</a:t>
            </a:r>
          </a:p>
          <a:p>
            <a:pPr marL="0" indent="0">
              <a:buNone/>
            </a:pPr>
            <a:r>
              <a:rPr lang="en-US" sz="1800" b="1" dirty="0"/>
              <a:t>Progress in Australia</a:t>
            </a:r>
          </a:p>
          <a:p>
            <a:pPr marL="0" indent="0">
              <a:buNone/>
            </a:pPr>
            <a:r>
              <a:rPr lang="en-US" sz="1800" dirty="0"/>
              <a:t>South Australia 67% renewable electricity supply and on track to meet target of 100% net renewable electricity supply by 2030.</a:t>
            </a:r>
          </a:p>
          <a:p>
            <a:pPr marL="0" indent="0">
              <a:buNone/>
            </a:pPr>
            <a:r>
              <a:rPr lang="en-AU" sz="1800" dirty="0">
                <a:solidFill>
                  <a:srgbClr val="000000"/>
                </a:solidFill>
              </a:rPr>
              <a:t>The federal Department of Industry, Science, Energy and Resources expects 69% renewable supply to the National Electricity Market by 2030</a:t>
            </a:r>
            <a:r>
              <a:rPr lang="en-US" sz="1800" dirty="0">
                <a:solidFill>
                  <a:srgbClr val="000000"/>
                </a:solidFill>
              </a:rPr>
              <a:t>.</a:t>
            </a:r>
            <a:endParaRPr lang="en-US" sz="1800" dirty="0"/>
          </a:p>
        </p:txBody>
      </p:sp>
    </p:spTree>
    <p:extLst>
      <p:ext uri="{BB962C8B-B14F-4D97-AF65-F5344CB8AC3E}">
        <p14:creationId xmlns:p14="http://schemas.microsoft.com/office/powerpoint/2010/main" val="4032146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CCB69-96E6-5541-B966-A97936A8E8A2}"/>
              </a:ext>
            </a:extLst>
          </p:cNvPr>
          <p:cNvSpPr>
            <a:spLocks noGrp="1"/>
          </p:cNvSpPr>
          <p:nvPr>
            <p:ph type="title"/>
          </p:nvPr>
        </p:nvSpPr>
        <p:spPr>
          <a:xfrm>
            <a:off x="801097" y="701030"/>
            <a:ext cx="4807223" cy="1691640"/>
          </a:xfrm>
        </p:spPr>
        <p:txBody>
          <a:bodyPr>
            <a:normAutofit fontScale="90000"/>
          </a:bodyPr>
          <a:lstStyle/>
          <a:p>
            <a:r>
              <a:rPr lang="en-AU" altLang="en-US" sz="4000" b="1" dirty="0"/>
              <a:t>Australia’s leading climate scientists say: nuclear is no solution</a:t>
            </a:r>
            <a:br>
              <a:rPr lang="en-AU" altLang="en-US" sz="4400" dirty="0"/>
            </a:br>
            <a:endParaRPr lang="en-US" dirty="0"/>
          </a:p>
        </p:txBody>
      </p:sp>
      <p:pic>
        <p:nvPicPr>
          <p:cNvPr id="18" name="Picture 17" descr="A picture containing text, sign&#10;&#10;Description automatically generated">
            <a:extLst>
              <a:ext uri="{FF2B5EF4-FFF2-40B4-BE49-F238E27FC236}">
                <a16:creationId xmlns:a16="http://schemas.microsoft.com/office/drawing/2014/main" id="{FC94BA58-9113-4844-AFEB-8577C798D597}"/>
              </a:ext>
            </a:extLst>
          </p:cNvPr>
          <p:cNvPicPr>
            <a:picLocks noChangeAspect="1"/>
          </p:cNvPicPr>
          <p:nvPr/>
        </p:nvPicPr>
        <p:blipFill rotWithShape="1">
          <a:blip r:embed="rId2"/>
          <a:srcRect/>
          <a:stretch/>
        </p:blipFill>
        <p:spPr>
          <a:xfrm>
            <a:off x="568008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3" name="Content Placeholder 2">
            <a:extLst>
              <a:ext uri="{FF2B5EF4-FFF2-40B4-BE49-F238E27FC236}">
                <a16:creationId xmlns:a16="http://schemas.microsoft.com/office/drawing/2014/main" id="{57CFAEAB-18AC-574B-A5A2-A1DB6584A3BD}"/>
              </a:ext>
            </a:extLst>
          </p:cNvPr>
          <p:cNvSpPr>
            <a:spLocks noGrp="1"/>
          </p:cNvSpPr>
          <p:nvPr>
            <p:ph idx="1"/>
          </p:nvPr>
        </p:nvSpPr>
        <p:spPr>
          <a:xfrm>
            <a:off x="805543" y="2392670"/>
            <a:ext cx="5107577" cy="3660996"/>
          </a:xfrm>
        </p:spPr>
        <p:txBody>
          <a:bodyPr anchor="t">
            <a:normAutofit/>
          </a:bodyPr>
          <a:lstStyle/>
          <a:p>
            <a:pPr marL="0" indent="0">
              <a:buNone/>
            </a:pPr>
            <a:r>
              <a:rPr lang="en-AU" altLang="en-US" sz="2000" dirty="0"/>
              <a:t>Climate Council of Australia:</a:t>
            </a:r>
          </a:p>
          <a:p>
            <a:pPr marL="0" indent="0">
              <a:buNone/>
            </a:pPr>
            <a:r>
              <a:rPr lang="en-AU" altLang="en-US" sz="2000" i="1" dirty="0"/>
              <a:t>“Nuclear power stations are not appropriate for Australia – and probably never will be.</a:t>
            </a:r>
          </a:p>
          <a:p>
            <a:pPr marL="0" indent="0">
              <a:buNone/>
            </a:pPr>
            <a:r>
              <a:rPr lang="en-AU" altLang="en-US" sz="2000" i="1" dirty="0"/>
              <a:t>“Nuclear power stations are highly controversial, can't be built under existing law in any Australian state or territory, are a more expensive source of power than renewable energy, and present significant challenges in terms of the storage and transport of nuclear waste, and use of water.”</a:t>
            </a:r>
          </a:p>
          <a:p>
            <a:pPr marL="0" indent="0">
              <a:buNone/>
            </a:pPr>
            <a:r>
              <a:rPr lang="en-AU" altLang="en-US" sz="2000" i="1" dirty="0"/>
              <a:t>climatecouncil.org.au</a:t>
            </a:r>
          </a:p>
          <a:p>
            <a:endParaRPr lang="en-US" sz="1800" dirty="0"/>
          </a:p>
        </p:txBody>
      </p:sp>
      <p:pic>
        <p:nvPicPr>
          <p:cNvPr id="10" name="Picture 9" descr="Icon&#10;&#10;Description automatically generated">
            <a:extLst>
              <a:ext uri="{FF2B5EF4-FFF2-40B4-BE49-F238E27FC236}">
                <a16:creationId xmlns:a16="http://schemas.microsoft.com/office/drawing/2014/main" id="{8C025521-0678-744F-AC98-8C4AD831F9F1}"/>
              </a:ext>
            </a:extLst>
          </p:cNvPr>
          <p:cNvPicPr>
            <a:picLocks noChangeAspect="1"/>
          </p:cNvPicPr>
          <p:nvPr/>
        </p:nvPicPr>
        <p:blipFill rotWithShape="1">
          <a:blip r:embed="rId3"/>
          <a:srcRect r="3" b="3"/>
          <a:stretch/>
        </p:blipFill>
        <p:spPr>
          <a:xfrm>
            <a:off x="5838252" y="2722161"/>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12" name="Picture 11" descr="Icon&#10;&#10;Description automatically generated">
            <a:extLst>
              <a:ext uri="{FF2B5EF4-FFF2-40B4-BE49-F238E27FC236}">
                <a16:creationId xmlns:a16="http://schemas.microsoft.com/office/drawing/2014/main" id="{F417B5AC-41AE-8541-A912-405A885D02C1}"/>
              </a:ext>
            </a:extLst>
          </p:cNvPr>
          <p:cNvPicPr>
            <a:picLocks noChangeAspect="1"/>
          </p:cNvPicPr>
          <p:nvPr/>
        </p:nvPicPr>
        <p:blipFill rotWithShape="1">
          <a:blip r:embed="rId4"/>
          <a:srcRect t="16144" r="2" b="2"/>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pic>
        <p:nvPicPr>
          <p:cNvPr id="8" name="Picture 7" descr="A picture containing text, clipart, vector graphics&#10;&#10;Description automatically generated">
            <a:extLst>
              <a:ext uri="{FF2B5EF4-FFF2-40B4-BE49-F238E27FC236}">
                <a16:creationId xmlns:a16="http://schemas.microsoft.com/office/drawing/2014/main" id="{352E7EF0-5CAD-4A43-8F53-B251ABE17D0B}"/>
              </a:ext>
            </a:extLst>
          </p:cNvPr>
          <p:cNvPicPr>
            <a:picLocks noChangeAspect="1"/>
          </p:cNvPicPr>
          <p:nvPr/>
        </p:nvPicPr>
        <p:blipFill rotWithShape="1">
          <a:blip r:embed="rId5"/>
          <a:srcRect t="14234" r="-4" b="-4"/>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3591683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06667-A0DE-2D42-A81A-3806E8672559}"/>
              </a:ext>
            </a:extLst>
          </p:cNvPr>
          <p:cNvSpPr>
            <a:spLocks noGrp="1"/>
          </p:cNvSpPr>
          <p:nvPr>
            <p:ph type="title"/>
          </p:nvPr>
        </p:nvSpPr>
        <p:spPr>
          <a:xfrm>
            <a:off x="751840" y="345441"/>
            <a:ext cx="10017760" cy="894080"/>
          </a:xfrm>
        </p:spPr>
        <p:txBody>
          <a:bodyPr vert="horz" lIns="91440" tIns="45720" rIns="91440" bIns="45720" rtlCol="0" anchor="ctr">
            <a:normAutofit fontScale="90000"/>
          </a:bodyPr>
          <a:lstStyle/>
          <a:p>
            <a:r>
              <a:rPr lang="en-US" sz="3100" b="1" dirty="0">
                <a:latin typeface="+mn-lt"/>
              </a:rPr>
              <a:t>Conservative politicians wedging themselves on nuclear power</a:t>
            </a:r>
          </a:p>
        </p:txBody>
      </p:sp>
      <p:pic>
        <p:nvPicPr>
          <p:cNvPr id="5" name="Content Placeholder 4" descr="A picture containing graphical user interface&#10;&#10;Description automatically generated">
            <a:extLst>
              <a:ext uri="{FF2B5EF4-FFF2-40B4-BE49-F238E27FC236}">
                <a16:creationId xmlns:a16="http://schemas.microsoft.com/office/drawing/2014/main" id="{93354187-A253-4743-B99D-E14D4DE962F1}"/>
              </a:ext>
            </a:extLst>
          </p:cNvPr>
          <p:cNvPicPr>
            <a:picLocks noGrp="1" noChangeAspect="1"/>
          </p:cNvPicPr>
          <p:nvPr>
            <p:ph idx="1"/>
          </p:nvPr>
        </p:nvPicPr>
        <p:blipFill rotWithShape="1">
          <a:blip r:embed="rId2"/>
          <a:srcRect l="12837" r="20143" b="1"/>
          <a:stretch/>
        </p:blipFill>
        <p:spPr>
          <a:xfrm>
            <a:off x="-9865" y="4267200"/>
            <a:ext cx="4195785" cy="2936241"/>
          </a:xfrm>
          <a:custGeom>
            <a:avLst/>
            <a:gdLst/>
            <a:ahLst/>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p:spPr>
      </p:pic>
      <p:sp>
        <p:nvSpPr>
          <p:cNvPr id="7" name="TextBox 6">
            <a:extLst>
              <a:ext uri="{FF2B5EF4-FFF2-40B4-BE49-F238E27FC236}">
                <a16:creationId xmlns:a16="http://schemas.microsoft.com/office/drawing/2014/main" id="{5B113D2A-162A-BE42-BB2D-646696648E52}"/>
              </a:ext>
            </a:extLst>
          </p:cNvPr>
          <p:cNvSpPr txBox="1"/>
          <p:nvPr/>
        </p:nvSpPr>
        <p:spPr>
          <a:xfrm>
            <a:off x="4389120" y="1310640"/>
            <a:ext cx="7559040" cy="5151119"/>
          </a:xfrm>
          <a:prstGeom prst="rect">
            <a:avLst/>
          </a:prstGeom>
        </p:spPr>
        <p:txBody>
          <a:bodyPr vert="horz" lIns="91440" tIns="45720" rIns="91440" bIns="45720" rtlCol="0" anchor="t">
            <a:noAutofit/>
          </a:bodyPr>
          <a:lstStyle/>
          <a:p>
            <a:r>
              <a:rPr lang="en-AU" b="1" dirty="0">
                <a:latin typeface="Calibri" panose="020F0502020204030204" pitchFamily="34" charset="0"/>
                <a:ea typeface="Times New Roman" panose="02020603050405020304" pitchFamily="18" charset="0"/>
              </a:rPr>
              <a:t>Growing c</a:t>
            </a:r>
            <a:r>
              <a:rPr lang="en-AU" sz="1800" b="1" dirty="0">
                <a:effectLst/>
                <a:latin typeface="Calibri" panose="020F0502020204030204" pitchFamily="34" charset="0"/>
                <a:ea typeface="Times New Roman" panose="02020603050405020304" pitchFamily="18" charset="0"/>
              </a:rPr>
              <a:t>onservative opposition to nuclear power:</a:t>
            </a:r>
          </a:p>
          <a:p>
            <a:pPr marL="285750" indent="-285750">
              <a:buFont typeface="Arial" panose="020B0604020202020204" pitchFamily="34" charset="0"/>
              <a:buChar char="•"/>
            </a:pPr>
            <a:r>
              <a:rPr lang="en-AU" sz="1800" dirty="0">
                <a:effectLst/>
                <a:latin typeface="Calibri" panose="020F0502020204030204" pitchFamily="34" charset="0"/>
                <a:ea typeface="Times New Roman" panose="02020603050405020304" pitchFamily="18" charset="0"/>
              </a:rPr>
              <a:t>SA Liberal government's 2019 </a:t>
            </a:r>
            <a:r>
              <a:rPr lang="en-AU" sz="1800" u="sng" dirty="0">
                <a:solidFill>
                  <a:srgbClr val="0000FF"/>
                </a:solidFill>
                <a:effectLst/>
                <a:latin typeface="Calibri" panose="020F0502020204030204" pitchFamily="34" charset="0"/>
                <a:ea typeface="Times New Roman" panose="02020603050405020304" pitchFamily="18" charset="0"/>
                <a:hlinkClick r:id="rId3"/>
              </a:rPr>
              <a:t>submission</a:t>
            </a:r>
            <a:r>
              <a:rPr lang="en-AU" sz="1800" dirty="0">
                <a:effectLst/>
                <a:latin typeface="Calibri" panose="020F0502020204030204" pitchFamily="34" charset="0"/>
                <a:ea typeface="Times New Roman" panose="02020603050405020304" pitchFamily="18" charset="0"/>
              </a:rPr>
              <a:t> said that "nuclear power remains unviable now and into the foreseeable future".</a:t>
            </a:r>
            <a:endParaRPr lang="en-AU"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AU" sz="1800" dirty="0">
                <a:effectLst/>
                <a:latin typeface="Calibri" panose="020F0502020204030204" pitchFamily="34" charset="0"/>
                <a:ea typeface="Times New Roman" panose="02020603050405020304" pitchFamily="18" charset="0"/>
              </a:rPr>
              <a:t>Tasmanian Liberal government's 2019 </a:t>
            </a:r>
            <a:r>
              <a:rPr lang="en-AU" sz="1800" u="sng" dirty="0">
                <a:solidFill>
                  <a:srgbClr val="0000FF"/>
                </a:solidFill>
                <a:effectLst/>
                <a:latin typeface="Calibri" panose="020F0502020204030204" pitchFamily="34" charset="0"/>
                <a:ea typeface="Times New Roman" panose="02020603050405020304" pitchFamily="18" charset="0"/>
                <a:hlinkClick r:id="rId4"/>
              </a:rPr>
              <a:t>submission</a:t>
            </a:r>
            <a:r>
              <a:rPr lang="en-AU" sz="1800" dirty="0">
                <a:effectLst/>
                <a:latin typeface="Calibri" panose="020F0502020204030204" pitchFamily="34" charset="0"/>
                <a:ea typeface="Times New Roman" panose="02020603050405020304" pitchFamily="18" charset="0"/>
              </a:rPr>
              <a:t> said that "Tasmania will not pursue nuclear energy … and considers that Australia's energy needs are best met by pursuing renewable energy options ..."</a:t>
            </a:r>
            <a:endParaRPr lang="en-AU"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AU" sz="1800" dirty="0">
                <a:effectLst/>
                <a:latin typeface="Calibri" panose="020F0502020204030204" pitchFamily="34" charset="0"/>
                <a:ea typeface="Times New Roman" panose="02020603050405020304" pitchFamily="18" charset="0"/>
              </a:rPr>
              <a:t>Queensland Liberal-National Party's 2019 </a:t>
            </a:r>
            <a:r>
              <a:rPr lang="en-AU" sz="1800" u="sng" dirty="0">
                <a:solidFill>
                  <a:srgbClr val="0000FF"/>
                </a:solidFill>
                <a:effectLst/>
                <a:latin typeface="Calibri" panose="020F0502020204030204" pitchFamily="34" charset="0"/>
                <a:ea typeface="Times New Roman" panose="02020603050405020304" pitchFamily="18" charset="0"/>
                <a:hlinkClick r:id="rId5"/>
              </a:rPr>
              <a:t>submission</a:t>
            </a:r>
            <a:r>
              <a:rPr lang="en-AU" sz="1800" dirty="0">
                <a:effectLst/>
                <a:latin typeface="Calibri" panose="020F0502020204030204" pitchFamily="34" charset="0"/>
                <a:ea typeface="Times New Roman" panose="02020603050405020304" pitchFamily="18" charset="0"/>
              </a:rPr>
              <a:t> said that "Australia's rich renewable energy resources are more affordable and bring less risk than the elevated cost and risk associated with nuclear energy".</a:t>
            </a:r>
            <a:endParaRPr lang="en-AU"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AU" sz="1800" dirty="0">
                <a:effectLst/>
                <a:latin typeface="Calibri" panose="020F0502020204030204" pitchFamily="34" charset="0"/>
                <a:ea typeface="Times New Roman" panose="02020603050405020304" pitchFamily="18" charset="0"/>
              </a:rPr>
              <a:t>NSW Treasurer Matt Kean </a:t>
            </a:r>
            <a:r>
              <a:rPr lang="en-AU" sz="1800" u="sng" dirty="0">
                <a:solidFill>
                  <a:srgbClr val="0000FF"/>
                </a:solidFill>
                <a:effectLst/>
                <a:latin typeface="Calibri" panose="020F0502020204030204" pitchFamily="34" charset="0"/>
                <a:ea typeface="Times New Roman" panose="02020603050405020304" pitchFamily="18" charset="0"/>
                <a:hlinkClick r:id="rId6"/>
              </a:rPr>
              <a:t>says</a:t>
            </a:r>
            <a:r>
              <a:rPr lang="en-AU" sz="1800" dirty="0">
                <a:effectLst/>
                <a:latin typeface="Calibri" panose="020F0502020204030204" pitchFamily="34" charset="0"/>
                <a:ea typeface="Times New Roman" panose="02020603050405020304" pitchFamily="18" charset="0"/>
              </a:rPr>
              <a:t> that nuclear power is like "chasing a unicorn" and "doesn't stack up at the moment on practical grounds or on economic grounds".</a:t>
            </a:r>
          </a:p>
          <a:p>
            <a:pPr marL="285750" indent="-285750">
              <a:buFont typeface="Arial" panose="020B0604020202020204" pitchFamily="34" charset="0"/>
              <a:buChar char="•"/>
            </a:pPr>
            <a:r>
              <a:rPr lang="en-AU" dirty="0">
                <a:latin typeface="Calibri" panose="020F0502020204030204" pitchFamily="34" charset="0"/>
                <a:ea typeface="Times New Roman" panose="02020603050405020304" pitchFamily="18" charset="0"/>
              </a:rPr>
              <a:t>Malcolm Turnbull </a:t>
            </a:r>
            <a:r>
              <a:rPr lang="en-AU" sz="1800" u="sng" dirty="0">
                <a:solidFill>
                  <a:srgbClr val="0000FF"/>
                </a:solidFill>
                <a:effectLst/>
                <a:latin typeface="Calibri" panose="020F0502020204030204" pitchFamily="34" charset="0"/>
                <a:ea typeface="Times New Roman" panose="02020603050405020304" pitchFamily="18" charset="0"/>
                <a:hlinkClick r:id="rId7"/>
              </a:rPr>
              <a:t>describes</a:t>
            </a:r>
            <a:r>
              <a:rPr lang="en-AU" sz="1800" dirty="0">
                <a:effectLst/>
                <a:latin typeface="Calibri" panose="020F0502020204030204" pitchFamily="34" charset="0"/>
                <a:ea typeface="Times New Roman" panose="02020603050405020304" pitchFamily="18" charset="0"/>
              </a:rPr>
              <a:t> nuclear power as the "loopy current fad … which is the current weapon of mass distraction for the backbench".</a:t>
            </a:r>
          </a:p>
          <a:p>
            <a:pPr marL="285750" indent="-285750">
              <a:buFont typeface="Arial" panose="020B0604020202020204" pitchFamily="34" charset="0"/>
              <a:buChar char="•"/>
            </a:pPr>
            <a:endParaRPr lang="en-AU" dirty="0">
              <a:latin typeface="Calibri" panose="020F0502020204030204" pitchFamily="34" charset="0"/>
              <a:ea typeface="Times New Roman" panose="02020603050405020304" pitchFamily="18" charset="0"/>
            </a:endParaRPr>
          </a:p>
          <a:p>
            <a:r>
              <a:rPr lang="en-AU" sz="1800" dirty="0">
                <a:effectLst/>
                <a:ea typeface="Times New Roman" panose="02020603050405020304" pitchFamily="18" charset="0"/>
              </a:rPr>
              <a:t>Liberal Prime Minister John Howard banned nuclear power in Australia and that ban was retained by the Abbott, Turnbull and Morrison Coalition governments.</a:t>
            </a:r>
          </a:p>
          <a:p>
            <a:pPr marL="285750" indent="-285750">
              <a:lnSpc>
                <a:spcPct val="90000"/>
              </a:lnSpc>
              <a:spcAft>
                <a:spcPts val="600"/>
              </a:spcAft>
              <a:buClr>
                <a:schemeClr val="accent1">
                  <a:lumMod val="75000"/>
                </a:schemeClr>
              </a:buClr>
              <a:buSzPct val="85000"/>
              <a:buFont typeface="Arial" panose="020B0604020202020204" pitchFamily="34" charset="0"/>
              <a:buChar char="•"/>
              <a:tabLst>
                <a:tab pos="302260" algn="l"/>
              </a:tabLst>
              <a:defRPr/>
            </a:pPr>
            <a:endParaRPr lang="en-US" sz="2400" dirty="0">
              <a:solidFill>
                <a:srgbClr val="000000"/>
              </a:solidFill>
            </a:endParaRPr>
          </a:p>
        </p:txBody>
      </p:sp>
      <p:sp>
        <p:nvSpPr>
          <p:cNvPr id="3" name="TextBox 2">
            <a:extLst>
              <a:ext uri="{FF2B5EF4-FFF2-40B4-BE49-F238E27FC236}">
                <a16:creationId xmlns:a16="http://schemas.microsoft.com/office/drawing/2014/main" id="{CE3A24FB-BE30-C67C-7880-BA5B5C16C4B0}"/>
              </a:ext>
            </a:extLst>
          </p:cNvPr>
          <p:cNvSpPr txBox="1"/>
          <p:nvPr/>
        </p:nvSpPr>
        <p:spPr>
          <a:xfrm>
            <a:off x="243840" y="1310641"/>
            <a:ext cx="4013200" cy="3139321"/>
          </a:xfrm>
          <a:prstGeom prst="rect">
            <a:avLst/>
          </a:prstGeom>
          <a:noFill/>
        </p:spPr>
        <p:txBody>
          <a:bodyPr wrap="square" rtlCol="0">
            <a:spAutoFit/>
          </a:bodyPr>
          <a:lstStyle/>
          <a:p>
            <a:r>
              <a:rPr lang="en-AU" b="1" dirty="0"/>
              <a:t>Pro-nuclear conservatives:</a:t>
            </a:r>
          </a:p>
          <a:p>
            <a:endParaRPr lang="en-AU" dirty="0"/>
          </a:p>
          <a:p>
            <a:r>
              <a:rPr lang="en-AU" dirty="0"/>
              <a:t>1. Trying to slow the transition from fossil fuels to renewables. </a:t>
            </a:r>
            <a:r>
              <a:rPr lang="en-AU" sz="1800" dirty="0">
                <a:effectLst/>
                <a:latin typeface="Calibri" panose="020F0502020204030204" pitchFamily="34" charset="0"/>
                <a:ea typeface="Times New Roman" panose="02020603050405020304" pitchFamily="18" charset="0"/>
              </a:rPr>
              <a:t>Australian economist Prof. John Quiggin </a:t>
            </a:r>
            <a:r>
              <a:rPr lang="en-AU" sz="1800" u="sng" dirty="0">
                <a:solidFill>
                  <a:srgbClr val="0000FF"/>
                </a:solidFill>
                <a:effectLst/>
                <a:latin typeface="Calibri" panose="020F0502020204030204" pitchFamily="34" charset="0"/>
                <a:ea typeface="Times New Roman" panose="02020603050405020304" pitchFamily="18" charset="0"/>
                <a:hlinkClick r:id="rId8"/>
              </a:rPr>
              <a:t>notes</a:t>
            </a:r>
            <a:r>
              <a:rPr lang="en-AU" sz="1800" dirty="0">
                <a:effectLst/>
                <a:latin typeface="Calibri" panose="020F0502020204030204" pitchFamily="34" charset="0"/>
                <a:ea typeface="Times New Roman" panose="02020603050405020304" pitchFamily="18" charset="0"/>
              </a:rPr>
              <a:t> that, in practice, support for nuclear power in Australia is support for coal.</a:t>
            </a:r>
          </a:p>
          <a:p>
            <a:endParaRPr lang="en-AU" dirty="0"/>
          </a:p>
          <a:p>
            <a:r>
              <a:rPr lang="en-AU" dirty="0"/>
              <a:t>2. Ignorant culture warriors trying to wedge Labor and environmentalists … but only end up wedging themselves.</a:t>
            </a:r>
          </a:p>
        </p:txBody>
      </p:sp>
    </p:spTree>
    <p:extLst>
      <p:ext uri="{BB962C8B-B14F-4D97-AF65-F5344CB8AC3E}">
        <p14:creationId xmlns:p14="http://schemas.microsoft.com/office/powerpoint/2010/main" val="5209381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LEGO, toy&#10;&#10;Description automatically generated">
            <a:extLst>
              <a:ext uri="{FF2B5EF4-FFF2-40B4-BE49-F238E27FC236}">
                <a16:creationId xmlns:a16="http://schemas.microsoft.com/office/drawing/2014/main" id="{FFD6B390-FB02-7C48-A584-F5180F87C4EA}"/>
              </a:ext>
            </a:extLst>
          </p:cNvPr>
          <p:cNvPicPr>
            <a:picLocks noChangeAspect="1"/>
          </p:cNvPicPr>
          <p:nvPr/>
        </p:nvPicPr>
        <p:blipFill rotWithShape="1">
          <a:blip r:embed="rId2"/>
          <a:srcRect l="244" r="-1" b="-1"/>
          <a:stretch/>
        </p:blipFill>
        <p:spPr>
          <a:xfrm>
            <a:off x="6479551" y="-335270"/>
            <a:ext cx="12162264" cy="8625830"/>
          </a:xfrm>
          <a:prstGeom prst="rect">
            <a:avLst/>
          </a:prstGeom>
        </p:spPr>
      </p:pic>
      <p:sp>
        <p:nvSpPr>
          <p:cNvPr id="2" name="Title 1">
            <a:extLst>
              <a:ext uri="{FF2B5EF4-FFF2-40B4-BE49-F238E27FC236}">
                <a16:creationId xmlns:a16="http://schemas.microsoft.com/office/drawing/2014/main" id="{A99DDE7B-325E-B143-A21A-CE679034F982}"/>
              </a:ext>
            </a:extLst>
          </p:cNvPr>
          <p:cNvSpPr>
            <a:spLocks noGrp="1"/>
          </p:cNvSpPr>
          <p:nvPr>
            <p:ph type="title"/>
          </p:nvPr>
        </p:nvSpPr>
        <p:spPr>
          <a:xfrm>
            <a:off x="838200" y="365125"/>
            <a:ext cx="7716520" cy="1660228"/>
          </a:xfrm>
        </p:spPr>
        <p:txBody>
          <a:bodyPr vert="horz" lIns="91440" tIns="45720" rIns="91440" bIns="45720" rtlCol="0">
            <a:normAutofit fontScale="90000"/>
          </a:bodyPr>
          <a:lstStyle/>
          <a:p>
            <a:r>
              <a:rPr lang="en-US" sz="3600" b="1" dirty="0"/>
              <a:t>One last thing … could ‘advanced’ or ‘Generation IV’ nuclear power come to the rescue?</a:t>
            </a:r>
            <a:br>
              <a:rPr lang="en-US" sz="4000" b="1" dirty="0"/>
            </a:br>
            <a:endParaRPr lang="en-US" sz="4000" b="1" dirty="0"/>
          </a:p>
        </p:txBody>
      </p:sp>
      <p:sp>
        <p:nvSpPr>
          <p:cNvPr id="5" name="Content Placeholder 4">
            <a:extLst>
              <a:ext uri="{FF2B5EF4-FFF2-40B4-BE49-F238E27FC236}">
                <a16:creationId xmlns:a16="http://schemas.microsoft.com/office/drawing/2014/main" id="{3BB3DC0A-33EF-BE14-4C82-318E368D1EF5}"/>
              </a:ext>
            </a:extLst>
          </p:cNvPr>
          <p:cNvSpPr>
            <a:spLocks noGrp="1"/>
          </p:cNvSpPr>
          <p:nvPr>
            <p:ph idx="1"/>
          </p:nvPr>
        </p:nvSpPr>
        <p:spPr>
          <a:xfrm>
            <a:off x="838200" y="1825625"/>
            <a:ext cx="6863080" cy="4351338"/>
          </a:xfrm>
        </p:spPr>
        <p:txBody>
          <a:bodyPr>
            <a:normAutofit fontScale="92500" lnSpcReduction="10000"/>
          </a:bodyPr>
          <a:lstStyle/>
          <a:p>
            <a:pPr marL="0" indent="0">
              <a:buNone/>
            </a:pPr>
            <a:r>
              <a:rPr lang="en-AU" dirty="0"/>
              <a:t>In a word: </a:t>
            </a:r>
            <a:r>
              <a:rPr lang="en-AU" b="1" dirty="0">
                <a:solidFill>
                  <a:srgbClr val="FF0000"/>
                </a:solidFill>
              </a:rPr>
              <a:t>NO</a:t>
            </a:r>
          </a:p>
          <a:p>
            <a:r>
              <a:rPr lang="en-AU" dirty="0"/>
              <a:t>Old, failed technology being dressed up as ‘advanced’ or ‘Generation IV’</a:t>
            </a:r>
          </a:p>
          <a:p>
            <a:r>
              <a:rPr lang="en-AU" dirty="0"/>
              <a:t>Do not improve safety or weapons proliferation or nuclear waste risks … could even be worse than conventional nuclear power</a:t>
            </a:r>
          </a:p>
          <a:p>
            <a:r>
              <a:rPr lang="en-AU" dirty="0"/>
              <a:t>Poor track record + poor economics explains the lack of investment from both governments and industry</a:t>
            </a:r>
          </a:p>
          <a:p>
            <a:r>
              <a:rPr lang="en-AU" dirty="0"/>
              <a:t>Decades away from large-scale deployment … if ever</a:t>
            </a:r>
          </a:p>
          <a:p>
            <a:endParaRPr lang="en-AU" dirty="0"/>
          </a:p>
        </p:txBody>
      </p:sp>
    </p:spTree>
    <p:extLst>
      <p:ext uri="{BB962C8B-B14F-4D97-AF65-F5344CB8AC3E}">
        <p14:creationId xmlns:p14="http://schemas.microsoft.com/office/powerpoint/2010/main" val="409522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LEGO, toy&#10;&#10;Description automatically generated">
            <a:extLst>
              <a:ext uri="{FF2B5EF4-FFF2-40B4-BE49-F238E27FC236}">
                <a16:creationId xmlns:a16="http://schemas.microsoft.com/office/drawing/2014/main" id="{FFD6B390-FB02-7C48-A584-F5180F87C4EA}"/>
              </a:ext>
            </a:extLst>
          </p:cNvPr>
          <p:cNvPicPr>
            <a:picLocks noChangeAspect="1"/>
          </p:cNvPicPr>
          <p:nvPr/>
        </p:nvPicPr>
        <p:blipFill rotWithShape="1">
          <a:blip r:embed="rId2"/>
          <a:srcRect l="244" r="-1" b="-1"/>
          <a:stretch/>
        </p:blipFill>
        <p:spPr>
          <a:xfrm>
            <a:off x="6479551" y="-335270"/>
            <a:ext cx="12162264" cy="8625830"/>
          </a:xfrm>
          <a:prstGeom prst="rect">
            <a:avLst/>
          </a:prstGeom>
        </p:spPr>
      </p:pic>
      <p:sp>
        <p:nvSpPr>
          <p:cNvPr id="2" name="Title 1">
            <a:extLst>
              <a:ext uri="{FF2B5EF4-FFF2-40B4-BE49-F238E27FC236}">
                <a16:creationId xmlns:a16="http://schemas.microsoft.com/office/drawing/2014/main" id="{A99DDE7B-325E-B143-A21A-CE679034F982}"/>
              </a:ext>
            </a:extLst>
          </p:cNvPr>
          <p:cNvSpPr>
            <a:spLocks noGrp="1"/>
          </p:cNvSpPr>
          <p:nvPr>
            <p:ph type="title"/>
          </p:nvPr>
        </p:nvSpPr>
        <p:spPr>
          <a:xfrm>
            <a:off x="838200" y="365125"/>
            <a:ext cx="7716520" cy="1660228"/>
          </a:xfrm>
        </p:spPr>
        <p:txBody>
          <a:bodyPr vert="horz" lIns="91440" tIns="45720" rIns="91440" bIns="45720" rtlCol="0">
            <a:normAutofit/>
          </a:bodyPr>
          <a:lstStyle/>
          <a:p>
            <a:r>
              <a:rPr lang="en-US" sz="4000" b="1" dirty="0"/>
              <a:t>‘Advanced’ or ‘Generation IV’ nuclear</a:t>
            </a:r>
            <a:br>
              <a:rPr lang="en-US" sz="4000" b="1" dirty="0"/>
            </a:br>
            <a:r>
              <a:rPr lang="en-US" sz="4000" b="1" dirty="0"/>
              <a:t>Failures, false promises, no results</a:t>
            </a:r>
          </a:p>
        </p:txBody>
      </p:sp>
      <p:sp>
        <p:nvSpPr>
          <p:cNvPr id="3" name="Content Placeholder 2">
            <a:extLst>
              <a:ext uri="{FF2B5EF4-FFF2-40B4-BE49-F238E27FC236}">
                <a16:creationId xmlns:a16="http://schemas.microsoft.com/office/drawing/2014/main" id="{560D6846-19C7-E440-9838-D04F70DFE885}"/>
              </a:ext>
            </a:extLst>
          </p:cNvPr>
          <p:cNvSpPr>
            <a:spLocks noGrp="1"/>
          </p:cNvSpPr>
          <p:nvPr>
            <p:ph idx="1"/>
          </p:nvPr>
        </p:nvSpPr>
        <p:spPr>
          <a:xfrm>
            <a:off x="91441" y="2025352"/>
            <a:ext cx="7081520" cy="5005367"/>
          </a:xfrm>
        </p:spPr>
        <p:txBody>
          <a:bodyPr vert="horz" lIns="91440" tIns="45720" rIns="91440" bIns="45720" rtlCol="0">
            <a:normAutofit/>
          </a:bodyPr>
          <a:lstStyle/>
          <a:p>
            <a:r>
              <a:rPr lang="en-US" b="1" dirty="0"/>
              <a:t>Fusion</a:t>
            </a:r>
            <a:r>
              <a:rPr lang="en-US" dirty="0"/>
              <a:t> …</a:t>
            </a:r>
            <a:r>
              <a:rPr lang="en-AU" sz="1800" dirty="0"/>
              <a:t> decades away from being proven and then decades more from being commercially viable – if at all. S</a:t>
            </a:r>
            <a:r>
              <a:rPr lang="en-US" sz="1800" dirty="0" err="1"/>
              <a:t>ee</a:t>
            </a:r>
            <a:r>
              <a:rPr lang="en-US" sz="1800" dirty="0"/>
              <a:t> online articles by fusion scientist </a:t>
            </a:r>
            <a:r>
              <a:rPr lang="en-AU" sz="1800" dirty="0"/>
              <a:t>Dr. Daniel </a:t>
            </a:r>
            <a:r>
              <a:rPr lang="en-AU" sz="1800" dirty="0" err="1"/>
              <a:t>Jassby</a:t>
            </a:r>
            <a:r>
              <a:rPr lang="en-AU" sz="1800" dirty="0"/>
              <a:t>.</a:t>
            </a:r>
          </a:p>
          <a:p>
            <a:r>
              <a:rPr lang="en-US" b="1" dirty="0"/>
              <a:t>Thorium </a:t>
            </a:r>
            <a:r>
              <a:rPr lang="en-US" dirty="0"/>
              <a:t>…</a:t>
            </a:r>
            <a:r>
              <a:rPr lang="en-US" b="1" dirty="0"/>
              <a:t> </a:t>
            </a:r>
            <a:r>
              <a:rPr lang="en-US" sz="1800" dirty="0"/>
              <a:t>much the same as uranium … still produces long-lived nuclear wastes, could have catastrophic meltdowns, produces uranium-233 which can be and has been used in nuclear weapons.</a:t>
            </a:r>
          </a:p>
          <a:p>
            <a:r>
              <a:rPr lang="en-US" b="1" dirty="0"/>
              <a:t>Small Modular Reactors </a:t>
            </a:r>
            <a:r>
              <a:rPr lang="en-US" dirty="0"/>
              <a:t>… </a:t>
            </a:r>
            <a:r>
              <a:rPr lang="en-US" sz="1800" dirty="0"/>
              <a:t>not new … do not reduce safety or proliferation risks … more expensive than large nuclear reactors per unit of energy produced, and far more expensive than renewables … used in some cases to power fossil fuel mining (e.g. Russia’s floating plant in the Arctic)</a:t>
            </a:r>
          </a:p>
          <a:p>
            <a:r>
              <a:rPr lang="en-US" b="1" dirty="0"/>
              <a:t>Fast Breeder Reactors </a:t>
            </a:r>
            <a:r>
              <a:rPr lang="en-US" sz="1800" dirty="0"/>
              <a:t>…</a:t>
            </a:r>
            <a:r>
              <a:rPr lang="en-US" sz="1800" b="1" dirty="0"/>
              <a:t> </a:t>
            </a:r>
            <a:r>
              <a:rPr lang="en-US" sz="1800" dirty="0"/>
              <a:t>not new … in theory they could reduce weapons and waste risks but in reality they do neither. After 70 years of R&amp;D there are still only half a dozen trial reactors. Expensive and accident-prone.</a:t>
            </a:r>
          </a:p>
          <a:p>
            <a:pPr marL="0" indent="0">
              <a:buNone/>
            </a:pPr>
            <a:endParaRPr lang="en-US" sz="2000" b="1" dirty="0"/>
          </a:p>
        </p:txBody>
      </p:sp>
    </p:spTree>
    <p:extLst>
      <p:ext uri="{BB962C8B-B14F-4D97-AF65-F5344CB8AC3E}">
        <p14:creationId xmlns:p14="http://schemas.microsoft.com/office/powerpoint/2010/main" val="399941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LEGO, toy&#10;&#10;Description automatically generated">
            <a:extLst>
              <a:ext uri="{FF2B5EF4-FFF2-40B4-BE49-F238E27FC236}">
                <a16:creationId xmlns:a16="http://schemas.microsoft.com/office/drawing/2014/main" id="{3EC8F638-AAC5-2146-9258-2987800186E2}"/>
              </a:ext>
            </a:extLst>
          </p:cNvPr>
          <p:cNvPicPr>
            <a:picLocks noChangeAspect="1"/>
          </p:cNvPicPr>
          <p:nvPr/>
        </p:nvPicPr>
        <p:blipFill rotWithShape="1">
          <a:blip r:embed="rId2"/>
          <a:srcRect t="20495"/>
          <a:stretch/>
        </p:blipFill>
        <p:spPr>
          <a:xfrm>
            <a:off x="6969760" y="2702560"/>
            <a:ext cx="5145034" cy="3653144"/>
          </a:xfrm>
          <a:prstGeom prst="rect">
            <a:avLst/>
          </a:prstGeom>
        </p:spPr>
      </p:pic>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91838A5B-56CA-C1F5-B6F3-A0803C64104E}"/>
              </a:ext>
            </a:extLst>
          </p:cNvPr>
          <p:cNvSpPr txBox="1"/>
          <p:nvPr/>
        </p:nvSpPr>
        <p:spPr>
          <a:xfrm>
            <a:off x="518160" y="314960"/>
            <a:ext cx="10789920" cy="4870564"/>
          </a:xfrm>
          <a:prstGeom prst="rect">
            <a:avLst/>
          </a:prstGeom>
          <a:noFill/>
        </p:spPr>
        <p:txBody>
          <a:bodyPr wrap="square" rtlCol="0">
            <a:spAutoFit/>
          </a:bodyPr>
          <a:lstStyle/>
          <a:p>
            <a:pPr algn="ctr"/>
            <a:r>
              <a:rPr lang="en-AU" sz="3600" b="1" dirty="0"/>
              <a:t>NUCLEAR POWER – NO SOLUTION</a:t>
            </a:r>
          </a:p>
          <a:p>
            <a:endParaRPr lang="en-AU" sz="1050" dirty="0"/>
          </a:p>
          <a:p>
            <a:r>
              <a:rPr lang="en-AU" sz="3200" b="1" dirty="0">
                <a:highlight>
                  <a:srgbClr val="FFFF00"/>
                </a:highlight>
              </a:rPr>
              <a:t>1. Too slow</a:t>
            </a:r>
          </a:p>
          <a:p>
            <a:r>
              <a:rPr lang="en-AU" sz="2400" b="1" dirty="0"/>
              <a:t>nuclear power could </a:t>
            </a:r>
            <a:r>
              <a:rPr lang="en-AU" sz="2400" b="1" i="1" dirty="0"/>
              <a:t>begin</a:t>
            </a:r>
            <a:r>
              <a:rPr lang="en-AU" sz="2400" b="1" dirty="0"/>
              <a:t> contributing to climate change abatement in Australia in the late 2050s …  too late</a:t>
            </a:r>
          </a:p>
          <a:p>
            <a:r>
              <a:rPr lang="en-AU" sz="3200" b="1" dirty="0">
                <a:highlight>
                  <a:srgbClr val="FFFF00"/>
                </a:highlight>
              </a:rPr>
              <a:t>2. Too risky </a:t>
            </a:r>
          </a:p>
          <a:p>
            <a:r>
              <a:rPr lang="en-AU" sz="2400" b="1" dirty="0"/>
              <a:t>weapons proliferation</a:t>
            </a:r>
          </a:p>
          <a:p>
            <a:r>
              <a:rPr lang="en-AU" sz="2400" b="1" dirty="0"/>
              <a:t>attacks on nuclear plants</a:t>
            </a:r>
          </a:p>
          <a:p>
            <a:r>
              <a:rPr lang="en-AU" sz="2400" b="1" dirty="0"/>
              <a:t>nuclear accidents</a:t>
            </a:r>
          </a:p>
          <a:p>
            <a:r>
              <a:rPr lang="en-AU" sz="3200" b="1" dirty="0">
                <a:highlight>
                  <a:srgbClr val="FFFF00"/>
                </a:highlight>
              </a:rPr>
              <a:t>3. Too expensive </a:t>
            </a:r>
          </a:p>
          <a:p>
            <a:r>
              <a:rPr lang="en-AU" sz="2400" b="1" dirty="0"/>
              <a:t>more expensive than renewables + transmission + storage</a:t>
            </a:r>
          </a:p>
          <a:p>
            <a:endParaRPr lang="en-AU" sz="2400" b="1" dirty="0"/>
          </a:p>
        </p:txBody>
      </p:sp>
    </p:spTree>
    <p:extLst>
      <p:ext uri="{BB962C8B-B14F-4D97-AF65-F5344CB8AC3E}">
        <p14:creationId xmlns:p14="http://schemas.microsoft.com/office/powerpoint/2010/main" val="3678736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376E0-9983-F245-9149-0518AB2B711A}"/>
              </a:ext>
            </a:extLst>
          </p:cNvPr>
          <p:cNvSpPr>
            <a:spLocks noGrp="1"/>
          </p:cNvSpPr>
          <p:nvPr>
            <p:ph type="title"/>
          </p:nvPr>
        </p:nvSpPr>
        <p:spPr/>
        <p:txBody>
          <a:bodyPr/>
          <a:lstStyle/>
          <a:p>
            <a:r>
              <a:rPr lang="en-US" b="1" dirty="0"/>
              <a:t>more info</a:t>
            </a:r>
          </a:p>
        </p:txBody>
      </p:sp>
      <p:sp>
        <p:nvSpPr>
          <p:cNvPr id="3" name="Content Placeholder 2">
            <a:extLst>
              <a:ext uri="{FF2B5EF4-FFF2-40B4-BE49-F238E27FC236}">
                <a16:creationId xmlns:a16="http://schemas.microsoft.com/office/drawing/2014/main" id="{3BE20EA6-32D8-BB4C-BF3E-2506D922CF05}"/>
              </a:ext>
            </a:extLst>
          </p:cNvPr>
          <p:cNvSpPr>
            <a:spLocks noGrp="1"/>
          </p:cNvSpPr>
          <p:nvPr>
            <p:ph idx="1"/>
          </p:nvPr>
        </p:nvSpPr>
        <p:spPr>
          <a:xfrm>
            <a:off x="838200" y="1825624"/>
            <a:ext cx="10515600" cy="5032375"/>
          </a:xfrm>
        </p:spPr>
        <p:txBody>
          <a:bodyPr>
            <a:normAutofit fontScale="92500" lnSpcReduction="10000"/>
          </a:bodyPr>
          <a:lstStyle/>
          <a:p>
            <a:pPr marL="0" indent="0">
              <a:buNone/>
            </a:pPr>
            <a:r>
              <a:rPr lang="en-US" dirty="0">
                <a:hlinkClick r:id="rId2"/>
              </a:rPr>
              <a:t>dont-nuke-the-climate.org.au</a:t>
            </a:r>
            <a:r>
              <a:rPr lang="en-US" dirty="0"/>
              <a:t> (including useful ‘</a:t>
            </a:r>
            <a:r>
              <a:rPr lang="en-AU" sz="2800" dirty="0"/>
              <a:t>myth busting’ info)</a:t>
            </a:r>
          </a:p>
          <a:p>
            <a:pPr marL="0" indent="0">
              <a:buNone/>
            </a:pPr>
            <a:r>
              <a:rPr lang="en-US" dirty="0">
                <a:hlinkClick r:id="rId3"/>
              </a:rPr>
              <a:t>dont-nuke-the-climate.org</a:t>
            </a:r>
            <a:r>
              <a:rPr lang="en-US" dirty="0"/>
              <a:t> (international)</a:t>
            </a:r>
          </a:p>
          <a:p>
            <a:pPr marL="0" indent="0">
              <a:buNone/>
            </a:pPr>
            <a:endParaRPr lang="en-US" dirty="0"/>
          </a:p>
          <a:p>
            <a:pPr marL="0" indent="0">
              <a:buNone/>
            </a:pPr>
            <a:r>
              <a:rPr lang="en-US" dirty="0">
                <a:hlinkClick r:id="rId4"/>
              </a:rPr>
              <a:t>nuclear.foe.org.au/climate</a:t>
            </a:r>
            <a:endParaRPr lang="en-US" dirty="0"/>
          </a:p>
          <a:p>
            <a:pPr marL="0" indent="0">
              <a:buNone/>
            </a:pPr>
            <a:r>
              <a:rPr lang="en-US" dirty="0"/>
              <a:t>                                </a:t>
            </a:r>
            <a:r>
              <a:rPr lang="en-US" dirty="0">
                <a:hlinkClick r:id="rId5"/>
              </a:rPr>
              <a:t>/powe</a:t>
            </a:r>
            <a:r>
              <a:rPr lang="en-US" dirty="0">
                <a:hlinkClick r:id="rId6" action="ppaction://hlinkfile"/>
              </a:rPr>
              <a:t>r</a:t>
            </a:r>
            <a:endParaRPr lang="en-US" dirty="0"/>
          </a:p>
          <a:p>
            <a:pPr marL="0" indent="0">
              <a:buNone/>
            </a:pPr>
            <a:r>
              <a:rPr lang="en-US" dirty="0"/>
              <a:t>                                </a:t>
            </a:r>
            <a:r>
              <a:rPr lang="en-US" dirty="0">
                <a:hlinkClick r:id="rId7"/>
              </a:rPr>
              <a:t>/fusion</a:t>
            </a:r>
            <a:endParaRPr lang="en-US" dirty="0"/>
          </a:p>
          <a:p>
            <a:pPr marL="0" indent="0">
              <a:buNone/>
            </a:pPr>
            <a:r>
              <a:rPr lang="en-US" dirty="0"/>
              <a:t>                                </a:t>
            </a:r>
            <a:r>
              <a:rPr lang="en-US" dirty="0">
                <a:hlinkClick r:id="rId8"/>
              </a:rPr>
              <a:t>/thorium</a:t>
            </a:r>
            <a:endParaRPr lang="en-US" dirty="0"/>
          </a:p>
          <a:p>
            <a:pPr marL="0" indent="0">
              <a:buNone/>
            </a:pPr>
            <a:r>
              <a:rPr lang="en-US" dirty="0"/>
              <a:t>                                </a:t>
            </a:r>
            <a:r>
              <a:rPr lang="en-US" dirty="0">
                <a:hlinkClick r:id="rId9"/>
              </a:rPr>
              <a:t>/</a:t>
            </a:r>
            <a:r>
              <a:rPr lang="en-US" dirty="0" err="1">
                <a:hlinkClick r:id="rId9"/>
              </a:rPr>
              <a:t>smr</a:t>
            </a:r>
            <a:r>
              <a:rPr lang="en-US" dirty="0"/>
              <a:t> (small modular reactors)</a:t>
            </a:r>
          </a:p>
          <a:p>
            <a:pPr marL="0" indent="0">
              <a:buNone/>
            </a:pPr>
            <a:r>
              <a:rPr lang="en-US" dirty="0"/>
              <a:t>                                </a:t>
            </a:r>
            <a:r>
              <a:rPr lang="en-US" dirty="0">
                <a:hlinkClick r:id="rId10"/>
              </a:rPr>
              <a:t>/fast-breeder-reactors</a:t>
            </a:r>
            <a:endParaRPr lang="en-US" dirty="0"/>
          </a:p>
          <a:p>
            <a:pPr marL="0" indent="0">
              <a:buNone/>
            </a:pPr>
            <a:r>
              <a:rPr lang="en-US" dirty="0"/>
              <a:t>                                </a:t>
            </a:r>
            <a:r>
              <a:rPr lang="en-US" dirty="0">
                <a:hlinkClick r:id="rId11"/>
              </a:rPr>
              <a:t>/economics</a:t>
            </a:r>
            <a:endParaRPr lang="en-US" dirty="0"/>
          </a:p>
          <a:p>
            <a:pPr marL="0" indent="0">
              <a:buNone/>
            </a:pPr>
            <a:r>
              <a:rPr lang="en-US" dirty="0"/>
              <a:t>		       </a:t>
            </a:r>
            <a:r>
              <a:rPr lang="en-US" dirty="0">
                <a:hlinkClick r:id="rId12"/>
              </a:rPr>
              <a:t>/propaganda</a:t>
            </a:r>
            <a:r>
              <a:rPr lang="en-US" dirty="0"/>
              <a:t> (responses to ‘pro-nuclear environmentalists’)</a:t>
            </a:r>
          </a:p>
        </p:txBody>
      </p:sp>
      <p:pic>
        <p:nvPicPr>
          <p:cNvPr id="4" name="Content Placeholder 4" descr="Logo&#10;&#10;Description automatically generated">
            <a:hlinkClick r:id="rId13"/>
            <a:extLst>
              <a:ext uri="{FF2B5EF4-FFF2-40B4-BE49-F238E27FC236}">
                <a16:creationId xmlns:a16="http://schemas.microsoft.com/office/drawing/2014/main" id="{13FB81D1-F7E6-9863-1FD8-DCD891C9EC8F}"/>
              </a:ext>
            </a:extLst>
          </p:cNvPr>
          <p:cNvPicPr>
            <a:picLocks noChangeAspect="1"/>
          </p:cNvPicPr>
          <p:nvPr/>
        </p:nvPicPr>
        <p:blipFill>
          <a:blip r:embed="rId14"/>
          <a:stretch>
            <a:fillRect/>
          </a:stretch>
        </p:blipFill>
        <p:spPr>
          <a:xfrm>
            <a:off x="6296416" y="2966244"/>
            <a:ext cx="4394200" cy="1644650"/>
          </a:xfrm>
          <a:prstGeom prst="rect">
            <a:avLst/>
          </a:prstGeom>
        </p:spPr>
      </p:pic>
    </p:spTree>
    <p:extLst>
      <p:ext uri="{BB962C8B-B14F-4D97-AF65-F5344CB8AC3E}">
        <p14:creationId xmlns:p14="http://schemas.microsoft.com/office/powerpoint/2010/main" val="272349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LEGO, toy&#10;&#10;Description automatically generated">
            <a:extLst>
              <a:ext uri="{FF2B5EF4-FFF2-40B4-BE49-F238E27FC236}">
                <a16:creationId xmlns:a16="http://schemas.microsoft.com/office/drawing/2014/main" id="{3EC8F638-AAC5-2146-9258-2987800186E2}"/>
              </a:ext>
            </a:extLst>
          </p:cNvPr>
          <p:cNvPicPr>
            <a:picLocks noChangeAspect="1"/>
          </p:cNvPicPr>
          <p:nvPr/>
        </p:nvPicPr>
        <p:blipFill rotWithShape="1">
          <a:blip r:embed="rId2"/>
          <a:srcRect t="20495"/>
          <a:stretch/>
        </p:blipFill>
        <p:spPr>
          <a:xfrm>
            <a:off x="6858000" y="3576320"/>
            <a:ext cx="5256794" cy="3653144"/>
          </a:xfrm>
          <a:prstGeom prst="rect">
            <a:avLst/>
          </a:prstGeom>
        </p:spPr>
      </p:pic>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91838A5B-56CA-C1F5-B6F3-A0803C64104E}"/>
              </a:ext>
            </a:extLst>
          </p:cNvPr>
          <p:cNvSpPr txBox="1"/>
          <p:nvPr/>
        </p:nvSpPr>
        <p:spPr>
          <a:xfrm>
            <a:off x="518160" y="314960"/>
            <a:ext cx="10789920" cy="4870564"/>
          </a:xfrm>
          <a:prstGeom prst="rect">
            <a:avLst/>
          </a:prstGeom>
          <a:noFill/>
        </p:spPr>
        <p:txBody>
          <a:bodyPr wrap="square" rtlCol="0">
            <a:spAutoFit/>
          </a:bodyPr>
          <a:lstStyle/>
          <a:p>
            <a:pPr algn="ctr"/>
            <a:r>
              <a:rPr lang="en-AU" sz="3600" b="1" dirty="0"/>
              <a:t>NUCLEAR POWER AS A CLIMATE SOLUTION?</a:t>
            </a:r>
          </a:p>
          <a:p>
            <a:endParaRPr lang="en-AU" sz="1050" dirty="0"/>
          </a:p>
          <a:p>
            <a:r>
              <a:rPr lang="en-AU" sz="3200" b="1" dirty="0">
                <a:highlight>
                  <a:srgbClr val="FFFF00"/>
                </a:highlight>
              </a:rPr>
              <a:t>1. Too slow</a:t>
            </a:r>
          </a:p>
          <a:p>
            <a:r>
              <a:rPr lang="en-AU" sz="2400" b="1" dirty="0"/>
              <a:t>nuclear power could </a:t>
            </a:r>
            <a:r>
              <a:rPr lang="en-AU" sz="2400" b="1" i="1" dirty="0"/>
              <a:t>begin</a:t>
            </a:r>
            <a:r>
              <a:rPr lang="en-AU" sz="2400" b="1" dirty="0"/>
              <a:t> contributing to climate change abatement in Australia in the late 2050s</a:t>
            </a:r>
          </a:p>
          <a:p>
            <a:r>
              <a:rPr lang="en-AU" sz="3200" b="1" dirty="0">
                <a:highlight>
                  <a:srgbClr val="FFFF00"/>
                </a:highlight>
              </a:rPr>
              <a:t>2. Too risky </a:t>
            </a:r>
          </a:p>
          <a:p>
            <a:r>
              <a:rPr lang="en-AU" sz="2400" b="1" dirty="0"/>
              <a:t>weapons proliferation</a:t>
            </a:r>
          </a:p>
          <a:p>
            <a:r>
              <a:rPr lang="en-AU" sz="2400" b="1" dirty="0"/>
              <a:t>attacks on nuclear plants</a:t>
            </a:r>
          </a:p>
          <a:p>
            <a:r>
              <a:rPr lang="en-AU" sz="2400" b="1" dirty="0"/>
              <a:t>nuclear accidents</a:t>
            </a:r>
          </a:p>
          <a:p>
            <a:r>
              <a:rPr lang="en-AU" sz="3200" b="1" dirty="0">
                <a:highlight>
                  <a:srgbClr val="FFFF00"/>
                </a:highlight>
              </a:rPr>
              <a:t>3. Too expensive </a:t>
            </a:r>
          </a:p>
          <a:p>
            <a:r>
              <a:rPr lang="en-AU" sz="2400" b="1" dirty="0"/>
              <a:t>more expensive than renewables + transmission + storage</a:t>
            </a:r>
          </a:p>
          <a:p>
            <a:endParaRPr lang="en-AU" sz="2400" b="1" dirty="0"/>
          </a:p>
        </p:txBody>
      </p:sp>
    </p:spTree>
    <p:extLst>
      <p:ext uri="{BB962C8B-B14F-4D97-AF65-F5344CB8AC3E}">
        <p14:creationId xmlns:p14="http://schemas.microsoft.com/office/powerpoint/2010/main" val="3347737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06667-A0DE-2D42-A81A-3806E8672559}"/>
              </a:ext>
            </a:extLst>
          </p:cNvPr>
          <p:cNvSpPr>
            <a:spLocks noGrp="1"/>
          </p:cNvSpPr>
          <p:nvPr>
            <p:ph type="title"/>
          </p:nvPr>
        </p:nvSpPr>
        <p:spPr>
          <a:xfrm>
            <a:off x="4724400" y="487680"/>
            <a:ext cx="6732324" cy="1884149"/>
          </a:xfrm>
        </p:spPr>
        <p:txBody>
          <a:bodyPr vert="horz" lIns="91440" tIns="45720" rIns="91440" bIns="45720" rtlCol="0" anchor="ctr">
            <a:normAutofit/>
          </a:bodyPr>
          <a:lstStyle/>
          <a:p>
            <a:r>
              <a:rPr lang="en-US" sz="4000" b="1" dirty="0">
                <a:highlight>
                  <a:srgbClr val="FFFF00"/>
                </a:highlight>
                <a:latin typeface="+mn-lt"/>
              </a:rPr>
              <a:t>1. TOO SLOW </a:t>
            </a:r>
            <a:br>
              <a:rPr lang="en-US" sz="4800" b="1" dirty="0">
                <a:highlight>
                  <a:srgbClr val="FFFF00"/>
                </a:highlight>
                <a:latin typeface="+mn-lt"/>
              </a:rPr>
            </a:br>
            <a:r>
              <a:rPr lang="en-US" sz="3100" b="1" dirty="0">
                <a:highlight>
                  <a:srgbClr val="FFFF00"/>
                </a:highlight>
                <a:latin typeface="+mn-lt"/>
              </a:rPr>
              <a:t>… a slow response to an urgent problem</a:t>
            </a:r>
          </a:p>
        </p:txBody>
      </p:sp>
      <p:pic>
        <p:nvPicPr>
          <p:cNvPr id="5" name="Content Placeholder 4" descr="A picture containing graphical user interface&#10;&#10;Description automatically generated">
            <a:extLst>
              <a:ext uri="{FF2B5EF4-FFF2-40B4-BE49-F238E27FC236}">
                <a16:creationId xmlns:a16="http://schemas.microsoft.com/office/drawing/2014/main" id="{93354187-A253-4743-B99D-E14D4DE962F1}"/>
              </a:ext>
            </a:extLst>
          </p:cNvPr>
          <p:cNvPicPr>
            <a:picLocks noGrp="1" noChangeAspect="1"/>
          </p:cNvPicPr>
          <p:nvPr>
            <p:ph idx="1"/>
          </p:nvPr>
        </p:nvPicPr>
        <p:blipFill rotWithShape="1">
          <a:blip r:embed="rId2"/>
          <a:srcRect l="12837" r="20143" b="1"/>
          <a:stretch/>
        </p:blipFill>
        <p:spPr>
          <a:xfrm>
            <a:off x="-9865" y="401980"/>
            <a:ext cx="4869180" cy="6456021"/>
          </a:xfrm>
          <a:custGeom>
            <a:avLst/>
            <a:gdLst/>
            <a:ahLst/>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p:spPr>
      </p:pic>
      <p:sp>
        <p:nvSpPr>
          <p:cNvPr id="7" name="TextBox 6">
            <a:extLst>
              <a:ext uri="{FF2B5EF4-FFF2-40B4-BE49-F238E27FC236}">
                <a16:creationId xmlns:a16="http://schemas.microsoft.com/office/drawing/2014/main" id="{5B113D2A-162A-BE42-BB2D-646696648E52}"/>
              </a:ext>
            </a:extLst>
          </p:cNvPr>
          <p:cNvSpPr txBox="1"/>
          <p:nvPr/>
        </p:nvSpPr>
        <p:spPr>
          <a:xfrm>
            <a:off x="5394961" y="2062481"/>
            <a:ext cx="6061764" cy="4010774"/>
          </a:xfrm>
          <a:prstGeom prst="rect">
            <a:avLst/>
          </a:prstGeom>
        </p:spPr>
        <p:txBody>
          <a:bodyPr vert="horz" lIns="91440" tIns="45720" rIns="91440" bIns="45720" rtlCol="0" anchor="t">
            <a:noAutofit/>
          </a:bodyPr>
          <a:lstStyle/>
          <a:p>
            <a:pPr marL="285750" indent="-285750">
              <a:lnSpc>
                <a:spcPct val="90000"/>
              </a:lnSpc>
              <a:spcAft>
                <a:spcPts val="600"/>
              </a:spcAft>
              <a:buClr>
                <a:schemeClr val="accent1">
                  <a:lumMod val="75000"/>
                </a:schemeClr>
              </a:buClr>
              <a:buSzPct val="85000"/>
              <a:buFont typeface="Arial" panose="020B0604020202020204" pitchFamily="34" charset="0"/>
              <a:buChar char="•"/>
              <a:tabLst>
                <a:tab pos="302260" algn="l"/>
              </a:tabLst>
              <a:defRPr/>
            </a:pPr>
            <a:r>
              <a:rPr lang="en-US" sz="2400" dirty="0">
                <a:solidFill>
                  <a:srgbClr val="000000"/>
                </a:solidFill>
              </a:rPr>
              <a:t>10 years to gain political support for nuclear power in Australia + repeal of legal bans</a:t>
            </a:r>
          </a:p>
          <a:p>
            <a:pPr marL="285750" indent="-285750">
              <a:lnSpc>
                <a:spcPct val="90000"/>
              </a:lnSpc>
              <a:spcAft>
                <a:spcPts val="600"/>
              </a:spcAft>
              <a:buClr>
                <a:schemeClr val="accent1">
                  <a:lumMod val="75000"/>
                </a:schemeClr>
              </a:buClr>
              <a:buSzPct val="85000"/>
              <a:buFont typeface="Arial" panose="020B0604020202020204" pitchFamily="34" charset="0"/>
              <a:buChar char="•"/>
              <a:tabLst>
                <a:tab pos="302260" algn="l"/>
              </a:tabLst>
              <a:defRPr/>
            </a:pPr>
            <a:r>
              <a:rPr lang="en-US" sz="2400" dirty="0">
                <a:solidFill>
                  <a:srgbClr val="000000"/>
                </a:solidFill>
              </a:rPr>
              <a:t>10 years for planning, site selection, licensing approvals</a:t>
            </a:r>
          </a:p>
          <a:p>
            <a:pPr marL="285750" indent="-285750">
              <a:lnSpc>
                <a:spcPct val="90000"/>
              </a:lnSpc>
              <a:spcAft>
                <a:spcPts val="600"/>
              </a:spcAft>
              <a:buClr>
                <a:schemeClr val="accent1">
                  <a:lumMod val="75000"/>
                </a:schemeClr>
              </a:buClr>
              <a:buSzPct val="85000"/>
              <a:buFont typeface="Arial" panose="020B0604020202020204" pitchFamily="34" charset="0"/>
              <a:buChar char="•"/>
              <a:tabLst>
                <a:tab pos="302260" algn="l"/>
              </a:tabLst>
              <a:defRPr/>
            </a:pPr>
            <a:r>
              <a:rPr lang="en-US" sz="2400" dirty="0">
                <a:solidFill>
                  <a:srgbClr val="000000"/>
                </a:solidFill>
              </a:rPr>
              <a:t>10 years for construction </a:t>
            </a:r>
          </a:p>
          <a:p>
            <a:pPr marL="285750" indent="-285750">
              <a:lnSpc>
                <a:spcPct val="90000"/>
              </a:lnSpc>
              <a:spcAft>
                <a:spcPts val="600"/>
              </a:spcAft>
              <a:buClr>
                <a:schemeClr val="accent1">
                  <a:lumMod val="75000"/>
                </a:schemeClr>
              </a:buClr>
              <a:buSzPct val="85000"/>
              <a:buFont typeface="Arial" panose="020B0604020202020204" pitchFamily="34" charset="0"/>
              <a:buChar char="•"/>
              <a:tabLst>
                <a:tab pos="302260" algn="l"/>
              </a:tabLst>
              <a:defRPr/>
            </a:pPr>
            <a:r>
              <a:rPr lang="en-US" sz="2400" dirty="0">
                <a:solidFill>
                  <a:srgbClr val="000000"/>
                </a:solidFill>
              </a:rPr>
              <a:t>6.5 years to repay the energy/carbon debt from construction </a:t>
            </a:r>
          </a:p>
          <a:p>
            <a:pPr marL="285750" indent="-285750">
              <a:lnSpc>
                <a:spcPct val="90000"/>
              </a:lnSpc>
              <a:spcAft>
                <a:spcPts val="600"/>
              </a:spcAft>
              <a:buClr>
                <a:schemeClr val="accent1">
                  <a:lumMod val="75000"/>
                </a:schemeClr>
              </a:buClr>
              <a:buSzPct val="85000"/>
              <a:buFont typeface="Arial" panose="020B0604020202020204" pitchFamily="34" charset="0"/>
              <a:buChar char="•"/>
              <a:tabLst>
                <a:tab pos="302260" algn="l"/>
              </a:tabLst>
              <a:defRPr/>
            </a:pPr>
            <a:r>
              <a:rPr lang="en-US" sz="2400" dirty="0">
                <a:solidFill>
                  <a:srgbClr val="000000"/>
                </a:solidFill>
              </a:rPr>
              <a:t>So nuclear power could </a:t>
            </a:r>
            <a:r>
              <a:rPr lang="en-US" sz="2400" i="1" dirty="0">
                <a:solidFill>
                  <a:srgbClr val="000000"/>
                </a:solidFill>
              </a:rPr>
              <a:t>begin</a:t>
            </a:r>
            <a:r>
              <a:rPr lang="en-US" sz="2400" dirty="0">
                <a:solidFill>
                  <a:srgbClr val="000000"/>
                </a:solidFill>
              </a:rPr>
              <a:t> contributing to climate change abatement </a:t>
            </a:r>
            <a:r>
              <a:rPr lang="en-US" sz="2400" i="1" dirty="0">
                <a:solidFill>
                  <a:srgbClr val="000000"/>
                </a:solidFill>
              </a:rPr>
              <a:t>in the late 2050s</a:t>
            </a:r>
          </a:p>
          <a:p>
            <a:pPr marL="285750" indent="-285750">
              <a:lnSpc>
                <a:spcPct val="90000"/>
              </a:lnSpc>
              <a:spcAft>
                <a:spcPts val="600"/>
              </a:spcAft>
              <a:buClr>
                <a:schemeClr val="accent1">
                  <a:lumMod val="75000"/>
                </a:schemeClr>
              </a:buClr>
              <a:buSzPct val="85000"/>
              <a:buFont typeface="Arial" panose="020B0604020202020204" pitchFamily="34" charset="0"/>
              <a:buChar char="•"/>
              <a:tabLst>
                <a:tab pos="302260" algn="l"/>
              </a:tabLst>
              <a:defRPr/>
            </a:pPr>
            <a:r>
              <a:rPr lang="en-US" sz="2400" dirty="0">
                <a:solidFill>
                  <a:srgbClr val="000000"/>
                </a:solidFill>
              </a:rPr>
              <a:t>… </a:t>
            </a:r>
            <a:r>
              <a:rPr lang="en-US" sz="2400" i="1" dirty="0">
                <a:solidFill>
                  <a:srgbClr val="000000"/>
                </a:solidFill>
              </a:rPr>
              <a:t>if and only if</a:t>
            </a:r>
            <a:r>
              <a:rPr lang="en-US" sz="2400" dirty="0">
                <a:solidFill>
                  <a:srgbClr val="000000"/>
                </a:solidFill>
              </a:rPr>
              <a:t> nuclear displaces fossil fuels</a:t>
            </a:r>
          </a:p>
        </p:txBody>
      </p:sp>
    </p:spTree>
    <p:extLst>
      <p:ext uri="{BB962C8B-B14F-4D97-AF65-F5344CB8AC3E}">
        <p14:creationId xmlns:p14="http://schemas.microsoft.com/office/powerpoint/2010/main" val="5954167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D7814C3A-BA29-ACCC-1FB4-438EF1C19E9C}"/>
              </a:ext>
            </a:extLst>
          </p:cNvPr>
          <p:cNvSpPr txBox="1"/>
          <p:nvPr/>
        </p:nvSpPr>
        <p:spPr>
          <a:xfrm>
            <a:off x="223520" y="30480"/>
            <a:ext cx="5872480" cy="2185214"/>
          </a:xfrm>
          <a:prstGeom prst="rect">
            <a:avLst/>
          </a:prstGeom>
          <a:noFill/>
        </p:spPr>
        <p:txBody>
          <a:bodyPr wrap="square">
            <a:spAutoFit/>
          </a:bodyPr>
          <a:lstStyle/>
          <a:p>
            <a:r>
              <a:rPr lang="en-AU" sz="4000" b="1" dirty="0">
                <a:highlight>
                  <a:srgbClr val="FFFF00"/>
                </a:highlight>
              </a:rPr>
              <a:t>2. TOO RISKY</a:t>
            </a:r>
          </a:p>
          <a:p>
            <a:r>
              <a:rPr lang="en-AU" sz="3200" b="1" dirty="0" err="1">
                <a:highlight>
                  <a:srgbClr val="FFFF00"/>
                </a:highlight>
              </a:rPr>
              <a:t>i</a:t>
            </a:r>
            <a:r>
              <a:rPr lang="en-AU" sz="3200" b="1" dirty="0">
                <a:highlight>
                  <a:srgbClr val="FFFF00"/>
                </a:highlight>
              </a:rPr>
              <a:t>) weapons proliferation</a:t>
            </a:r>
          </a:p>
          <a:p>
            <a:r>
              <a:rPr lang="en-AU" sz="3200" b="1" dirty="0">
                <a:highlight>
                  <a:srgbClr val="FFFF00"/>
                </a:highlight>
              </a:rPr>
              <a:t>ii) attacks on nuclear plants</a:t>
            </a:r>
          </a:p>
          <a:p>
            <a:r>
              <a:rPr lang="en-AU" sz="3200" b="1" dirty="0">
                <a:highlight>
                  <a:srgbClr val="FFFF00"/>
                </a:highlight>
              </a:rPr>
              <a:t>iii) accidents</a:t>
            </a:r>
          </a:p>
        </p:txBody>
      </p:sp>
      <p:pic>
        <p:nvPicPr>
          <p:cNvPr id="8" name="Content Placeholder 9">
            <a:extLst>
              <a:ext uri="{FF2B5EF4-FFF2-40B4-BE49-F238E27FC236}">
                <a16:creationId xmlns:a16="http://schemas.microsoft.com/office/drawing/2014/main" id="{09D25FF8-BCE3-5495-50AE-D1D06691915F}"/>
              </a:ext>
            </a:extLst>
          </p:cNvPr>
          <p:cNvPicPr>
            <a:picLocks noChangeAspect="1"/>
          </p:cNvPicPr>
          <p:nvPr/>
        </p:nvPicPr>
        <p:blipFill>
          <a:blip r:embed="rId2"/>
          <a:stretch>
            <a:fillRect/>
          </a:stretch>
        </p:blipFill>
        <p:spPr>
          <a:xfrm>
            <a:off x="1757680" y="2174632"/>
            <a:ext cx="10412470" cy="4771030"/>
          </a:xfrm>
          <a:prstGeom prst="rect">
            <a:avLst/>
          </a:prstGeom>
        </p:spPr>
      </p:pic>
    </p:spTree>
    <p:extLst>
      <p:ext uri="{BB962C8B-B14F-4D97-AF65-F5344CB8AC3E}">
        <p14:creationId xmlns:p14="http://schemas.microsoft.com/office/powerpoint/2010/main" val="3631980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AA945-E011-0741-8CD1-AD9C9D7360ED}"/>
              </a:ext>
            </a:extLst>
          </p:cNvPr>
          <p:cNvSpPr>
            <a:spLocks noGrp="1"/>
          </p:cNvSpPr>
          <p:nvPr>
            <p:ph type="title"/>
          </p:nvPr>
        </p:nvSpPr>
        <p:spPr>
          <a:xfrm>
            <a:off x="517888" y="565544"/>
            <a:ext cx="4099153" cy="1556907"/>
          </a:xfrm>
        </p:spPr>
        <p:txBody>
          <a:bodyPr vert="horz" lIns="91440" tIns="45720" rIns="91440" bIns="45720" rtlCol="0" anchor="ctr">
            <a:normAutofit/>
          </a:bodyPr>
          <a:lstStyle/>
          <a:p>
            <a:r>
              <a:rPr lang="en-US" sz="4000" b="1" dirty="0"/>
              <a:t>Nuclear Power and Nuclear Weapons</a:t>
            </a:r>
          </a:p>
        </p:txBody>
      </p:sp>
      <p:pic>
        <p:nvPicPr>
          <p:cNvPr id="5" name="Content Placeholder 4" descr="Diagram&#10;&#10;Description automatically generated">
            <a:extLst>
              <a:ext uri="{FF2B5EF4-FFF2-40B4-BE49-F238E27FC236}">
                <a16:creationId xmlns:a16="http://schemas.microsoft.com/office/drawing/2014/main" id="{D7F82257-CE60-C948-B22D-38C10F6BCA50}"/>
              </a:ext>
            </a:extLst>
          </p:cNvPr>
          <p:cNvPicPr>
            <a:picLocks noGrp="1" noChangeAspect="1"/>
          </p:cNvPicPr>
          <p:nvPr>
            <p:ph idx="1"/>
          </p:nvPr>
        </p:nvPicPr>
        <p:blipFill rotWithShape="1">
          <a:blip r:embed="rId2"/>
          <a:srcRect t="16984" b="4071"/>
          <a:stretch/>
        </p:blipFill>
        <p:spPr>
          <a:xfrm>
            <a:off x="5324206" y="417549"/>
            <a:ext cx="6004644" cy="3179091"/>
          </a:xfrm>
          <a:prstGeom prst="rect">
            <a:avLst/>
          </a:prstGeom>
        </p:spPr>
      </p:pic>
      <p:sp>
        <p:nvSpPr>
          <p:cNvPr id="7" name="TextBox 6">
            <a:extLst>
              <a:ext uri="{FF2B5EF4-FFF2-40B4-BE49-F238E27FC236}">
                <a16:creationId xmlns:a16="http://schemas.microsoft.com/office/drawing/2014/main" id="{2DCD485E-D122-A541-8D83-AD6E03137E96}"/>
              </a:ext>
            </a:extLst>
          </p:cNvPr>
          <p:cNvSpPr txBox="1"/>
          <p:nvPr/>
        </p:nvSpPr>
        <p:spPr>
          <a:xfrm>
            <a:off x="5162719" y="3296920"/>
            <a:ext cx="6586915" cy="3011451"/>
          </a:xfrm>
          <a:prstGeom prst="rect">
            <a:avLst/>
          </a:prstGeom>
        </p:spPr>
        <p:txBody>
          <a:bodyPr vert="horz" lIns="91440" tIns="45720" rIns="91440" bIns="45720" rtlCol="0" anchor="ctr">
            <a:normAutofit/>
          </a:bodyPr>
          <a:lstStyle/>
          <a:p>
            <a:pPr>
              <a:lnSpc>
                <a:spcPct val="90000"/>
              </a:lnSpc>
              <a:spcAft>
                <a:spcPts val="600"/>
              </a:spcAft>
            </a:pPr>
            <a:r>
              <a:rPr lang="en-US" altLang="en-US" sz="2000" dirty="0"/>
              <a:t>Former US Vice President Al Gore:</a:t>
            </a:r>
          </a:p>
          <a:p>
            <a:pPr>
              <a:lnSpc>
                <a:spcPct val="90000"/>
              </a:lnSpc>
              <a:spcAft>
                <a:spcPts val="600"/>
              </a:spcAft>
            </a:pPr>
            <a:r>
              <a:rPr lang="en-US" altLang="en-US" sz="2000" i="1" dirty="0"/>
              <a:t>“For eight years in the White House, every weapons-proliferation problem we dealt with was connected to a civilian reactor program. And if we ever got to the point where we wanted to use nuclear reactors to back out a lot of coal ... then we'd have to put them in so many places we'd run that proliferation risk right off the reasonability scale.”</a:t>
            </a:r>
            <a:endParaRPr lang="en-US" sz="2000" dirty="0"/>
          </a:p>
        </p:txBody>
      </p:sp>
      <p:sp>
        <p:nvSpPr>
          <p:cNvPr id="4" name="TextBox 3">
            <a:extLst>
              <a:ext uri="{FF2B5EF4-FFF2-40B4-BE49-F238E27FC236}">
                <a16:creationId xmlns:a16="http://schemas.microsoft.com/office/drawing/2014/main" id="{9FDA1B8A-CB6A-E937-4F4A-46AC7680C2CF}"/>
              </a:ext>
            </a:extLst>
          </p:cNvPr>
          <p:cNvSpPr txBox="1"/>
          <p:nvPr/>
        </p:nvSpPr>
        <p:spPr>
          <a:xfrm>
            <a:off x="442366" y="2225040"/>
            <a:ext cx="4099154" cy="3693319"/>
          </a:xfrm>
          <a:prstGeom prst="rect">
            <a:avLst/>
          </a:prstGeom>
          <a:noFill/>
        </p:spPr>
        <p:txBody>
          <a:bodyPr wrap="square" rtlCol="0">
            <a:spAutoFit/>
          </a:bodyPr>
          <a:lstStyle/>
          <a:p>
            <a:r>
              <a:rPr lang="en-AU" dirty="0"/>
              <a:t>Five of the ten countries that produced nuclear weapons did so under cover of a ‘peaceful’ nuclear program.</a:t>
            </a:r>
          </a:p>
          <a:p>
            <a:pPr algn="r"/>
            <a:endParaRPr lang="en-AU" dirty="0"/>
          </a:p>
          <a:p>
            <a:r>
              <a:rPr lang="en-AU" dirty="0"/>
              <a:t>Australia pursued nuclear power as a stepping stone to nuclear weapons.</a:t>
            </a:r>
          </a:p>
          <a:p>
            <a:pPr algn="r"/>
            <a:endParaRPr lang="en-AU" dirty="0"/>
          </a:p>
          <a:p>
            <a:r>
              <a:rPr lang="en-AU" dirty="0"/>
              <a:t>After decades of deceit and denial, the nuclear power industry now openly acknowledges its contribution to weapons proliferation.</a:t>
            </a:r>
          </a:p>
          <a:p>
            <a:endParaRPr lang="en-AU" dirty="0"/>
          </a:p>
          <a:p>
            <a:r>
              <a:rPr lang="en-AU" i="1" dirty="0"/>
              <a:t>nuclear.foe.org.au/power-weapons</a:t>
            </a:r>
          </a:p>
        </p:txBody>
      </p:sp>
    </p:spTree>
    <p:extLst>
      <p:ext uri="{BB962C8B-B14F-4D97-AF65-F5344CB8AC3E}">
        <p14:creationId xmlns:p14="http://schemas.microsoft.com/office/powerpoint/2010/main" val="2620063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5E892-CA48-EB4D-8D08-6B2DB16A2C7C}"/>
              </a:ext>
            </a:extLst>
          </p:cNvPr>
          <p:cNvSpPr>
            <a:spLocks noGrp="1"/>
          </p:cNvSpPr>
          <p:nvPr>
            <p:ph type="title"/>
          </p:nvPr>
        </p:nvSpPr>
        <p:spPr>
          <a:xfrm>
            <a:off x="805542" y="2908"/>
            <a:ext cx="8082589" cy="1325563"/>
          </a:xfrm>
        </p:spPr>
        <p:txBody>
          <a:bodyPr>
            <a:normAutofit/>
          </a:bodyPr>
          <a:lstStyle/>
          <a:p>
            <a:r>
              <a:rPr lang="en-US" sz="3600" b="1" dirty="0">
                <a:solidFill>
                  <a:srgbClr val="FFFF00"/>
                </a:solidFill>
              </a:rPr>
              <a:t>Nuclear Weapons and Climate Change</a:t>
            </a:r>
          </a:p>
        </p:txBody>
      </p:sp>
      <p:sp>
        <p:nvSpPr>
          <p:cNvPr id="3" name="Content Placeholder 2">
            <a:extLst>
              <a:ext uri="{FF2B5EF4-FFF2-40B4-BE49-F238E27FC236}">
                <a16:creationId xmlns:a16="http://schemas.microsoft.com/office/drawing/2014/main" id="{EBAB88DB-825E-604A-A55F-486304691B21}"/>
              </a:ext>
            </a:extLst>
          </p:cNvPr>
          <p:cNvSpPr>
            <a:spLocks noGrp="1"/>
          </p:cNvSpPr>
          <p:nvPr>
            <p:ph idx="1"/>
          </p:nvPr>
        </p:nvSpPr>
        <p:spPr>
          <a:xfrm>
            <a:off x="805543" y="1089259"/>
            <a:ext cx="5033587" cy="5423301"/>
          </a:xfrm>
        </p:spPr>
        <p:txBody>
          <a:bodyPr anchor="t">
            <a:normAutofit/>
          </a:bodyPr>
          <a:lstStyle/>
          <a:p>
            <a:pPr marL="0" indent="0">
              <a:buNone/>
              <a:tabLst>
                <a:tab pos="301625" algn="l"/>
              </a:tabLst>
            </a:pPr>
            <a:r>
              <a:rPr lang="en-AU" altLang="en-US" sz="1800" dirty="0">
                <a:latin typeface="Calibri" panose="020F0502020204030204" pitchFamily="34" charset="0"/>
                <a:cs typeface="Times New Roman" panose="02020603050405020304" pitchFamily="18" charset="0"/>
              </a:rPr>
              <a:t>There are strong connections between nuclear power and nuclear weapons proliferation. </a:t>
            </a:r>
          </a:p>
          <a:p>
            <a:pPr marL="0" indent="0">
              <a:buNone/>
              <a:tabLst>
                <a:tab pos="301625" algn="l"/>
              </a:tabLst>
            </a:pPr>
            <a:r>
              <a:rPr lang="en-AU" altLang="en-US" sz="1800" dirty="0">
                <a:latin typeface="Calibri" panose="020F0502020204030204" pitchFamily="34" charset="0"/>
                <a:cs typeface="Times New Roman" panose="02020603050405020304" pitchFamily="18" charset="0"/>
              </a:rPr>
              <a:t>Nuclear warfare has the potential to cause catastrophic climate change by lifting vast amounts of </a:t>
            </a:r>
            <a:r>
              <a:rPr lang="en-US" altLang="en-US" sz="1800" dirty="0">
                <a:latin typeface="Calibri" panose="020F0502020204030204" pitchFamily="34" charset="0"/>
                <a:cs typeface="Times New Roman" panose="02020603050405020304" pitchFamily="18" charset="0"/>
              </a:rPr>
              <a:t>aerosols, smoke, soot and dust into the atmosphere … this is called ‘nuclear winter’.</a:t>
            </a:r>
          </a:p>
          <a:p>
            <a:pPr marL="0" indent="0">
              <a:buNone/>
              <a:tabLst>
                <a:tab pos="301625" algn="l"/>
              </a:tabLst>
            </a:pPr>
            <a:r>
              <a:rPr lang="en-AU" altLang="en-US" sz="1800" dirty="0">
                <a:latin typeface="Calibri" panose="020F0502020204030204" pitchFamily="34" charset="0"/>
                <a:cs typeface="Times New Roman" panose="02020603050405020304" pitchFamily="18" charset="0"/>
              </a:rPr>
              <a:t>Alan Robock in </a:t>
            </a:r>
            <a:r>
              <a:rPr lang="en-AU" altLang="en-US" sz="1800" i="1" dirty="0">
                <a:latin typeface="Calibri" panose="020F0502020204030204" pitchFamily="34" charset="0"/>
                <a:cs typeface="Times New Roman" panose="02020603050405020304" pitchFamily="18" charset="0"/>
              </a:rPr>
              <a:t>The Bulletin of the Atomic Scientists</a:t>
            </a:r>
            <a:r>
              <a:rPr lang="en-AU" altLang="en-US" sz="1800" dirty="0">
                <a:latin typeface="Calibri" panose="020F0502020204030204" pitchFamily="34" charset="0"/>
                <a:cs typeface="Times New Roman" panose="02020603050405020304" pitchFamily="18" charset="0"/>
              </a:rPr>
              <a:t>:</a:t>
            </a:r>
          </a:p>
          <a:p>
            <a:pPr marL="0" indent="0">
              <a:buNone/>
              <a:tabLst>
                <a:tab pos="301625" algn="l"/>
              </a:tabLst>
            </a:pPr>
            <a:r>
              <a:rPr lang="en-AU" altLang="en-US" sz="1800" i="1" dirty="0">
                <a:latin typeface="Calibri" panose="020F0502020204030204" pitchFamily="34" charset="0"/>
                <a:cs typeface="Times New Roman" panose="02020603050405020304" pitchFamily="18" charset="0"/>
              </a:rPr>
              <a:t>"We now understand that the atmospheric effects of a nuclear war would last for at least a decade − more than proving the nuclear winter theory of the 1980s correct. By our calculations, a regional nuclear war using less than 0.3% of the current global arsenal would produce climate change unprecedented in recorded human history.” </a:t>
            </a:r>
          </a:p>
          <a:p>
            <a:pPr marL="0" indent="0">
              <a:buNone/>
              <a:tabLst>
                <a:tab pos="301625" algn="l"/>
              </a:tabLst>
            </a:pPr>
            <a:r>
              <a:rPr lang="en-US" altLang="en-US" sz="1800" dirty="0">
                <a:solidFill>
                  <a:srgbClr val="FFFF00"/>
                </a:solidFill>
                <a:latin typeface="Calibri" panose="020F0502020204030204" pitchFamily="34" charset="0"/>
                <a:cs typeface="Times New Roman" panose="02020603050405020304" pitchFamily="18" charset="0"/>
              </a:rPr>
              <a:t>Fossil fuel burning in the surest route to climate catastrophe. </a:t>
            </a:r>
          </a:p>
          <a:p>
            <a:pPr marL="0" indent="0">
              <a:buNone/>
              <a:tabLst>
                <a:tab pos="301625" algn="l"/>
              </a:tabLst>
            </a:pPr>
            <a:r>
              <a:rPr lang="en-US" altLang="en-US" sz="1800" dirty="0">
                <a:solidFill>
                  <a:srgbClr val="FFFF00"/>
                </a:solidFill>
                <a:latin typeface="Calibri" panose="020F0502020204030204" pitchFamily="34" charset="0"/>
                <a:cs typeface="Times New Roman" panose="02020603050405020304" pitchFamily="18" charset="0"/>
              </a:rPr>
              <a:t>Nuclear warfare is the fastest route to climate catastrophe.</a:t>
            </a:r>
            <a:endParaRPr lang="en-AU" altLang="en-US" sz="1800" dirty="0">
              <a:solidFill>
                <a:srgbClr val="FFFF00"/>
              </a:solidFill>
              <a:latin typeface="Calibri" panose="020F0502020204030204" pitchFamily="34" charset="0"/>
              <a:cs typeface="Times New Roman" panose="02020603050405020304" pitchFamily="18" charset="0"/>
            </a:endParaRPr>
          </a:p>
          <a:p>
            <a:pPr marL="0" indent="0">
              <a:buNone/>
              <a:tabLst>
                <a:tab pos="301625" algn="l"/>
              </a:tabLst>
            </a:pPr>
            <a:endParaRPr lang="en-AU" altLang="en-US" sz="1600" dirty="0">
              <a:latin typeface="Calibri" panose="020F0502020204030204" pitchFamily="34" charset="0"/>
              <a:cs typeface="Times New Roman" panose="02020603050405020304" pitchFamily="18" charset="0"/>
            </a:endParaRPr>
          </a:p>
          <a:p>
            <a:pPr>
              <a:tabLst>
                <a:tab pos="301625" algn="l"/>
              </a:tabLst>
            </a:pPr>
            <a:endParaRPr lang="en-AU" altLang="en-US" sz="1100" dirty="0"/>
          </a:p>
          <a:p>
            <a:endParaRPr lang="en-US" sz="1100" dirty="0"/>
          </a:p>
        </p:txBody>
      </p:sp>
      <p:sp>
        <p:nvSpPr>
          <p:cNvPr id="32" name="Oval 25">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27">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pair of black mugs&#10;&#10;Description automatically generated with low confidence">
            <a:extLst>
              <a:ext uri="{FF2B5EF4-FFF2-40B4-BE49-F238E27FC236}">
                <a16:creationId xmlns:a16="http://schemas.microsoft.com/office/drawing/2014/main" id="{4A3B6945-26F0-4E43-8135-6EB5F93EB0E8}"/>
              </a:ext>
            </a:extLst>
          </p:cNvPr>
          <p:cNvPicPr>
            <a:picLocks noChangeAspect="1"/>
          </p:cNvPicPr>
          <p:nvPr/>
        </p:nvPicPr>
        <p:blipFill rotWithShape="1">
          <a:blip r:embed="rId2"/>
          <a:srcRect r="9091"/>
          <a:stretch/>
        </p:blipFill>
        <p:spPr>
          <a:xfrm>
            <a:off x="5969353" y="2815228"/>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5" name="Picture 4" descr="A picture containing text, clipart&#10;&#10;Description automatically generated">
            <a:extLst>
              <a:ext uri="{FF2B5EF4-FFF2-40B4-BE49-F238E27FC236}">
                <a16:creationId xmlns:a16="http://schemas.microsoft.com/office/drawing/2014/main" id="{1F69A726-B03B-5341-91A4-7DB77616BF38}"/>
              </a:ext>
            </a:extLst>
          </p:cNvPr>
          <p:cNvPicPr>
            <a:picLocks noChangeAspect="1"/>
          </p:cNvPicPr>
          <p:nvPr/>
        </p:nvPicPr>
        <p:blipFill rotWithShape="1">
          <a:blip r:embed="rId3"/>
          <a:srcRect t="7301" r="-1" b="2479"/>
          <a:stretch/>
        </p:blipFill>
        <p:spPr>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34" name="Freeform: Shape 29">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5873EE1C-62B1-FE46-B140-AA10F25B5B22}"/>
              </a:ext>
            </a:extLst>
          </p:cNvPr>
          <p:cNvPicPr>
            <a:picLocks noChangeAspect="1"/>
          </p:cNvPicPr>
          <p:nvPr/>
        </p:nvPicPr>
        <p:blipFill rotWithShape="1">
          <a:blip r:embed="rId4"/>
          <a:srcRect r="2255"/>
          <a:stretch/>
        </p:blipFill>
        <p:spPr>
          <a:xfrm>
            <a:off x="9053088" y="4197217"/>
            <a:ext cx="3138912" cy="2660795"/>
          </a:xfrm>
          <a:custGeom>
            <a:avLst/>
            <a:gdLst/>
            <a:ahLst/>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82977213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1C37-1BD0-2047-A139-4DAC4B4DBC52}"/>
              </a:ext>
            </a:extLst>
          </p:cNvPr>
          <p:cNvSpPr>
            <a:spLocks noGrp="1"/>
          </p:cNvSpPr>
          <p:nvPr>
            <p:ph type="title"/>
          </p:nvPr>
        </p:nvSpPr>
        <p:spPr>
          <a:xfrm>
            <a:off x="6979314" y="685089"/>
            <a:ext cx="4375586" cy="1325563"/>
          </a:xfrm>
        </p:spPr>
        <p:txBody>
          <a:bodyPr>
            <a:normAutofit fontScale="90000"/>
          </a:bodyPr>
          <a:lstStyle/>
          <a:p>
            <a:r>
              <a:rPr lang="en-US" b="1" dirty="0">
                <a:solidFill>
                  <a:srgbClr val="FFFF00"/>
                </a:solidFill>
              </a:rPr>
              <a:t>Military Attacks on Nuclear Plants</a:t>
            </a:r>
            <a:br>
              <a:rPr lang="en-US" dirty="0"/>
            </a:br>
            <a:endParaRPr lang="en-US" b="1" dirty="0"/>
          </a:p>
        </p:txBody>
      </p:sp>
      <p:sp>
        <p:nvSpPr>
          <p:cNvPr id="49" name="Freeform: Shape 48">
            <a:extLst>
              <a:ext uri="{FF2B5EF4-FFF2-40B4-BE49-F238E27FC236}">
                <a16:creationId xmlns:a16="http://schemas.microsoft.com/office/drawing/2014/main" id="{0ED52484-C939-4951-85D6-79046BBC6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67397" cy="3481744"/>
          </a:xfrm>
          <a:custGeom>
            <a:avLst/>
            <a:gdLst>
              <a:gd name="connsiteX0" fmla="*/ 0 w 4067397"/>
              <a:gd name="connsiteY0" fmla="*/ 0 h 3481744"/>
              <a:gd name="connsiteX1" fmla="*/ 3741230 w 4067397"/>
              <a:gd name="connsiteY1" fmla="*/ 0 h 3481744"/>
              <a:gd name="connsiteX2" fmla="*/ 3789282 w 4067397"/>
              <a:gd name="connsiteY2" fmla="*/ 79096 h 3481744"/>
              <a:gd name="connsiteX3" fmla="*/ 4067397 w 4067397"/>
              <a:gd name="connsiteY3" fmla="*/ 1177456 h 3481744"/>
              <a:gd name="connsiteX4" fmla="*/ 1763109 w 4067397"/>
              <a:gd name="connsiteY4" fmla="*/ 3481744 h 3481744"/>
              <a:gd name="connsiteX5" fmla="*/ 133731 w 4067397"/>
              <a:gd name="connsiteY5" fmla="*/ 2806834 h 3481744"/>
              <a:gd name="connsiteX6" fmla="*/ 0 w 4067397"/>
              <a:gd name="connsiteY6" fmla="*/ 2659692 h 348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7397" h="3481744">
                <a:moveTo>
                  <a:pt x="0" y="0"/>
                </a:moveTo>
                <a:lnTo>
                  <a:pt x="3741230" y="0"/>
                </a:lnTo>
                <a:lnTo>
                  <a:pt x="3789282" y="79096"/>
                </a:lnTo>
                <a:cubicBezTo>
                  <a:pt x="3966649" y="405598"/>
                  <a:pt x="4067397" y="779761"/>
                  <a:pt x="4067397" y="1177456"/>
                </a:cubicBezTo>
                <a:cubicBezTo>
                  <a:pt x="4067397" y="2450079"/>
                  <a:pt x="3035732" y="3481744"/>
                  <a:pt x="1763109" y="3481744"/>
                </a:cubicBezTo>
                <a:cubicBezTo>
                  <a:pt x="1126798" y="3481744"/>
                  <a:pt x="550726" y="3223828"/>
                  <a:pt x="133731" y="2806834"/>
                </a:cubicBezTo>
                <a:lnTo>
                  <a:pt x="0" y="2659692"/>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123AC743-1CAC-4594-8F81-8E5C1E45B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5804" y="452999"/>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icture containing metalware&#10;&#10;Description automatically generated">
            <a:extLst>
              <a:ext uri="{FF2B5EF4-FFF2-40B4-BE49-F238E27FC236}">
                <a16:creationId xmlns:a16="http://schemas.microsoft.com/office/drawing/2014/main" id="{0382EEF9-0FF5-C44A-AF72-DF072272CD32}"/>
              </a:ext>
            </a:extLst>
          </p:cNvPr>
          <p:cNvPicPr>
            <a:picLocks noChangeAspect="1"/>
          </p:cNvPicPr>
          <p:nvPr/>
        </p:nvPicPr>
        <p:blipFill rotWithShape="1">
          <a:blip r:embed="rId2"/>
          <a:srcRect l="1775" r="332" b="2"/>
          <a:stretch/>
        </p:blipFill>
        <p:spPr>
          <a:xfrm>
            <a:off x="4700396" y="617591"/>
            <a:ext cx="1691640" cy="1691640"/>
          </a:xfrm>
          <a:custGeom>
            <a:avLst/>
            <a:gdLst/>
            <a:ahLst/>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p:spPr>
      </p:pic>
      <p:sp>
        <p:nvSpPr>
          <p:cNvPr id="53" name="Freeform: Shape 52">
            <a:extLst>
              <a:ext uri="{FF2B5EF4-FFF2-40B4-BE49-F238E27FC236}">
                <a16:creationId xmlns:a16="http://schemas.microsoft.com/office/drawing/2014/main" id="{3DF8EA8C-4EAB-49EE-BBAB-78BE910D2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041056"/>
            <a:ext cx="3216344" cy="2816945"/>
          </a:xfrm>
          <a:custGeom>
            <a:avLst/>
            <a:gdLst>
              <a:gd name="connsiteX0" fmla="*/ 1360112 w 3216344"/>
              <a:gd name="connsiteY0" fmla="*/ 0 h 2816945"/>
              <a:gd name="connsiteX1" fmla="*/ 3216344 w 3216344"/>
              <a:gd name="connsiteY1" fmla="*/ 1856232 h 2816945"/>
              <a:gd name="connsiteX2" fmla="*/ 2992307 w 3216344"/>
              <a:gd name="connsiteY2" fmla="*/ 2741023 h 2816945"/>
              <a:gd name="connsiteX3" fmla="*/ 2946183 w 3216344"/>
              <a:gd name="connsiteY3" fmla="*/ 2816945 h 2816945"/>
              <a:gd name="connsiteX4" fmla="*/ 0 w 3216344"/>
              <a:gd name="connsiteY4" fmla="*/ 2816945 h 2816945"/>
              <a:gd name="connsiteX5" fmla="*/ 0 w 3216344"/>
              <a:gd name="connsiteY5" fmla="*/ 596005 h 2816945"/>
              <a:gd name="connsiteX6" fmla="*/ 47558 w 3216344"/>
              <a:gd name="connsiteY6" fmla="*/ 543678 h 2816945"/>
              <a:gd name="connsiteX7" fmla="*/ 1360112 w 3216344"/>
              <a:gd name="connsiteY7" fmla="*/ 0 h 28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6344" h="2816945">
                <a:moveTo>
                  <a:pt x="1360112" y="0"/>
                </a:moveTo>
                <a:cubicBezTo>
                  <a:pt x="2385281" y="0"/>
                  <a:pt x="3216344" y="831063"/>
                  <a:pt x="3216344" y="1856232"/>
                </a:cubicBezTo>
                <a:cubicBezTo>
                  <a:pt x="3216344" y="2176598"/>
                  <a:pt x="3135186" y="2478007"/>
                  <a:pt x="2992307" y="2741023"/>
                </a:cubicBezTo>
                <a:lnTo>
                  <a:pt x="2946183" y="2816945"/>
                </a:lnTo>
                <a:lnTo>
                  <a:pt x="0" y="2816945"/>
                </a:lnTo>
                <a:lnTo>
                  <a:pt x="0" y="596005"/>
                </a:lnTo>
                <a:lnTo>
                  <a:pt x="47558" y="543678"/>
                </a:lnTo>
                <a:cubicBezTo>
                  <a:pt x="383470" y="207766"/>
                  <a:pt x="847528" y="0"/>
                  <a:pt x="136011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9973AF05-1CBD-4B57-BB0F-EAEF9F8FB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0935" y="2871982"/>
            <a:ext cx="2834640" cy="283464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A picture containing ax&#10;&#10;Description automatically generated">
            <a:extLst>
              <a:ext uri="{FF2B5EF4-FFF2-40B4-BE49-F238E27FC236}">
                <a16:creationId xmlns:a16="http://schemas.microsoft.com/office/drawing/2014/main" id="{6B672EF9-7BE3-1649-939D-48D6BD1792C7}"/>
              </a:ext>
            </a:extLst>
          </p:cNvPr>
          <p:cNvPicPr>
            <a:picLocks noChangeAspect="1"/>
          </p:cNvPicPr>
          <p:nvPr/>
        </p:nvPicPr>
        <p:blipFill rotWithShape="1">
          <a:blip r:embed="rId3"/>
          <a:srcRect r="-1" b="6999"/>
          <a:stretch/>
        </p:blipFill>
        <p:spPr>
          <a:xfrm>
            <a:off x="3545527" y="3036574"/>
            <a:ext cx="2505456" cy="2505456"/>
          </a:xfrm>
          <a:custGeom>
            <a:avLst/>
            <a:gdLst/>
            <a:ahLst/>
            <a:cxnLst/>
            <a:rect l="l" t="t" r="r" b="b"/>
            <a:pathLst>
              <a:path w="2505456" h="2505456">
                <a:moveTo>
                  <a:pt x="1252728" y="0"/>
                </a:moveTo>
                <a:cubicBezTo>
                  <a:pt x="1944591" y="0"/>
                  <a:pt x="2505456" y="560865"/>
                  <a:pt x="2505456" y="1252728"/>
                </a:cubicBezTo>
                <a:cubicBezTo>
                  <a:pt x="2505456" y="1944591"/>
                  <a:pt x="1944591" y="2505456"/>
                  <a:pt x="1252728" y="2505456"/>
                </a:cubicBezTo>
                <a:cubicBezTo>
                  <a:pt x="560865" y="2505456"/>
                  <a:pt x="0" y="1944591"/>
                  <a:pt x="0" y="1252728"/>
                </a:cubicBezTo>
                <a:cubicBezTo>
                  <a:pt x="0" y="560865"/>
                  <a:pt x="560865" y="0"/>
                  <a:pt x="1252728" y="0"/>
                </a:cubicBezTo>
                <a:close/>
              </a:path>
            </a:pathLst>
          </a:custGeom>
        </p:spPr>
      </p:pic>
      <p:pic>
        <p:nvPicPr>
          <p:cNvPr id="14" name="Picture 13" descr="A black and white logo&#10;&#10;Description automatically generated with low confidence">
            <a:extLst>
              <a:ext uri="{FF2B5EF4-FFF2-40B4-BE49-F238E27FC236}">
                <a16:creationId xmlns:a16="http://schemas.microsoft.com/office/drawing/2014/main" id="{1C914921-C8ED-8748-88B0-DB5EC5BA98F4}"/>
              </a:ext>
            </a:extLst>
          </p:cNvPr>
          <p:cNvPicPr>
            <a:picLocks noChangeAspect="1"/>
          </p:cNvPicPr>
          <p:nvPr/>
        </p:nvPicPr>
        <p:blipFill rotWithShape="1">
          <a:blip r:embed="rId4"/>
          <a:srcRect t="1900" r="-1" b="7494"/>
          <a:stretch/>
        </p:blipFill>
        <p:spPr>
          <a:xfrm>
            <a:off x="20" y="10"/>
            <a:ext cx="3904480" cy="3318836"/>
          </a:xfrm>
          <a:custGeom>
            <a:avLst/>
            <a:gdLst/>
            <a:ahLst/>
            <a:cxnLst/>
            <a:rect l="l" t="t" r="r" b="b"/>
            <a:pathLst>
              <a:path w="3904500" h="3318846">
                <a:moveTo>
                  <a:pt x="0" y="0"/>
                </a:moveTo>
                <a:lnTo>
                  <a:pt x="3550823" y="0"/>
                </a:lnTo>
                <a:lnTo>
                  <a:pt x="3646046" y="156742"/>
                </a:lnTo>
                <a:cubicBezTo>
                  <a:pt x="3810874" y="460163"/>
                  <a:pt x="3904500" y="807876"/>
                  <a:pt x="3904500" y="1177456"/>
                </a:cubicBezTo>
                <a:cubicBezTo>
                  <a:pt x="3904500" y="2360113"/>
                  <a:pt x="2945767" y="3318846"/>
                  <a:pt x="1763110" y="3318846"/>
                </a:cubicBezTo>
                <a:cubicBezTo>
                  <a:pt x="1097866" y="3318846"/>
                  <a:pt x="503472" y="3015497"/>
                  <a:pt x="110709" y="2539579"/>
                </a:cubicBezTo>
                <a:lnTo>
                  <a:pt x="0" y="2391530"/>
                </a:lnTo>
                <a:close/>
              </a:path>
            </a:pathLst>
          </a:custGeom>
        </p:spPr>
      </p:pic>
      <p:pic>
        <p:nvPicPr>
          <p:cNvPr id="12" name="Picture 11">
            <a:extLst>
              <a:ext uri="{FF2B5EF4-FFF2-40B4-BE49-F238E27FC236}">
                <a16:creationId xmlns:a16="http://schemas.microsoft.com/office/drawing/2014/main" id="{FDEE2043-9C23-4542-9CAE-F35716AF2678}"/>
              </a:ext>
            </a:extLst>
          </p:cNvPr>
          <p:cNvPicPr>
            <a:picLocks noChangeAspect="1"/>
          </p:cNvPicPr>
          <p:nvPr/>
        </p:nvPicPr>
        <p:blipFill rotWithShape="1">
          <a:blip r:embed="rId5"/>
          <a:srcRect r="4794" b="2"/>
          <a:stretch/>
        </p:blipFill>
        <p:spPr>
          <a:xfrm>
            <a:off x="1" y="4207014"/>
            <a:ext cx="3050387" cy="2654675"/>
          </a:xfrm>
          <a:custGeom>
            <a:avLst/>
            <a:gdLst/>
            <a:ahLst/>
            <a:cxnLst/>
            <a:rect l="l" t="t" r="r" b="b"/>
            <a:pathLst>
              <a:path w="3050387" h="2654675">
                <a:moveTo>
                  <a:pt x="1360112" y="0"/>
                </a:moveTo>
                <a:cubicBezTo>
                  <a:pt x="2293625" y="0"/>
                  <a:pt x="3050387" y="756762"/>
                  <a:pt x="3050387" y="1690275"/>
                </a:cubicBezTo>
                <a:cubicBezTo>
                  <a:pt x="3050387" y="2040343"/>
                  <a:pt x="2943967" y="2365554"/>
                  <a:pt x="2761715" y="2635324"/>
                </a:cubicBezTo>
                <a:lnTo>
                  <a:pt x="2747244" y="2654675"/>
                </a:lnTo>
                <a:lnTo>
                  <a:pt x="0" y="2654675"/>
                </a:lnTo>
                <a:lnTo>
                  <a:pt x="0" y="689742"/>
                </a:lnTo>
                <a:lnTo>
                  <a:pt x="55814" y="615103"/>
                </a:lnTo>
                <a:cubicBezTo>
                  <a:pt x="365835" y="239445"/>
                  <a:pt x="835011" y="0"/>
                  <a:pt x="1360112" y="0"/>
                </a:cubicBezTo>
                <a:close/>
              </a:path>
            </a:pathLst>
          </a:custGeom>
        </p:spPr>
      </p:pic>
      <p:sp>
        <p:nvSpPr>
          <p:cNvPr id="3" name="Content Placeholder 2">
            <a:extLst>
              <a:ext uri="{FF2B5EF4-FFF2-40B4-BE49-F238E27FC236}">
                <a16:creationId xmlns:a16="http://schemas.microsoft.com/office/drawing/2014/main" id="{D576C37E-B7AC-F541-A995-90C62ED7BAFD}"/>
              </a:ext>
            </a:extLst>
          </p:cNvPr>
          <p:cNvSpPr>
            <a:spLocks noGrp="1"/>
          </p:cNvSpPr>
          <p:nvPr>
            <p:ph idx="1"/>
          </p:nvPr>
        </p:nvSpPr>
        <p:spPr>
          <a:xfrm>
            <a:off x="6979313" y="2010652"/>
            <a:ext cx="4375579" cy="4512068"/>
          </a:xfrm>
        </p:spPr>
        <p:txBody>
          <a:bodyPr anchor="t">
            <a:normAutofit lnSpcReduction="10000"/>
          </a:bodyPr>
          <a:lstStyle/>
          <a:p>
            <a:r>
              <a:rPr lang="en-US" altLang="en-US" sz="1600" b="1" dirty="0"/>
              <a:t>1981 – Israel destroyed a research reactor in Iraq</a:t>
            </a:r>
          </a:p>
          <a:p>
            <a:r>
              <a:rPr lang="en-US" altLang="en-US" sz="1600" b="1" dirty="0"/>
              <a:t>1980-88 – Iran and Iraq targeted each others nuclear sites </a:t>
            </a:r>
          </a:p>
          <a:p>
            <a:r>
              <a:rPr lang="en-US" altLang="en-US" sz="1600" b="1" dirty="0"/>
              <a:t>1991 – US destroyed a research reactor in Iraq</a:t>
            </a:r>
          </a:p>
          <a:p>
            <a:r>
              <a:rPr lang="en-US" altLang="en-US" sz="1600" b="1" dirty="0"/>
              <a:t>2007 - Israel attacked a research reactor in Syria </a:t>
            </a:r>
          </a:p>
          <a:p>
            <a:r>
              <a:rPr lang="en-US" altLang="en-US" sz="1600" b="1" dirty="0"/>
              <a:t>2022 - Russia seized nuclear power sites in Ukraine (and bombed other nuclear facilities). Disrupted electricity supply to an operating nuclear power plant has been the biggest risk so far … risk of meltdown as power is required for reactor cooling.</a:t>
            </a:r>
          </a:p>
          <a:p>
            <a:endParaRPr lang="en-US" sz="1600" b="1" dirty="0"/>
          </a:p>
          <a:p>
            <a:pPr marL="0" indent="0">
              <a:buNone/>
            </a:pPr>
            <a:r>
              <a:rPr lang="en-US" sz="1600" b="1" dirty="0">
                <a:solidFill>
                  <a:srgbClr val="FFFF00"/>
                </a:solidFill>
              </a:rPr>
              <a:t>Worst-case scenario: two nuclear-powered nations at war … risk of multiple simultaneous Chernobyl or Fukushima-scale nuclear disasters on top of all the non-nuclear horrors of war.</a:t>
            </a:r>
          </a:p>
          <a:p>
            <a:pPr marL="0" indent="0">
              <a:buNone/>
            </a:pPr>
            <a:endParaRPr lang="en-US" sz="1600" b="1" dirty="0">
              <a:solidFill>
                <a:srgbClr val="FFFF00"/>
              </a:solidFill>
            </a:endParaRPr>
          </a:p>
          <a:p>
            <a:pPr marL="0" indent="0">
              <a:buNone/>
            </a:pPr>
            <a:endParaRPr lang="en-US" sz="1700" dirty="0"/>
          </a:p>
        </p:txBody>
      </p:sp>
    </p:spTree>
    <p:extLst>
      <p:ext uri="{BB962C8B-B14F-4D97-AF65-F5344CB8AC3E}">
        <p14:creationId xmlns:p14="http://schemas.microsoft.com/office/powerpoint/2010/main" val="168224104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alpha val="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1C37-1BD0-2047-A139-4DAC4B4DBC52}"/>
              </a:ext>
            </a:extLst>
          </p:cNvPr>
          <p:cNvSpPr>
            <a:spLocks noGrp="1"/>
          </p:cNvSpPr>
          <p:nvPr>
            <p:ph type="title"/>
          </p:nvPr>
        </p:nvSpPr>
        <p:spPr>
          <a:xfrm>
            <a:off x="6979314" y="1396289"/>
            <a:ext cx="4375586" cy="666191"/>
          </a:xfrm>
        </p:spPr>
        <p:txBody>
          <a:bodyPr>
            <a:normAutofit fontScale="90000"/>
          </a:bodyPr>
          <a:lstStyle/>
          <a:p>
            <a:r>
              <a:rPr lang="en-US" b="1" dirty="0"/>
              <a:t>Nuclear Accidents</a:t>
            </a:r>
            <a:br>
              <a:rPr lang="en-US" dirty="0"/>
            </a:br>
            <a:endParaRPr lang="en-US" b="1" dirty="0"/>
          </a:p>
        </p:txBody>
      </p:sp>
      <p:pic>
        <p:nvPicPr>
          <p:cNvPr id="6" name="Picture 5" descr="A picture containing metalware&#10;&#10;Description automatically generated">
            <a:extLst>
              <a:ext uri="{FF2B5EF4-FFF2-40B4-BE49-F238E27FC236}">
                <a16:creationId xmlns:a16="http://schemas.microsoft.com/office/drawing/2014/main" id="{0382EEF9-0FF5-C44A-AF72-DF072272CD32}"/>
              </a:ext>
            </a:extLst>
          </p:cNvPr>
          <p:cNvPicPr>
            <a:picLocks noChangeAspect="1"/>
          </p:cNvPicPr>
          <p:nvPr/>
        </p:nvPicPr>
        <p:blipFill rotWithShape="1">
          <a:blip r:embed="rId2"/>
          <a:srcRect l="1775" r="332" b="2"/>
          <a:stretch/>
        </p:blipFill>
        <p:spPr>
          <a:xfrm>
            <a:off x="4700396" y="617591"/>
            <a:ext cx="1691640" cy="1691640"/>
          </a:xfrm>
          <a:custGeom>
            <a:avLst/>
            <a:gdLst/>
            <a:ahLst/>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p:spPr>
      </p:pic>
      <p:pic>
        <p:nvPicPr>
          <p:cNvPr id="16" name="Picture 15" descr="A picture containing ax&#10;&#10;Description automatically generated">
            <a:extLst>
              <a:ext uri="{FF2B5EF4-FFF2-40B4-BE49-F238E27FC236}">
                <a16:creationId xmlns:a16="http://schemas.microsoft.com/office/drawing/2014/main" id="{6B672EF9-7BE3-1649-939D-48D6BD1792C7}"/>
              </a:ext>
            </a:extLst>
          </p:cNvPr>
          <p:cNvPicPr>
            <a:picLocks noChangeAspect="1"/>
          </p:cNvPicPr>
          <p:nvPr/>
        </p:nvPicPr>
        <p:blipFill rotWithShape="1">
          <a:blip r:embed="rId3"/>
          <a:srcRect r="-1" b="6999"/>
          <a:stretch/>
        </p:blipFill>
        <p:spPr>
          <a:xfrm>
            <a:off x="3545527" y="3036574"/>
            <a:ext cx="2505456" cy="2505456"/>
          </a:xfrm>
          <a:custGeom>
            <a:avLst/>
            <a:gdLst/>
            <a:ahLst/>
            <a:cxnLst/>
            <a:rect l="l" t="t" r="r" b="b"/>
            <a:pathLst>
              <a:path w="2505456" h="2505456">
                <a:moveTo>
                  <a:pt x="1252728" y="0"/>
                </a:moveTo>
                <a:cubicBezTo>
                  <a:pt x="1944591" y="0"/>
                  <a:pt x="2505456" y="560865"/>
                  <a:pt x="2505456" y="1252728"/>
                </a:cubicBezTo>
                <a:cubicBezTo>
                  <a:pt x="2505456" y="1944591"/>
                  <a:pt x="1944591" y="2505456"/>
                  <a:pt x="1252728" y="2505456"/>
                </a:cubicBezTo>
                <a:cubicBezTo>
                  <a:pt x="560865" y="2505456"/>
                  <a:pt x="0" y="1944591"/>
                  <a:pt x="0" y="1252728"/>
                </a:cubicBezTo>
                <a:cubicBezTo>
                  <a:pt x="0" y="560865"/>
                  <a:pt x="560865" y="0"/>
                  <a:pt x="1252728" y="0"/>
                </a:cubicBezTo>
                <a:close/>
              </a:path>
            </a:pathLst>
          </a:custGeom>
        </p:spPr>
      </p:pic>
      <p:pic>
        <p:nvPicPr>
          <p:cNvPr id="14" name="Picture 13" descr="A black and white logo&#10;&#10;Description automatically generated with low confidence">
            <a:extLst>
              <a:ext uri="{FF2B5EF4-FFF2-40B4-BE49-F238E27FC236}">
                <a16:creationId xmlns:a16="http://schemas.microsoft.com/office/drawing/2014/main" id="{1C914921-C8ED-8748-88B0-DB5EC5BA98F4}"/>
              </a:ext>
            </a:extLst>
          </p:cNvPr>
          <p:cNvPicPr>
            <a:picLocks noChangeAspect="1"/>
          </p:cNvPicPr>
          <p:nvPr/>
        </p:nvPicPr>
        <p:blipFill rotWithShape="1">
          <a:blip r:embed="rId4"/>
          <a:srcRect t="1900" r="-1" b="7494"/>
          <a:stretch/>
        </p:blipFill>
        <p:spPr>
          <a:xfrm>
            <a:off x="20" y="10"/>
            <a:ext cx="3904480" cy="3318836"/>
          </a:xfrm>
          <a:custGeom>
            <a:avLst/>
            <a:gdLst/>
            <a:ahLst/>
            <a:cxnLst/>
            <a:rect l="l" t="t" r="r" b="b"/>
            <a:pathLst>
              <a:path w="3904500" h="3318846">
                <a:moveTo>
                  <a:pt x="0" y="0"/>
                </a:moveTo>
                <a:lnTo>
                  <a:pt x="3550823" y="0"/>
                </a:lnTo>
                <a:lnTo>
                  <a:pt x="3646046" y="156742"/>
                </a:lnTo>
                <a:cubicBezTo>
                  <a:pt x="3810874" y="460163"/>
                  <a:pt x="3904500" y="807876"/>
                  <a:pt x="3904500" y="1177456"/>
                </a:cubicBezTo>
                <a:cubicBezTo>
                  <a:pt x="3904500" y="2360113"/>
                  <a:pt x="2945767" y="3318846"/>
                  <a:pt x="1763110" y="3318846"/>
                </a:cubicBezTo>
                <a:cubicBezTo>
                  <a:pt x="1097866" y="3318846"/>
                  <a:pt x="503472" y="3015497"/>
                  <a:pt x="110709" y="2539579"/>
                </a:cubicBezTo>
                <a:lnTo>
                  <a:pt x="0" y="2391530"/>
                </a:lnTo>
                <a:close/>
              </a:path>
            </a:pathLst>
          </a:custGeom>
        </p:spPr>
      </p:pic>
      <p:pic>
        <p:nvPicPr>
          <p:cNvPr id="12" name="Picture 11">
            <a:extLst>
              <a:ext uri="{FF2B5EF4-FFF2-40B4-BE49-F238E27FC236}">
                <a16:creationId xmlns:a16="http://schemas.microsoft.com/office/drawing/2014/main" id="{FDEE2043-9C23-4542-9CAE-F35716AF2678}"/>
              </a:ext>
            </a:extLst>
          </p:cNvPr>
          <p:cNvPicPr>
            <a:picLocks noChangeAspect="1"/>
          </p:cNvPicPr>
          <p:nvPr/>
        </p:nvPicPr>
        <p:blipFill rotWithShape="1">
          <a:blip r:embed="rId5"/>
          <a:srcRect r="4794" b="2"/>
          <a:stretch/>
        </p:blipFill>
        <p:spPr>
          <a:xfrm>
            <a:off x="1" y="4207014"/>
            <a:ext cx="3050387" cy="2654675"/>
          </a:xfrm>
          <a:custGeom>
            <a:avLst/>
            <a:gdLst/>
            <a:ahLst/>
            <a:cxnLst/>
            <a:rect l="l" t="t" r="r" b="b"/>
            <a:pathLst>
              <a:path w="3050387" h="2654675">
                <a:moveTo>
                  <a:pt x="1360112" y="0"/>
                </a:moveTo>
                <a:cubicBezTo>
                  <a:pt x="2293625" y="0"/>
                  <a:pt x="3050387" y="756762"/>
                  <a:pt x="3050387" y="1690275"/>
                </a:cubicBezTo>
                <a:cubicBezTo>
                  <a:pt x="3050387" y="2040343"/>
                  <a:pt x="2943967" y="2365554"/>
                  <a:pt x="2761715" y="2635324"/>
                </a:cubicBezTo>
                <a:lnTo>
                  <a:pt x="2747244" y="2654675"/>
                </a:lnTo>
                <a:lnTo>
                  <a:pt x="0" y="2654675"/>
                </a:lnTo>
                <a:lnTo>
                  <a:pt x="0" y="689742"/>
                </a:lnTo>
                <a:lnTo>
                  <a:pt x="55814" y="615103"/>
                </a:lnTo>
                <a:cubicBezTo>
                  <a:pt x="365835" y="239445"/>
                  <a:pt x="835011" y="0"/>
                  <a:pt x="1360112" y="0"/>
                </a:cubicBezTo>
                <a:close/>
              </a:path>
            </a:pathLst>
          </a:custGeom>
        </p:spPr>
      </p:pic>
      <p:sp>
        <p:nvSpPr>
          <p:cNvPr id="3" name="Content Placeholder 2">
            <a:extLst>
              <a:ext uri="{FF2B5EF4-FFF2-40B4-BE49-F238E27FC236}">
                <a16:creationId xmlns:a16="http://schemas.microsoft.com/office/drawing/2014/main" id="{D576C37E-B7AC-F541-A995-90C62ED7BAFD}"/>
              </a:ext>
            </a:extLst>
          </p:cNvPr>
          <p:cNvSpPr>
            <a:spLocks noGrp="1"/>
          </p:cNvSpPr>
          <p:nvPr>
            <p:ph idx="1"/>
          </p:nvPr>
        </p:nvSpPr>
        <p:spPr>
          <a:xfrm>
            <a:off x="6141019" y="2062481"/>
            <a:ext cx="5213874" cy="3909696"/>
          </a:xfrm>
        </p:spPr>
        <p:txBody>
          <a:bodyPr anchor="t">
            <a:noAutofit/>
          </a:bodyPr>
          <a:lstStyle/>
          <a:p>
            <a:r>
              <a:rPr lang="en-US" sz="1800" dirty="0"/>
              <a:t>Over half a million people were evacuated after the Chernobyl (350,000) and Fukushima (160,000) disasters.</a:t>
            </a:r>
          </a:p>
          <a:p>
            <a:r>
              <a:rPr lang="en-US" sz="1800" dirty="0"/>
              <a:t>The economic costs of the Chernobyl and Fukushima disasters amounted to around A$1 trillion each. Trillion-dollar accidents are unique to the nuclear industry.</a:t>
            </a:r>
          </a:p>
          <a:p>
            <a:r>
              <a:rPr lang="en-US" sz="1800" dirty="0"/>
              <a:t>The lowest scientific estimate of the Chernobyl cancer death toll across Europe is the estimate of 16,000 deaths in a study published in the </a:t>
            </a:r>
            <a:r>
              <a:rPr lang="en-US" sz="1800" i="1" dirty="0"/>
              <a:t>International Journal of Cancer</a:t>
            </a:r>
            <a:r>
              <a:rPr lang="en-US" sz="1800" dirty="0"/>
              <a:t>.</a:t>
            </a:r>
          </a:p>
          <a:p>
            <a:r>
              <a:rPr lang="en-US" sz="1800" dirty="0"/>
              <a:t>Radioactive fallout from Fukushima will cause around 5,000 fatal cancers, in addition to the indirect death toll of at least 2,000 people resulting from the botched evacuation and mistreatment of evacuees.</a:t>
            </a:r>
          </a:p>
        </p:txBody>
      </p:sp>
    </p:spTree>
    <p:extLst>
      <p:ext uri="{BB962C8B-B14F-4D97-AF65-F5344CB8AC3E}">
        <p14:creationId xmlns:p14="http://schemas.microsoft.com/office/powerpoint/2010/main" val="2562989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1C37-1BD0-2047-A139-4DAC4B4DBC52}"/>
              </a:ext>
            </a:extLst>
          </p:cNvPr>
          <p:cNvSpPr>
            <a:spLocks noGrp="1"/>
          </p:cNvSpPr>
          <p:nvPr>
            <p:ph type="title"/>
          </p:nvPr>
        </p:nvSpPr>
        <p:spPr>
          <a:xfrm>
            <a:off x="5745833" y="979729"/>
            <a:ext cx="5609067" cy="666191"/>
          </a:xfrm>
        </p:spPr>
        <p:txBody>
          <a:bodyPr>
            <a:normAutofit fontScale="90000"/>
          </a:bodyPr>
          <a:lstStyle/>
          <a:p>
            <a:r>
              <a:rPr lang="en-US" b="1" dirty="0"/>
              <a:t>Nuclear Waste Accidents</a:t>
            </a:r>
            <a:br>
              <a:rPr lang="en-US" b="1" dirty="0"/>
            </a:br>
            <a:endParaRPr lang="en-US" b="1" dirty="0"/>
          </a:p>
        </p:txBody>
      </p:sp>
      <p:sp>
        <p:nvSpPr>
          <p:cNvPr id="3" name="Content Placeholder 2">
            <a:extLst>
              <a:ext uri="{FF2B5EF4-FFF2-40B4-BE49-F238E27FC236}">
                <a16:creationId xmlns:a16="http://schemas.microsoft.com/office/drawing/2014/main" id="{D576C37E-B7AC-F541-A995-90C62ED7BAFD}"/>
              </a:ext>
            </a:extLst>
          </p:cNvPr>
          <p:cNvSpPr>
            <a:spLocks noGrp="1"/>
          </p:cNvSpPr>
          <p:nvPr>
            <p:ph idx="1"/>
          </p:nvPr>
        </p:nvSpPr>
        <p:spPr>
          <a:xfrm>
            <a:off x="5745833" y="1361440"/>
            <a:ext cx="6278174" cy="5374639"/>
          </a:xfrm>
        </p:spPr>
        <p:txBody>
          <a:bodyPr anchor="t">
            <a:noAutofit/>
          </a:bodyPr>
          <a:lstStyle/>
          <a:p>
            <a:endParaRPr lang="en-US" sz="1800" dirty="0"/>
          </a:p>
          <a:p>
            <a:r>
              <a:rPr lang="en-US" sz="1800" dirty="0"/>
              <a:t>Zero deep underground repositories for high-level nuclear waste from nuclear power reactors.</a:t>
            </a:r>
          </a:p>
          <a:p>
            <a:r>
              <a:rPr lang="en-US" sz="1800" dirty="0"/>
              <a:t>One deep underground repository for intermediate-level waste, ‘WIPP’ in the US state of New Mexico. 2014 underground explosion in a nuclear waste barrel closed WIPP for three years.</a:t>
            </a:r>
          </a:p>
          <a:p>
            <a:r>
              <a:rPr lang="en-US" sz="1800" dirty="0"/>
              <a:t>Explosion of a liquid high-level nuclear waste tank at </a:t>
            </a:r>
            <a:r>
              <a:rPr lang="en-US" sz="1800" dirty="0" err="1"/>
              <a:t>Mayak</a:t>
            </a:r>
            <a:r>
              <a:rPr lang="en-US" sz="1800" dirty="0"/>
              <a:t> in Soviet Union in 1957 was one of the world's worst nuclear accidents, 10,000 people evacuated, long-term contamination of more than 800 sq kms.</a:t>
            </a:r>
          </a:p>
          <a:p>
            <a:r>
              <a:rPr lang="en-US" sz="1800" dirty="0"/>
              <a:t>Unresolved nuclear waste legacies in Australia: Maralinga, Radium Hill, Woomera, etc.</a:t>
            </a:r>
          </a:p>
          <a:p>
            <a:r>
              <a:rPr lang="en-US" sz="1800" dirty="0"/>
              <a:t>Current push to establish a national nuclear waste dump at Kimba despite unanimous opposition of Barngarla Traditional Owners.</a:t>
            </a:r>
          </a:p>
        </p:txBody>
      </p:sp>
      <p:pic>
        <p:nvPicPr>
          <p:cNvPr id="5" name="Picture 4">
            <a:extLst>
              <a:ext uri="{FF2B5EF4-FFF2-40B4-BE49-F238E27FC236}">
                <a16:creationId xmlns:a16="http://schemas.microsoft.com/office/drawing/2014/main" id="{9322E8EF-BFBF-BD06-8E78-A38829F35C1B}"/>
              </a:ext>
            </a:extLst>
          </p:cNvPr>
          <p:cNvPicPr>
            <a:picLocks noChangeAspect="1"/>
          </p:cNvPicPr>
          <p:nvPr/>
        </p:nvPicPr>
        <p:blipFill>
          <a:blip r:embed="rId2"/>
          <a:stretch>
            <a:fillRect/>
          </a:stretch>
        </p:blipFill>
        <p:spPr>
          <a:xfrm>
            <a:off x="-40640" y="-314308"/>
            <a:ext cx="5053813" cy="7395827"/>
          </a:xfrm>
          <a:prstGeom prst="rect">
            <a:avLst/>
          </a:prstGeom>
        </p:spPr>
      </p:pic>
    </p:spTree>
    <p:extLst>
      <p:ext uri="{BB962C8B-B14F-4D97-AF65-F5344CB8AC3E}">
        <p14:creationId xmlns:p14="http://schemas.microsoft.com/office/powerpoint/2010/main" val="2993914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F550F72D8CEE4794F9D72E5F4E6B86" ma:contentTypeVersion="14" ma:contentTypeDescription="Create a new document." ma:contentTypeScope="" ma:versionID="a4756ddaabfe09dfa7279484377b19ff">
  <xsd:schema xmlns:xsd="http://www.w3.org/2001/XMLSchema" xmlns:xs="http://www.w3.org/2001/XMLSchema" xmlns:p="http://schemas.microsoft.com/office/2006/metadata/properties" xmlns:ns2="f624bca2-d09d-4aea-bc20-d8b99ff28c68" xmlns:ns3="1f4a6012-689a-488b-a19e-6c11ceb905eb" targetNamespace="http://schemas.microsoft.com/office/2006/metadata/properties" ma:root="true" ma:fieldsID="f1f091a98b9e2ce03ad4ee79e382deba" ns2:_="" ns3:_="">
    <xsd:import namespace="f624bca2-d09d-4aea-bc20-d8b99ff28c68"/>
    <xsd:import namespace="1f4a6012-689a-488b-a19e-6c11ceb905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Comment"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24bca2-d09d-4aea-bc20-d8b99ff28c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Comment" ma:index="18" nillable="true" ma:displayName="Comment" ma:format="Dropdown" ma:internalName="Comment">
      <xsd:simpleType>
        <xsd:restriction base="dms:Text">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4a6012-689a-488b-a19e-6c11ceb905e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ment xmlns="f624bca2-d09d-4aea-bc20-d8b99ff28c68" xsi:nil="true"/>
  </documentManagement>
</p:properties>
</file>

<file path=customXml/itemProps1.xml><?xml version="1.0" encoding="utf-8"?>
<ds:datastoreItem xmlns:ds="http://schemas.openxmlformats.org/officeDocument/2006/customXml" ds:itemID="{C189B520-7E6E-4C63-8772-8B0551F484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24bca2-d09d-4aea-bc20-d8b99ff28c68"/>
    <ds:schemaRef ds:uri="1f4a6012-689a-488b-a19e-6c11ceb905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608BE6-B5FE-49E4-B5FA-97A22EAF795D}">
  <ds:schemaRefs>
    <ds:schemaRef ds:uri="http://schemas.microsoft.com/sharepoint/v3/contenttype/forms"/>
  </ds:schemaRefs>
</ds:datastoreItem>
</file>

<file path=customXml/itemProps3.xml><?xml version="1.0" encoding="utf-8"?>
<ds:datastoreItem xmlns:ds="http://schemas.openxmlformats.org/officeDocument/2006/customXml" ds:itemID="{12F13996-8A60-4D65-B177-B7EE8BF10D13}">
  <ds:schemaRefs>
    <ds:schemaRef ds:uri="f624bca2-d09d-4aea-bc20-d8b99ff28c68"/>
    <ds:schemaRef ds:uri="1f4a6012-689a-488b-a19e-6c11ceb905eb"/>
    <ds:schemaRef ds:uri="http://schemas.openxmlformats.org/package/2006/metadata/core-properties"/>
    <ds:schemaRef ds:uri="http://schemas.microsoft.com/office/2006/documentManagement/types"/>
    <ds:schemaRef ds:uri="http://purl.org/dc/elements/1.1/"/>
    <ds:schemaRef ds:uri="http://www.w3.org/XML/1998/namespace"/>
    <ds:schemaRef ds:uri="http://purl.org/dc/dcmitype/"/>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25152</TotalTime>
  <Words>1721</Words>
  <Application>Microsoft Office PowerPoint</Application>
  <PresentationFormat>Widescreen</PresentationFormat>
  <Paragraphs>130</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Times New Roman</vt:lpstr>
      <vt:lpstr>Wingdings</vt:lpstr>
      <vt:lpstr>Office Theme</vt:lpstr>
      <vt:lpstr>Nuclear Power  No Solution to  Climate Change</vt:lpstr>
      <vt:lpstr>PowerPoint Presentation</vt:lpstr>
      <vt:lpstr>1. TOO SLOW  … a slow response to an urgent problem</vt:lpstr>
      <vt:lpstr>PowerPoint Presentation</vt:lpstr>
      <vt:lpstr>Nuclear Power and Nuclear Weapons</vt:lpstr>
      <vt:lpstr>Nuclear Weapons and Climate Change</vt:lpstr>
      <vt:lpstr>Military Attacks on Nuclear Plants </vt:lpstr>
      <vt:lpstr>Nuclear Accidents </vt:lpstr>
      <vt:lpstr>Nuclear Waste Accidents </vt:lpstr>
      <vt:lpstr>Nuclear power  is far more expensive than renewables</vt:lpstr>
      <vt:lpstr>Nuclear Power vs Renewables</vt:lpstr>
      <vt:lpstr>Australia’s leading climate scientists say: nuclear is no solution </vt:lpstr>
      <vt:lpstr>Conservative politicians wedging themselves on nuclear power</vt:lpstr>
      <vt:lpstr>One last thing … could ‘advanced’ or ‘Generation IV’ nuclear power come to the rescue? </vt:lpstr>
      <vt:lpstr>‘Advanced’ or ‘Generation IV’ nuclear Failures, false promises, no results</vt:lpstr>
      <vt:lpstr>PowerPoint Presentation</vt:lpstr>
      <vt:lpstr>more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Power and  Climate Change</dc:title>
  <dc:creator>Pepper Mia</dc:creator>
  <cp:lastModifiedBy>Jim Green</cp:lastModifiedBy>
  <cp:revision>30</cp:revision>
  <dcterms:created xsi:type="dcterms:W3CDTF">2022-03-14T00:24:13Z</dcterms:created>
  <dcterms:modified xsi:type="dcterms:W3CDTF">2022-06-22T00:34:40Z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0x010100E4F550F72D8CEE4794F9D72E5F4E6B86</vt:lpwstr>
  </property>
</Properties>
</file>