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0" r:id="rId4"/>
  </p:sldMasterIdLst>
  <p:notesMasterIdLst>
    <p:notesMasterId r:id="rId26"/>
  </p:notesMasterIdLst>
  <p:sldIdLst>
    <p:sldId id="306" r:id="rId5"/>
    <p:sldId id="294" r:id="rId6"/>
    <p:sldId id="310" r:id="rId7"/>
    <p:sldId id="293" r:id="rId8"/>
    <p:sldId id="295" r:id="rId9"/>
    <p:sldId id="296" r:id="rId10"/>
    <p:sldId id="297" r:id="rId11"/>
    <p:sldId id="302" r:id="rId12"/>
    <p:sldId id="300" r:id="rId13"/>
    <p:sldId id="301" r:id="rId14"/>
    <p:sldId id="304" r:id="rId15"/>
    <p:sldId id="303" r:id="rId16"/>
    <p:sldId id="311" r:id="rId17"/>
    <p:sldId id="285" r:id="rId18"/>
    <p:sldId id="279" r:id="rId19"/>
    <p:sldId id="278" r:id="rId20"/>
    <p:sldId id="258" r:id="rId21"/>
    <p:sldId id="260" r:id="rId22"/>
    <p:sldId id="289" r:id="rId23"/>
    <p:sldId id="282" r:id="rId24"/>
    <p:sldId id="313"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6" userDrawn="1">
          <p15:clr>
            <a:srgbClr val="A4A3A4"/>
          </p15:clr>
        </p15:guide>
        <p15:guide id="2" pos="3840" userDrawn="1">
          <p15:clr>
            <a:srgbClr val="A4A3A4"/>
          </p15:clr>
        </p15:guide>
        <p15:guide id="3" pos="438" userDrawn="1">
          <p15:clr>
            <a:srgbClr val="A4A3A4"/>
          </p15:clr>
        </p15:guide>
        <p15:guide id="4" pos="7242" userDrawn="1">
          <p15:clr>
            <a:srgbClr val="A4A3A4"/>
          </p15:clr>
        </p15:guide>
        <p15:guide id="5" orient="horz" pos="572" userDrawn="1">
          <p15:clr>
            <a:srgbClr val="A4A3A4"/>
          </p15:clr>
        </p15:guide>
        <p15:guide id="6" orient="horz" pos="3974" userDrawn="1">
          <p15:clr>
            <a:srgbClr val="A4A3A4"/>
          </p15:clr>
        </p15:guide>
        <p15:guide id="7" orient="horz" pos="2160" userDrawn="1">
          <p15:clr>
            <a:srgbClr val="A4A3A4"/>
          </p15:clr>
        </p15:guide>
        <p15:guide id="8" orient="horz" pos="95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EB9"/>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AEC236-980E-43AD-B2AD-50EFBCBF08E2}" v="3199" dt="2024-08-09T01:20:10.1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70" autoAdjust="0"/>
    <p:restoredTop sz="95666" autoAdjust="0"/>
  </p:normalViewPr>
  <p:slideViewPr>
    <p:cSldViewPr snapToGrid="0" snapToObjects="1">
      <p:cViewPr varScale="1">
        <p:scale>
          <a:sx n="84" d="100"/>
          <a:sy n="84" d="100"/>
        </p:scale>
        <p:origin x="96" y="744"/>
      </p:cViewPr>
      <p:guideLst>
        <p:guide orient="horz" pos="346"/>
        <p:guide pos="3840"/>
        <p:guide pos="438"/>
        <p:guide pos="7242"/>
        <p:guide orient="horz" pos="572"/>
        <p:guide orient="horz" pos="3974"/>
        <p:guide orient="horz" pos="2160"/>
        <p:guide orient="horz" pos="95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enda conochie" userId="c0ac0a4c294b5f3a" providerId="LiveId" clId="{CBAEC236-980E-43AD-B2AD-50EFBCBF08E2}"/>
    <pc:docChg chg="undo custSel addSld delSld modSld">
      <pc:chgData name="brenda conochie" userId="c0ac0a4c294b5f3a" providerId="LiveId" clId="{CBAEC236-980E-43AD-B2AD-50EFBCBF08E2}" dt="2024-08-09T01:20:10.108" v="4110" actId="20577"/>
      <pc:docMkLst>
        <pc:docMk/>
      </pc:docMkLst>
      <pc:sldChg chg="modSp">
        <pc:chgData name="brenda conochie" userId="c0ac0a4c294b5f3a" providerId="LiveId" clId="{CBAEC236-980E-43AD-B2AD-50EFBCBF08E2}" dt="2024-08-09T00:18:54.285" v="3780" actId="20577"/>
        <pc:sldMkLst>
          <pc:docMk/>
          <pc:sldMk cId="829772131" sldId="258"/>
        </pc:sldMkLst>
        <pc:spChg chg="mod">
          <ac:chgData name="brenda conochie" userId="c0ac0a4c294b5f3a" providerId="LiveId" clId="{CBAEC236-980E-43AD-B2AD-50EFBCBF08E2}" dt="2024-08-09T00:18:54.285" v="3780" actId="20577"/>
          <ac:spMkLst>
            <pc:docMk/>
            <pc:sldMk cId="829772131" sldId="258"/>
            <ac:spMk id="3" creationId="{EBAB88DB-825E-604A-A55F-486304691B21}"/>
          </ac:spMkLst>
        </pc:spChg>
      </pc:sldChg>
      <pc:sldChg chg="modSp mod">
        <pc:chgData name="brenda conochie" userId="c0ac0a4c294b5f3a" providerId="LiveId" clId="{CBAEC236-980E-43AD-B2AD-50EFBCBF08E2}" dt="2024-08-08T10:18:56.334" v="1191" actId="20577"/>
        <pc:sldMkLst>
          <pc:docMk/>
          <pc:sldMk cId="1682241043" sldId="260"/>
        </pc:sldMkLst>
        <pc:spChg chg="mod">
          <ac:chgData name="brenda conochie" userId="c0ac0a4c294b5f3a" providerId="LiveId" clId="{CBAEC236-980E-43AD-B2AD-50EFBCBF08E2}" dt="2024-08-08T10:18:56.334" v="1191" actId="20577"/>
          <ac:spMkLst>
            <pc:docMk/>
            <pc:sldMk cId="1682241043" sldId="260"/>
            <ac:spMk id="3" creationId="{D576C37E-B7AC-F541-A995-90C62ED7BAFD}"/>
          </ac:spMkLst>
        </pc:spChg>
      </pc:sldChg>
      <pc:sldChg chg="modSp mod">
        <pc:chgData name="brenda conochie" userId="c0ac0a4c294b5f3a" providerId="LiveId" clId="{CBAEC236-980E-43AD-B2AD-50EFBCBF08E2}" dt="2024-08-09T00:29:36.749" v="3794" actId="20577"/>
        <pc:sldMkLst>
          <pc:docMk/>
          <pc:sldMk cId="2620063215" sldId="278"/>
        </pc:sldMkLst>
        <pc:spChg chg="mod">
          <ac:chgData name="brenda conochie" userId="c0ac0a4c294b5f3a" providerId="LiveId" clId="{CBAEC236-980E-43AD-B2AD-50EFBCBF08E2}" dt="2024-08-09T00:29:36.749" v="3794" actId="20577"/>
          <ac:spMkLst>
            <pc:docMk/>
            <pc:sldMk cId="2620063215" sldId="278"/>
            <ac:spMk id="4" creationId="{9FDA1B8A-CB6A-E937-4F4A-46AC7680C2CF}"/>
          </ac:spMkLst>
        </pc:spChg>
      </pc:sldChg>
      <pc:sldChg chg="modSp modAnim">
        <pc:chgData name="brenda conochie" userId="c0ac0a4c294b5f3a" providerId="LiveId" clId="{CBAEC236-980E-43AD-B2AD-50EFBCBF08E2}" dt="2024-08-08T11:51:25.753" v="1919" actId="20577"/>
        <pc:sldMkLst>
          <pc:docMk/>
          <pc:sldMk cId="1902704799" sldId="279"/>
        </pc:sldMkLst>
        <pc:spChg chg="mod">
          <ac:chgData name="brenda conochie" userId="c0ac0a4c294b5f3a" providerId="LiveId" clId="{CBAEC236-980E-43AD-B2AD-50EFBCBF08E2}" dt="2024-08-08T11:51:25.753" v="1919" actId="20577"/>
          <ac:spMkLst>
            <pc:docMk/>
            <pc:sldMk cId="1902704799" sldId="279"/>
            <ac:spMk id="3" creationId="{D576C37E-B7AC-F541-A995-90C62ED7BAFD}"/>
          </ac:spMkLst>
        </pc:spChg>
      </pc:sldChg>
      <pc:sldChg chg="modSp mod modAnim">
        <pc:chgData name="brenda conochie" userId="c0ac0a4c294b5f3a" providerId="LiveId" clId="{CBAEC236-980E-43AD-B2AD-50EFBCBF08E2}" dt="2024-08-08T11:46:26.326" v="1914" actId="20577"/>
        <pc:sldMkLst>
          <pc:docMk/>
          <pc:sldMk cId="2993914117" sldId="282"/>
        </pc:sldMkLst>
        <pc:spChg chg="mod">
          <ac:chgData name="brenda conochie" userId="c0ac0a4c294b5f3a" providerId="LiveId" clId="{CBAEC236-980E-43AD-B2AD-50EFBCBF08E2}" dt="2024-08-08T11:46:26.326" v="1914" actId="20577"/>
          <ac:spMkLst>
            <pc:docMk/>
            <pc:sldMk cId="2993914117" sldId="282"/>
            <ac:spMk id="3" creationId="{D576C37E-B7AC-F541-A995-90C62ED7BAFD}"/>
          </ac:spMkLst>
        </pc:spChg>
      </pc:sldChg>
      <pc:sldChg chg="modSp mod">
        <pc:chgData name="brenda conochie" userId="c0ac0a4c294b5f3a" providerId="LiveId" clId="{CBAEC236-980E-43AD-B2AD-50EFBCBF08E2}" dt="2024-08-09T00:18:05.555" v="3772" actId="20577"/>
        <pc:sldMkLst>
          <pc:docMk/>
          <pc:sldMk cId="3631980076" sldId="285"/>
        </pc:sldMkLst>
        <pc:spChg chg="mod">
          <ac:chgData name="brenda conochie" userId="c0ac0a4c294b5f3a" providerId="LiveId" clId="{CBAEC236-980E-43AD-B2AD-50EFBCBF08E2}" dt="2024-08-09T00:18:05.555" v="3772" actId="20577"/>
          <ac:spMkLst>
            <pc:docMk/>
            <pc:sldMk cId="3631980076" sldId="285"/>
            <ac:spMk id="7" creationId="{D7814C3A-BA29-ACCC-1FB4-438EF1C19E9C}"/>
          </ac:spMkLst>
        </pc:spChg>
      </pc:sldChg>
      <pc:sldChg chg="modSp modAnim">
        <pc:chgData name="brenda conochie" userId="c0ac0a4c294b5f3a" providerId="LiveId" clId="{CBAEC236-980E-43AD-B2AD-50EFBCBF08E2}" dt="2024-08-08T10:20:47.193" v="1208" actId="255"/>
        <pc:sldMkLst>
          <pc:docMk/>
          <pc:sldMk cId="3736991797" sldId="289"/>
        </pc:sldMkLst>
        <pc:spChg chg="mod">
          <ac:chgData name="brenda conochie" userId="c0ac0a4c294b5f3a" providerId="LiveId" clId="{CBAEC236-980E-43AD-B2AD-50EFBCBF08E2}" dt="2024-08-08T10:20:47.193" v="1208" actId="255"/>
          <ac:spMkLst>
            <pc:docMk/>
            <pc:sldMk cId="3736991797" sldId="289"/>
            <ac:spMk id="3" creationId="{D576C37E-B7AC-F541-A995-90C62ED7BAFD}"/>
          </ac:spMkLst>
        </pc:spChg>
      </pc:sldChg>
      <pc:sldChg chg="modSp mod">
        <pc:chgData name="brenda conochie" userId="c0ac0a4c294b5f3a" providerId="LiveId" clId="{CBAEC236-980E-43AD-B2AD-50EFBCBF08E2}" dt="2024-08-08T07:39:35.700" v="572" actId="20577"/>
        <pc:sldMkLst>
          <pc:docMk/>
          <pc:sldMk cId="3634815000" sldId="293"/>
        </pc:sldMkLst>
        <pc:spChg chg="mod">
          <ac:chgData name="brenda conochie" userId="c0ac0a4c294b5f3a" providerId="LiveId" clId="{CBAEC236-980E-43AD-B2AD-50EFBCBF08E2}" dt="2024-08-08T07:39:35.700" v="572" actId="20577"/>
          <ac:spMkLst>
            <pc:docMk/>
            <pc:sldMk cId="3634815000" sldId="293"/>
            <ac:spMk id="5" creationId="{DCA39A4E-C4D9-439F-EEBD-F6E5B9DA63CA}"/>
          </ac:spMkLst>
        </pc:spChg>
      </pc:sldChg>
      <pc:sldChg chg="modSp">
        <pc:chgData name="brenda conochie" userId="c0ac0a4c294b5f3a" providerId="LiveId" clId="{CBAEC236-980E-43AD-B2AD-50EFBCBF08E2}" dt="2024-08-08T22:33:29.202" v="1990" actId="20577"/>
        <pc:sldMkLst>
          <pc:docMk/>
          <pc:sldMk cId="4014053439" sldId="294"/>
        </pc:sldMkLst>
        <pc:spChg chg="mod">
          <ac:chgData name="brenda conochie" userId="c0ac0a4c294b5f3a" providerId="LiveId" clId="{CBAEC236-980E-43AD-B2AD-50EFBCBF08E2}" dt="2024-08-08T22:33:29.202" v="1990" actId="20577"/>
          <ac:spMkLst>
            <pc:docMk/>
            <pc:sldMk cId="4014053439" sldId="294"/>
            <ac:spMk id="4" creationId="{3198CCD2-2089-3A25-084B-5A7943124F07}"/>
          </ac:spMkLst>
        </pc:spChg>
      </pc:sldChg>
      <pc:sldChg chg="modSp mod modAnim">
        <pc:chgData name="brenda conochie" userId="c0ac0a4c294b5f3a" providerId="LiveId" clId="{CBAEC236-980E-43AD-B2AD-50EFBCBF08E2}" dt="2024-08-08T23:59:34.515" v="3494" actId="20577"/>
        <pc:sldMkLst>
          <pc:docMk/>
          <pc:sldMk cId="2428201764" sldId="295"/>
        </pc:sldMkLst>
        <pc:spChg chg="mod">
          <ac:chgData name="brenda conochie" userId="c0ac0a4c294b5f3a" providerId="LiveId" clId="{CBAEC236-980E-43AD-B2AD-50EFBCBF08E2}" dt="2024-08-08T23:59:34.515" v="3494" actId="20577"/>
          <ac:spMkLst>
            <pc:docMk/>
            <pc:sldMk cId="2428201764" sldId="295"/>
            <ac:spMk id="3" creationId="{AC9655E4-8416-FC3B-1026-4BD041F7FE13}"/>
          </ac:spMkLst>
        </pc:spChg>
        <pc:spChg chg="mod">
          <ac:chgData name="brenda conochie" userId="c0ac0a4c294b5f3a" providerId="LiveId" clId="{CBAEC236-980E-43AD-B2AD-50EFBCBF08E2}" dt="2024-08-08T07:39:48.002" v="586" actId="20577"/>
          <ac:spMkLst>
            <pc:docMk/>
            <pc:sldMk cId="2428201764" sldId="295"/>
            <ac:spMk id="4" creationId="{3B5E271A-3B8A-99F2-3438-895D2E1C10E5}"/>
          </ac:spMkLst>
        </pc:spChg>
      </pc:sldChg>
      <pc:sldChg chg="modSp mod modAnim">
        <pc:chgData name="brenda conochie" userId="c0ac0a4c294b5f3a" providerId="LiveId" clId="{CBAEC236-980E-43AD-B2AD-50EFBCBF08E2}" dt="2024-08-08T14:17:09.780" v="1936" actId="20577"/>
        <pc:sldMkLst>
          <pc:docMk/>
          <pc:sldMk cId="3373523092" sldId="296"/>
        </pc:sldMkLst>
        <pc:spChg chg="mod">
          <ac:chgData name="brenda conochie" userId="c0ac0a4c294b5f3a" providerId="LiveId" clId="{CBAEC236-980E-43AD-B2AD-50EFBCBF08E2}" dt="2024-08-08T14:17:09.780" v="1936" actId="20577"/>
          <ac:spMkLst>
            <pc:docMk/>
            <pc:sldMk cId="3373523092" sldId="296"/>
            <ac:spMk id="3" creationId="{AC9655E4-8416-FC3B-1026-4BD041F7FE13}"/>
          </ac:spMkLst>
        </pc:spChg>
        <pc:spChg chg="mod">
          <ac:chgData name="brenda conochie" userId="c0ac0a4c294b5f3a" providerId="LiveId" clId="{CBAEC236-980E-43AD-B2AD-50EFBCBF08E2}" dt="2024-08-08T07:37:05.849" v="552" actId="20577"/>
          <ac:spMkLst>
            <pc:docMk/>
            <pc:sldMk cId="3373523092" sldId="296"/>
            <ac:spMk id="5" creationId="{13FF7E5F-EE6D-D1BF-C44C-59A1A2EFE791}"/>
          </ac:spMkLst>
        </pc:spChg>
      </pc:sldChg>
      <pc:sldChg chg="modSp mod modAnim">
        <pc:chgData name="brenda conochie" userId="c0ac0a4c294b5f3a" providerId="LiveId" clId="{CBAEC236-980E-43AD-B2AD-50EFBCBF08E2}" dt="2024-08-09T00:32:11.809" v="3837"/>
        <pc:sldMkLst>
          <pc:docMk/>
          <pc:sldMk cId="694826641" sldId="297"/>
        </pc:sldMkLst>
        <pc:spChg chg="mod">
          <ac:chgData name="brenda conochie" userId="c0ac0a4c294b5f3a" providerId="LiveId" clId="{CBAEC236-980E-43AD-B2AD-50EFBCBF08E2}" dt="2024-08-09T00:32:11.809" v="3837"/>
          <ac:spMkLst>
            <pc:docMk/>
            <pc:sldMk cId="694826641" sldId="297"/>
            <ac:spMk id="3" creationId="{AC9655E4-8416-FC3B-1026-4BD041F7FE13}"/>
          </ac:spMkLst>
        </pc:spChg>
        <pc:spChg chg="mod">
          <ac:chgData name="brenda conochie" userId="c0ac0a4c294b5f3a" providerId="LiveId" clId="{CBAEC236-980E-43AD-B2AD-50EFBCBF08E2}" dt="2024-08-08T07:38:07.425" v="568" actId="20577"/>
          <ac:spMkLst>
            <pc:docMk/>
            <pc:sldMk cId="694826641" sldId="297"/>
            <ac:spMk id="4" creationId="{4B12AE43-DFA5-749E-F90A-7AA3B5AEFBC6}"/>
          </ac:spMkLst>
        </pc:spChg>
      </pc:sldChg>
      <pc:sldChg chg="modSp modAnim">
        <pc:chgData name="brenda conochie" userId="c0ac0a4c294b5f3a" providerId="LiveId" clId="{CBAEC236-980E-43AD-B2AD-50EFBCBF08E2}" dt="2024-08-08T07:48:57.915" v="643" actId="20577"/>
        <pc:sldMkLst>
          <pc:docMk/>
          <pc:sldMk cId="2821987708" sldId="300"/>
        </pc:sldMkLst>
        <pc:spChg chg="mod">
          <ac:chgData name="brenda conochie" userId="c0ac0a4c294b5f3a" providerId="LiveId" clId="{CBAEC236-980E-43AD-B2AD-50EFBCBF08E2}" dt="2024-08-08T07:48:57.915" v="643" actId="20577"/>
          <ac:spMkLst>
            <pc:docMk/>
            <pc:sldMk cId="2821987708" sldId="300"/>
            <ac:spMk id="3" creationId="{AC9655E4-8416-FC3B-1026-4BD041F7FE13}"/>
          </ac:spMkLst>
        </pc:spChg>
      </pc:sldChg>
      <pc:sldChg chg="modSp mod">
        <pc:chgData name="brenda conochie" userId="c0ac0a4c294b5f3a" providerId="LiveId" clId="{CBAEC236-980E-43AD-B2AD-50EFBCBF08E2}" dt="2024-08-08T08:59:16.301" v="856" actId="20577"/>
        <pc:sldMkLst>
          <pc:docMk/>
          <pc:sldMk cId="1882719628" sldId="301"/>
        </pc:sldMkLst>
        <pc:spChg chg="mod">
          <ac:chgData name="brenda conochie" userId="c0ac0a4c294b5f3a" providerId="LiveId" clId="{CBAEC236-980E-43AD-B2AD-50EFBCBF08E2}" dt="2024-08-08T08:59:16.301" v="856" actId="20577"/>
          <ac:spMkLst>
            <pc:docMk/>
            <pc:sldMk cId="1882719628" sldId="301"/>
            <ac:spMk id="4" creationId="{92CD2DB9-C7F3-13F6-79AE-0B343B8D2F33}"/>
          </ac:spMkLst>
        </pc:spChg>
      </pc:sldChg>
      <pc:sldChg chg="modSp mod modAnim">
        <pc:chgData name="brenda conochie" userId="c0ac0a4c294b5f3a" providerId="LiveId" clId="{CBAEC236-980E-43AD-B2AD-50EFBCBF08E2}" dt="2024-08-09T00:11:10.036" v="3753" actId="255"/>
        <pc:sldMkLst>
          <pc:docMk/>
          <pc:sldMk cId="3899492738" sldId="302"/>
        </pc:sldMkLst>
        <pc:spChg chg="mod">
          <ac:chgData name="brenda conochie" userId="c0ac0a4c294b5f3a" providerId="LiveId" clId="{CBAEC236-980E-43AD-B2AD-50EFBCBF08E2}" dt="2024-08-09T00:11:10.036" v="3753" actId="255"/>
          <ac:spMkLst>
            <pc:docMk/>
            <pc:sldMk cId="3899492738" sldId="302"/>
            <ac:spMk id="3" creationId="{AC9655E4-8416-FC3B-1026-4BD041F7FE13}"/>
          </ac:spMkLst>
        </pc:spChg>
        <pc:spChg chg="mod">
          <ac:chgData name="brenda conochie" userId="c0ac0a4c294b5f3a" providerId="LiveId" clId="{CBAEC236-980E-43AD-B2AD-50EFBCBF08E2}" dt="2024-08-08T07:33:39.297" v="480" actId="20577"/>
          <ac:spMkLst>
            <pc:docMk/>
            <pc:sldMk cId="3899492738" sldId="302"/>
            <ac:spMk id="4" creationId="{DCE999CE-47C1-395A-208A-D8AF2192836C}"/>
          </ac:spMkLst>
        </pc:spChg>
      </pc:sldChg>
      <pc:sldChg chg="addSp delSp modSp mod modAnim">
        <pc:chgData name="brenda conochie" userId="c0ac0a4c294b5f3a" providerId="LiveId" clId="{CBAEC236-980E-43AD-B2AD-50EFBCBF08E2}" dt="2024-08-08T09:08:36.898" v="884" actId="20577"/>
        <pc:sldMkLst>
          <pc:docMk/>
          <pc:sldMk cId="4076814561" sldId="303"/>
        </pc:sldMkLst>
        <pc:spChg chg="mod">
          <ac:chgData name="brenda conochie" userId="c0ac0a4c294b5f3a" providerId="LiveId" clId="{CBAEC236-980E-43AD-B2AD-50EFBCBF08E2}" dt="2024-08-08T09:08:36.898" v="884" actId="20577"/>
          <ac:spMkLst>
            <pc:docMk/>
            <pc:sldMk cId="4076814561" sldId="303"/>
            <ac:spMk id="3" creationId="{AC9655E4-8416-FC3B-1026-4BD041F7FE13}"/>
          </ac:spMkLst>
        </pc:spChg>
        <pc:spChg chg="mod">
          <ac:chgData name="brenda conochie" userId="c0ac0a4c294b5f3a" providerId="LiveId" clId="{CBAEC236-980E-43AD-B2AD-50EFBCBF08E2}" dt="2024-08-08T09:01:07.956" v="863" actId="20577"/>
          <ac:spMkLst>
            <pc:docMk/>
            <pc:sldMk cId="4076814561" sldId="303"/>
            <ac:spMk id="4" creationId="{C069EE66-F957-61C5-5273-E3214E1F4582}"/>
          </ac:spMkLst>
        </pc:spChg>
        <pc:spChg chg="add del mod">
          <ac:chgData name="brenda conochie" userId="c0ac0a4c294b5f3a" providerId="LiveId" clId="{CBAEC236-980E-43AD-B2AD-50EFBCBF08E2}" dt="2024-08-08T07:54:02.274" v="714" actId="478"/>
          <ac:spMkLst>
            <pc:docMk/>
            <pc:sldMk cId="4076814561" sldId="303"/>
            <ac:spMk id="5" creationId="{83001BC7-239E-F16C-E39C-C393A4D34890}"/>
          </ac:spMkLst>
        </pc:spChg>
      </pc:sldChg>
      <pc:sldChg chg="addSp delSp modSp mod">
        <pc:chgData name="brenda conochie" userId="c0ac0a4c294b5f3a" providerId="LiveId" clId="{CBAEC236-980E-43AD-B2AD-50EFBCBF08E2}" dt="2024-08-09T01:17:06.710" v="4025" actId="20577"/>
        <pc:sldMkLst>
          <pc:docMk/>
          <pc:sldMk cId="3134856355" sldId="304"/>
        </pc:sldMkLst>
        <pc:spChg chg="mod">
          <ac:chgData name="brenda conochie" userId="c0ac0a4c294b5f3a" providerId="LiveId" clId="{CBAEC236-980E-43AD-B2AD-50EFBCBF08E2}" dt="2024-08-09T01:17:06.710" v="4025" actId="20577"/>
          <ac:spMkLst>
            <pc:docMk/>
            <pc:sldMk cId="3134856355" sldId="304"/>
            <ac:spMk id="3" creationId="{AC9655E4-8416-FC3B-1026-4BD041F7FE13}"/>
          </ac:spMkLst>
        </pc:spChg>
        <pc:spChg chg="del">
          <ac:chgData name="brenda conochie" userId="c0ac0a4c294b5f3a" providerId="LiveId" clId="{CBAEC236-980E-43AD-B2AD-50EFBCBF08E2}" dt="2024-08-08T09:10:18.113" v="886" actId="478"/>
          <ac:spMkLst>
            <pc:docMk/>
            <pc:sldMk cId="3134856355" sldId="304"/>
            <ac:spMk id="4" creationId="{719DEE37-ABA0-90F6-5ABC-870594677623}"/>
          </ac:spMkLst>
        </pc:spChg>
        <pc:spChg chg="add mod">
          <ac:chgData name="brenda conochie" userId="c0ac0a4c294b5f3a" providerId="LiveId" clId="{CBAEC236-980E-43AD-B2AD-50EFBCBF08E2}" dt="2024-08-08T09:10:12.893" v="885"/>
          <ac:spMkLst>
            <pc:docMk/>
            <pc:sldMk cId="3134856355" sldId="304"/>
            <ac:spMk id="5" creationId="{969E80D6-3650-2F4F-E945-B0E2F911E0B9}"/>
          </ac:spMkLst>
        </pc:spChg>
        <pc:spChg chg="mod">
          <ac:chgData name="brenda conochie" userId="c0ac0a4c294b5f3a" providerId="LiveId" clId="{CBAEC236-980E-43AD-B2AD-50EFBCBF08E2}" dt="2024-08-09T01:01:56.983" v="3972" actId="14100"/>
          <ac:spMkLst>
            <pc:docMk/>
            <pc:sldMk cId="3134856355" sldId="304"/>
            <ac:spMk id="7" creationId="{54800BF8-D204-EFD5-6197-FF50F83560B9}"/>
          </ac:spMkLst>
        </pc:spChg>
        <pc:spChg chg="add mod">
          <ac:chgData name="brenda conochie" userId="c0ac0a4c294b5f3a" providerId="LiveId" clId="{CBAEC236-980E-43AD-B2AD-50EFBCBF08E2}" dt="2024-08-08T09:11:08.775" v="921" actId="20577"/>
          <ac:spMkLst>
            <pc:docMk/>
            <pc:sldMk cId="3134856355" sldId="304"/>
            <ac:spMk id="10" creationId="{9670DBEF-D240-1584-92D8-0C380EE061B5}"/>
          </ac:spMkLst>
        </pc:spChg>
        <pc:graphicFrameChg chg="mod modGraphic">
          <ac:chgData name="brenda conochie" userId="c0ac0a4c294b5f3a" providerId="LiveId" clId="{CBAEC236-980E-43AD-B2AD-50EFBCBF08E2}" dt="2024-08-09T01:01:08.956" v="3969" actId="1076"/>
          <ac:graphicFrameMkLst>
            <pc:docMk/>
            <pc:sldMk cId="3134856355" sldId="304"/>
            <ac:graphicFrameMk id="8" creationId="{6917C253-87D5-A3F2-DC8A-10A13A99EF4F}"/>
          </ac:graphicFrameMkLst>
        </pc:graphicFrameChg>
      </pc:sldChg>
      <pc:sldChg chg="modSp mod modAnim">
        <pc:chgData name="brenda conochie" userId="c0ac0a4c294b5f3a" providerId="LiveId" clId="{CBAEC236-980E-43AD-B2AD-50EFBCBF08E2}" dt="2024-08-09T01:20:10.108" v="4110" actId="20577"/>
        <pc:sldMkLst>
          <pc:docMk/>
          <pc:sldMk cId="2106838524" sldId="310"/>
        </pc:sldMkLst>
        <pc:spChg chg="mod">
          <ac:chgData name="brenda conochie" userId="c0ac0a4c294b5f3a" providerId="LiveId" clId="{CBAEC236-980E-43AD-B2AD-50EFBCBF08E2}" dt="2024-08-08T23:56:33.484" v="3471" actId="20577"/>
          <ac:spMkLst>
            <pc:docMk/>
            <pc:sldMk cId="2106838524" sldId="310"/>
            <ac:spMk id="4" creationId="{3198CCD2-2089-3A25-084B-5A7943124F07}"/>
          </ac:spMkLst>
        </pc:spChg>
        <pc:spChg chg="mod">
          <ac:chgData name="brenda conochie" userId="c0ac0a4c294b5f3a" providerId="LiveId" clId="{CBAEC236-980E-43AD-B2AD-50EFBCBF08E2}" dt="2024-08-09T01:20:10.108" v="4110" actId="20577"/>
          <ac:spMkLst>
            <pc:docMk/>
            <pc:sldMk cId="2106838524" sldId="310"/>
            <ac:spMk id="5" creationId="{95F095D8-55F9-CF22-F860-7C2304CC8E90}"/>
          </ac:spMkLst>
        </pc:spChg>
      </pc:sldChg>
      <pc:sldChg chg="modSp modAnim">
        <pc:chgData name="brenda conochie" userId="c0ac0a4c294b5f3a" providerId="LiveId" clId="{CBAEC236-980E-43AD-B2AD-50EFBCBF08E2}" dt="2024-08-08T09:30:52.862" v="1125" actId="20577"/>
        <pc:sldMkLst>
          <pc:docMk/>
          <pc:sldMk cId="849160301" sldId="311"/>
        </pc:sldMkLst>
        <pc:spChg chg="mod">
          <ac:chgData name="brenda conochie" userId="c0ac0a4c294b5f3a" providerId="LiveId" clId="{CBAEC236-980E-43AD-B2AD-50EFBCBF08E2}" dt="2024-08-08T09:30:52.862" v="1125" actId="20577"/>
          <ac:spMkLst>
            <pc:docMk/>
            <pc:sldMk cId="849160301" sldId="311"/>
            <ac:spMk id="4" creationId="{3198CCD2-2089-3A25-084B-5A7943124F07}"/>
          </ac:spMkLst>
        </pc:spChg>
      </pc:sldChg>
      <pc:sldChg chg="modSp mod">
        <pc:chgData name="brenda conochie" userId="c0ac0a4c294b5f3a" providerId="LiveId" clId="{CBAEC236-980E-43AD-B2AD-50EFBCBF08E2}" dt="2024-08-08T11:50:52.355" v="1915" actId="255"/>
        <pc:sldMkLst>
          <pc:docMk/>
          <pc:sldMk cId="2516746321" sldId="312"/>
        </pc:sldMkLst>
        <pc:spChg chg="mod">
          <ac:chgData name="brenda conochie" userId="c0ac0a4c294b5f3a" providerId="LiveId" clId="{CBAEC236-980E-43AD-B2AD-50EFBCBF08E2}" dt="2024-08-08T11:50:52.355" v="1915" actId="255"/>
          <ac:spMkLst>
            <pc:docMk/>
            <pc:sldMk cId="2516746321" sldId="312"/>
            <ac:spMk id="7" creationId="{66D45303-2849-18EC-6E2B-4CBEC1844098}"/>
          </ac:spMkLst>
        </pc:spChg>
        <pc:spChg chg="mod">
          <ac:chgData name="brenda conochie" userId="c0ac0a4c294b5f3a" providerId="LiveId" clId="{CBAEC236-980E-43AD-B2AD-50EFBCBF08E2}" dt="2024-08-08T11:37:12.609" v="1770" actId="20577"/>
          <ac:spMkLst>
            <pc:docMk/>
            <pc:sldMk cId="2516746321" sldId="312"/>
            <ac:spMk id="8" creationId="{FAA2A4C7-FC59-981E-93F5-5FCFEC484D38}"/>
          </ac:spMkLst>
        </pc:spChg>
      </pc:sldChg>
      <pc:sldChg chg="new del">
        <pc:chgData name="brenda conochie" userId="c0ac0a4c294b5f3a" providerId="LiveId" clId="{CBAEC236-980E-43AD-B2AD-50EFBCBF08E2}" dt="2024-08-09T01:01:51.171" v="3971" actId="680"/>
        <pc:sldMkLst>
          <pc:docMk/>
          <pc:sldMk cId="3804556047" sldId="31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CBE5F1-4468-7040-9828-42123F51C983}" type="datetimeFigureOut">
              <a:rPr lang="en-US" smtClean="0"/>
              <a:t>8/14/2024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B3C9A8-0F29-2D4C-803D-62A6F2EAE4A3}" type="slidenum">
              <a:rPr lang="en-US" smtClean="0"/>
              <a:t>‹#›</a:t>
            </a:fld>
            <a:endParaRPr lang="en-US" dirty="0"/>
          </a:p>
        </p:txBody>
      </p:sp>
    </p:spTree>
    <p:extLst>
      <p:ext uri="{BB962C8B-B14F-4D97-AF65-F5344CB8AC3E}">
        <p14:creationId xmlns:p14="http://schemas.microsoft.com/office/powerpoint/2010/main" val="2424322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0B3C9A8-0F29-2D4C-803D-62A6F2EAE4A3}" type="slidenum">
              <a:rPr lang="en-US" smtClean="0"/>
              <a:t>11</a:t>
            </a:fld>
            <a:endParaRPr lang="en-US" dirty="0"/>
          </a:p>
        </p:txBody>
      </p:sp>
    </p:spTree>
    <p:extLst>
      <p:ext uri="{BB962C8B-B14F-4D97-AF65-F5344CB8AC3E}">
        <p14:creationId xmlns:p14="http://schemas.microsoft.com/office/powerpoint/2010/main" val="3081700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lgn="l"/>
            <a:fld id="{A5B0A250-5CC0-1746-B209-08E8B0DAE6AF}" type="datetimeFigureOut">
              <a:rPr lang="en-US" smtClean="0"/>
              <a:pPr algn="l"/>
              <a:t>8/14/2024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ABCAEC-7D34-E549-A96E-FCEDAADBE4B0}" type="slidenum">
              <a:rPr lang="en-US" smtClean="0"/>
              <a:t>‹#›</a:t>
            </a:fld>
            <a:endParaRPr lang="en-US" dirty="0"/>
          </a:p>
        </p:txBody>
      </p:sp>
    </p:spTree>
    <p:extLst>
      <p:ext uri="{BB962C8B-B14F-4D97-AF65-F5344CB8AC3E}">
        <p14:creationId xmlns:p14="http://schemas.microsoft.com/office/powerpoint/2010/main" val="269550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B0A250-5CC0-1746-B209-08E8B0DAE6AF}" type="datetimeFigureOut">
              <a:rPr lang="en-US" smtClean="0"/>
              <a:t>8/14/2024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ABCAEC-7D34-E549-A96E-FCEDAADBE4B0}" type="slidenum">
              <a:rPr lang="en-US" smtClean="0"/>
              <a:t>‹#›</a:t>
            </a:fld>
            <a:endParaRPr lang="en-US" dirty="0"/>
          </a:p>
        </p:txBody>
      </p:sp>
    </p:spTree>
    <p:extLst>
      <p:ext uri="{BB962C8B-B14F-4D97-AF65-F5344CB8AC3E}">
        <p14:creationId xmlns:p14="http://schemas.microsoft.com/office/powerpoint/2010/main" val="3608535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B0A250-5CC0-1746-B209-08E8B0DAE6AF}" type="datetimeFigureOut">
              <a:rPr lang="en-US" smtClean="0"/>
              <a:t>8/14/2024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ABCAEC-7D34-E549-A96E-FCEDAADBE4B0}" type="slidenum">
              <a:rPr lang="en-US" smtClean="0"/>
              <a:t>‹#›</a:t>
            </a:fld>
            <a:endParaRPr lang="en-US" dirty="0"/>
          </a:p>
        </p:txBody>
      </p:sp>
    </p:spTree>
    <p:extLst>
      <p:ext uri="{BB962C8B-B14F-4D97-AF65-F5344CB8AC3E}">
        <p14:creationId xmlns:p14="http://schemas.microsoft.com/office/powerpoint/2010/main" val="4083526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B0A250-5CC0-1746-B209-08E8B0DAE6AF}" type="datetimeFigureOut">
              <a:rPr lang="en-US" smtClean="0"/>
              <a:t>8/14/2024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ABCAEC-7D34-E549-A96E-FCEDAADBE4B0}" type="slidenum">
              <a:rPr lang="en-US" smtClean="0"/>
              <a:t>‹#›</a:t>
            </a:fld>
            <a:endParaRPr lang="en-US" dirty="0"/>
          </a:p>
        </p:txBody>
      </p:sp>
    </p:spTree>
    <p:extLst>
      <p:ext uri="{BB962C8B-B14F-4D97-AF65-F5344CB8AC3E}">
        <p14:creationId xmlns:p14="http://schemas.microsoft.com/office/powerpoint/2010/main" val="479154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B0A250-5CC0-1746-B209-08E8B0DAE6AF}" type="datetimeFigureOut">
              <a:rPr lang="en-US" smtClean="0"/>
              <a:t>8/14/2024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ABCAEC-7D34-E549-A96E-FCEDAADBE4B0}" type="slidenum">
              <a:rPr lang="en-US" smtClean="0"/>
              <a:t>‹#›</a:t>
            </a:fld>
            <a:endParaRPr lang="en-US" dirty="0"/>
          </a:p>
        </p:txBody>
      </p:sp>
    </p:spTree>
    <p:extLst>
      <p:ext uri="{BB962C8B-B14F-4D97-AF65-F5344CB8AC3E}">
        <p14:creationId xmlns:p14="http://schemas.microsoft.com/office/powerpoint/2010/main" val="3604711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B0A250-5CC0-1746-B209-08E8B0DAE6AF}" type="datetimeFigureOut">
              <a:rPr lang="en-US" smtClean="0"/>
              <a:t>8/14/2024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ABCAEC-7D34-E549-A96E-FCEDAADBE4B0}" type="slidenum">
              <a:rPr lang="en-US" smtClean="0"/>
              <a:t>‹#›</a:t>
            </a:fld>
            <a:endParaRPr lang="en-US" dirty="0"/>
          </a:p>
        </p:txBody>
      </p:sp>
    </p:spTree>
    <p:extLst>
      <p:ext uri="{BB962C8B-B14F-4D97-AF65-F5344CB8AC3E}">
        <p14:creationId xmlns:p14="http://schemas.microsoft.com/office/powerpoint/2010/main" val="2120589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B0A250-5CC0-1746-B209-08E8B0DAE6AF}" type="datetimeFigureOut">
              <a:rPr lang="en-US" smtClean="0"/>
              <a:pPr/>
              <a:t>8/14/2024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3891104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B0A250-5CC0-1746-B209-08E8B0DAE6AF}" type="datetimeFigureOut">
              <a:rPr lang="en-US" smtClean="0"/>
              <a:t>8/14/2024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ABCAEC-7D34-E549-A96E-FCEDAADBE4B0}" type="slidenum">
              <a:rPr lang="en-US" smtClean="0"/>
              <a:t>‹#›</a:t>
            </a:fld>
            <a:endParaRPr lang="en-US" dirty="0"/>
          </a:p>
        </p:txBody>
      </p:sp>
    </p:spTree>
    <p:extLst>
      <p:ext uri="{BB962C8B-B14F-4D97-AF65-F5344CB8AC3E}">
        <p14:creationId xmlns:p14="http://schemas.microsoft.com/office/powerpoint/2010/main" val="2887537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B0A250-5CC0-1746-B209-08E8B0DAE6AF}" type="datetimeFigureOut">
              <a:rPr lang="en-US" smtClean="0"/>
              <a:pPr/>
              <a:t>8/14/2024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2386868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B0A250-5CC0-1746-B209-08E8B0DAE6AF}" type="datetimeFigureOut">
              <a:rPr lang="en-US" smtClean="0"/>
              <a:t>8/14/2024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ABCAEC-7D34-E549-A96E-FCEDAADBE4B0}" type="slidenum">
              <a:rPr lang="en-US" smtClean="0"/>
              <a:t>‹#›</a:t>
            </a:fld>
            <a:endParaRPr lang="en-US" dirty="0"/>
          </a:p>
        </p:txBody>
      </p:sp>
    </p:spTree>
    <p:extLst>
      <p:ext uri="{BB962C8B-B14F-4D97-AF65-F5344CB8AC3E}">
        <p14:creationId xmlns:p14="http://schemas.microsoft.com/office/powerpoint/2010/main" val="3580026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B0A250-5CC0-1746-B209-08E8B0DAE6AF}" type="datetimeFigureOut">
              <a:rPr lang="en-US" smtClean="0"/>
              <a:t>8/14/2024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ABCAEC-7D34-E549-A96E-FCEDAADBE4B0}" type="slidenum">
              <a:rPr lang="en-US" smtClean="0"/>
              <a:t>‹#›</a:t>
            </a:fld>
            <a:endParaRPr lang="en-US" dirty="0"/>
          </a:p>
        </p:txBody>
      </p:sp>
    </p:spTree>
    <p:extLst>
      <p:ext uri="{BB962C8B-B14F-4D97-AF65-F5344CB8AC3E}">
        <p14:creationId xmlns:p14="http://schemas.microsoft.com/office/powerpoint/2010/main" val="2987189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B0A250-5CC0-1746-B209-08E8B0DAE6AF}" type="datetimeFigureOut">
              <a:rPr lang="en-US" smtClean="0"/>
              <a:pPr/>
              <a:t>8/14/2024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4019339845"/>
      </p:ext>
    </p:extLst>
  </p:cSld>
  <p:clrMap bg1="dk1" tx1="lt1" bg2="dk2" tx2="lt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im.green@foe.org.au"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nuclear.foe.org.au/nuclear-power-for-australia-2/"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pandora.nla.gov.au/pan/66043/20061201-0000/www.dpmc.gov.au/umpner/docs/commissioned/ISA_report.pdf"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s://www.csiro.au/en/research/technology-space/energy/gencos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reneweconomy.com.au/?s=gencost" TargetMode="External"/><Relationship Id="rId5" Type="http://schemas.openxmlformats.org/officeDocument/2006/relationships/hyperlink" Target="https://www.csiro.au/en/research/technology-space/energy/GenCost" TargetMode="External"/><Relationship Id="rId4" Type="http://schemas.openxmlformats.org/officeDocument/2006/relationships/hyperlink" Target="https://www.afr.com/policy/energy-and-climate/coalition-s-taxpayer-funded-nuclear-con-a-road-to-ruin-20240624-p5jo3j"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acf.org.au/power-games-assessing-coal-to-nuclear-proposals-in-australia"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www.theguardian.com/australia-news/article/2024/jun/21/power-bills-could-rise-by-1000-a-year-under-coalition-plan-to-boost-gas-until-nuclear-is-ready-analysts-say" TargetMode="External"/><Relationship Id="rId5" Type="http://schemas.openxmlformats.org/officeDocument/2006/relationships/hyperlink" Target="https://www.afr.com/policy/energy-and-climate/nuclear-is-unviable-because-of-economics-not-engineering-20240623-p5jny1" TargetMode="External"/><Relationship Id="rId4" Type="http://schemas.openxmlformats.org/officeDocument/2006/relationships/hyperlink" Target="https://www.cleanenergycouncil.org.au/news/new-independent-research-nuclear-six-times-the-cost-of-renewable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climateandcapitalmedia.com/small-modular-nuclear-reactors-a-history-of-failure/" TargetMode="Externa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hyperlink" Target="https://reneweconomy.com.au/?s=smr" TargetMode="External"/><Relationship Id="rId4" Type="http://schemas.openxmlformats.org/officeDocument/2006/relationships/hyperlink" Target="https://nuclear.foe.org.au/smr/"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pubmed.ncbi.nlm.nih.gov/16628547/" TargetMode="External"/><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hyperlink" Target="https://www.ianfairlie.org/news/new-unscear-report-on-fukushima-collective-dose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nuclear.foe.org.au/oz-bomb/" TargetMode="External"/><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hyperlink" Target="https://nuclear.foe.org.au/power-weapons" TargetMode="Externa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iaea.org/sites/default/files/23/02/nuclear-safety-security-and-safeguards-in-ukraine-feb-2023.pdf"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nuclear.foe.org.au/wipp/"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hyperlink" Target="https://nuclear.foe.org.au/waste/" TargetMode="External"/><Relationship Id="rId4" Type="http://schemas.openxmlformats.org/officeDocument/2006/relationships/hyperlink" Target="https://www.apln.network/projects/voices-from-pacific-island-countries/the-politics-of-nuclear-waste-disposal-lessons-from-australia"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nonukes.com.au/" TargetMode="External"/><Relationship Id="rId13" Type="http://schemas.openxmlformats.org/officeDocument/2006/relationships/hyperlink" Target="https://nuclear.foe.org.au/fact-checking/" TargetMode="External"/><Relationship Id="rId3" Type="http://schemas.openxmlformats.org/officeDocument/2006/relationships/hyperlink" Target="https://dont-nuke-the-climate.org.au/takeaction/" TargetMode="External"/><Relationship Id="rId7" Type="http://schemas.openxmlformats.org/officeDocument/2006/relationships/hyperlink" Target="https://www.instagram.com/dontnuketheclimateaus/" TargetMode="External"/><Relationship Id="rId12" Type="http://schemas.openxmlformats.org/officeDocument/2006/relationships/hyperlink" Target="https://nuclear.foe.org.au/climate" TargetMode="External"/><Relationship Id="rId2" Type="http://schemas.openxmlformats.org/officeDocument/2006/relationships/image" Target="../media/image2.jpg"/><Relationship Id="rId16"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hyperlink" Target="mailto:youtube.com/@DontNukeTheClimate" TargetMode="External"/><Relationship Id="rId11" Type="http://schemas.openxmlformats.org/officeDocument/2006/relationships/hyperlink" Target="https://www.acf.org.au/nuclear-free" TargetMode="External"/><Relationship Id="rId5" Type="http://schemas.openxmlformats.org/officeDocument/2006/relationships/hyperlink" Target="https://x.com/dontnuke" TargetMode="External"/><Relationship Id="rId15" Type="http://schemas.openxmlformats.org/officeDocument/2006/relationships/hyperlink" Target="https://nofuture4nuclear.org/" TargetMode="External"/><Relationship Id="rId10" Type="http://schemas.openxmlformats.org/officeDocument/2006/relationships/hyperlink" Target="https://dont-nuke-the-climate.org.au/" TargetMode="External"/><Relationship Id="rId4" Type="http://schemas.openxmlformats.org/officeDocument/2006/relationships/hyperlink" Target="https://www.facebook.com/dontnukeaus" TargetMode="External"/><Relationship Id="rId9" Type="http://schemas.openxmlformats.org/officeDocument/2006/relationships/hyperlink" Target="https://nuclear.foe.org.au/nuclear-power-for-australia-2/" TargetMode="External"/><Relationship Id="rId14" Type="http://schemas.openxmlformats.org/officeDocument/2006/relationships/hyperlink" Target="https://reneweconomy.com.au/?s=nuclear"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wiseinternational.org/nuclear-monitor/844/south-koreas-nuclear-industry-model-others-follow" TargetMode="External"/><Relationship Id="rId3" Type="http://schemas.openxmlformats.org/officeDocument/2006/relationships/hyperlink" Target="https://www.worldnuclearreport.org/Toshiba-Westinghouse-The-End-of-New-build-for-the-Largest-Historic-Nuclear.html" TargetMode="External"/><Relationship Id="rId7" Type="http://schemas.openxmlformats.org/officeDocument/2006/relationships/hyperlink" Target="https://jimkgreen1.substack.com/p/south-koreas-nuclear-mafia"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www.lemonde.fr/les-decodeurs/article/2024/05/09/les-derapages-de-l-epr-de-flamanville-en-graphiques-le-cout-multiplie-par-six-la-duree-du-chantier-par-quatre_5480745_4355771.html" TargetMode="External"/><Relationship Id="rId5" Type="http://schemas.openxmlformats.org/officeDocument/2006/relationships/hyperlink" Target="https://apnews.com/article/uk-nuclear-plant-hinkley-point-costs-67adc627f0acf130d3ea6c2423e98c4e" TargetMode="External"/><Relationship Id="rId4" Type="http://schemas.openxmlformats.org/officeDocument/2006/relationships/hyperlink" Target="https://www.ajc.com/news/psc-raises-georgia-power-rates-passing-most-plant-vogtle-expansion-costs-on-to-customers/6BAIOWM7J5BVHFZ2UN27KYXEN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reneweconomy.com.au/australia-will-not-come-close-to-net-zero-by-2050-under-coalitions-nuclear-plan/" TargetMode="External"/><Relationship Id="rId7" Type="http://schemas.openxmlformats.org/officeDocument/2006/relationships/hyperlink" Target="https://theconversation.com/australias-carbon-budget-may-blow-out-by-40-under-the-coalitions-nuclear-energy-plan-and-thats-the-best-case-scenario-233108"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www.theguardian.com/australia-news/article/2024/jun/28/nuclear-energy-report-australia-expensive-decarbonisation-renewables" TargetMode="External"/><Relationship Id="rId5" Type="http://schemas.openxmlformats.org/officeDocument/2006/relationships/hyperlink" Target="https://docs.google.com/document/d/1wBBBmycW3GzFtx2FsgmAf4_oM0-ysibekCUVUNf8I0U/edit?usp=sharing" TargetMode="External"/><Relationship Id="rId4" Type="http://schemas.openxmlformats.org/officeDocument/2006/relationships/hyperlink" Target="https://www.solutionsforaustralia.net/news/nuclear-reactors-a-disaster-for-climate"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climatecouncil.org.au/nuclear-power-stations-are-not-appropriate-for-australia-and-probably-never-will-be/" TargetMode="External"/><Relationship Id="rId3" Type="http://schemas.openxmlformats.org/officeDocument/2006/relationships/hyperlink" Target="https://www.abc.net.au/news/2024-03-19/chief-scientist-cathy-foley-nuclear-expensive-backs-renewables/103602312" TargetMode="External"/><Relationship Id="rId7" Type="http://schemas.openxmlformats.org/officeDocument/2006/relationships/hyperlink" Target="https://www.csiro.au/en/news/all/articles/2023/december/nuclear-explainer"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www.skynews.com.au/australia-news/will-be-starting-from-scratch-report-paints-grim-picture-of-australias-long-road-to-nuclear-power/news-story/dec9f44aed1e82c65f224bb5dd34a959" TargetMode="External"/><Relationship Id="rId5" Type="http://schemas.openxmlformats.org/officeDocument/2006/relationships/hyperlink" Target="https://reneweconomy.com.au/energy-experts-says-chasing-nuclear-would-likely-stop-australia-reaching-net-zero/" TargetMode="External"/><Relationship Id="rId4" Type="http://schemas.openxmlformats.org/officeDocument/2006/relationships/hyperlink" Target="https://reneweconomy.com.au/finkel-australia-can-still-reach-its-82-pct-renewables-target-by-2030/" TargetMode="External"/><Relationship Id="rId9" Type="http://schemas.openxmlformats.org/officeDocument/2006/relationships/hyperlink" Target="https://www.atse.org.au/what-we-do/strategic-advice/small-modular-reactors-the-technology-and-australian-context-explain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514A121-7A60-E54D-A820-2D20E86073DA}"/>
              </a:ext>
            </a:extLst>
          </p:cNvPr>
          <p:cNvSpPr txBox="1"/>
          <p:nvPr/>
        </p:nvSpPr>
        <p:spPr>
          <a:xfrm>
            <a:off x="11930063" y="371475"/>
            <a:ext cx="184731" cy="369332"/>
          </a:xfrm>
          <a:prstGeom prst="rect">
            <a:avLst/>
          </a:prstGeom>
          <a:noFill/>
        </p:spPr>
        <p:txBody>
          <a:bodyPr wrap="none" rtlCol="0">
            <a:spAutoFit/>
          </a:bodyPr>
          <a:lstStyle/>
          <a:p>
            <a:endParaRPr lang="en-US" dirty="0"/>
          </a:p>
        </p:txBody>
      </p:sp>
      <p:pic>
        <p:nvPicPr>
          <p:cNvPr id="8" name="Picture 7">
            <a:extLst>
              <a:ext uri="{FF2B5EF4-FFF2-40B4-BE49-F238E27FC236}">
                <a16:creationId xmlns:a16="http://schemas.microsoft.com/office/drawing/2014/main" id="{531B5761-235A-F081-D7AC-829EC42F7ABB}"/>
              </a:ext>
            </a:extLst>
          </p:cNvPr>
          <p:cNvPicPr>
            <a:picLocks noChangeAspect="1"/>
          </p:cNvPicPr>
          <p:nvPr/>
        </p:nvPicPr>
        <p:blipFill>
          <a:blip r:embed="rId2"/>
          <a:stretch>
            <a:fillRect/>
          </a:stretch>
        </p:blipFill>
        <p:spPr>
          <a:xfrm>
            <a:off x="0" y="-34290"/>
            <a:ext cx="12192000" cy="6858000"/>
          </a:xfrm>
          <a:prstGeom prst="rect">
            <a:avLst/>
          </a:prstGeom>
        </p:spPr>
      </p:pic>
      <p:sp>
        <p:nvSpPr>
          <p:cNvPr id="2" name="TextBox 1">
            <a:extLst>
              <a:ext uri="{FF2B5EF4-FFF2-40B4-BE49-F238E27FC236}">
                <a16:creationId xmlns:a16="http://schemas.microsoft.com/office/drawing/2014/main" id="{D7628677-4974-AB05-5543-31B03C5585F1}"/>
              </a:ext>
            </a:extLst>
          </p:cNvPr>
          <p:cNvSpPr txBox="1"/>
          <p:nvPr/>
        </p:nvSpPr>
        <p:spPr>
          <a:xfrm>
            <a:off x="6858000" y="5631484"/>
            <a:ext cx="5074920" cy="923330"/>
          </a:xfrm>
          <a:prstGeom prst="rect">
            <a:avLst/>
          </a:prstGeom>
          <a:noFill/>
        </p:spPr>
        <p:txBody>
          <a:bodyPr wrap="square" rtlCol="0">
            <a:spAutoFit/>
          </a:bodyPr>
          <a:lstStyle/>
          <a:p>
            <a:r>
              <a:rPr lang="en-US" dirty="0">
                <a:latin typeface="Source Sans Pro" panose="020B0503030403020204" pitchFamily="34" charset="0"/>
              </a:rPr>
              <a:t>Dr. Jim Green (</a:t>
            </a:r>
            <a:r>
              <a:rPr lang="en-US" dirty="0">
                <a:latin typeface="Source Sans Pro" panose="020B0503030403020204" pitchFamily="34" charset="0"/>
                <a:hlinkClick r:id="rId3">
                  <a:extLst>
                    <a:ext uri="{A12FA001-AC4F-418D-AE19-62706E023703}">
                      <ahyp:hlinkClr xmlns:ahyp="http://schemas.microsoft.com/office/drawing/2018/hyperlinkcolor" val="tx"/>
                    </a:ext>
                  </a:extLst>
                </a:hlinkClick>
              </a:rPr>
              <a:t>jim.green@foe.org.au</a:t>
            </a:r>
            <a:r>
              <a:rPr lang="en-US" dirty="0">
                <a:latin typeface="Source Sans Pro" panose="020B0503030403020204" pitchFamily="34" charset="0"/>
              </a:rPr>
              <a:t>)</a:t>
            </a:r>
          </a:p>
          <a:p>
            <a:endParaRPr lang="en-US" dirty="0">
              <a:latin typeface="Source Sans Pro" panose="020B0503030403020204" pitchFamily="34" charset="0"/>
            </a:endParaRPr>
          </a:p>
          <a:p>
            <a:r>
              <a:rPr lang="en-US" dirty="0">
                <a:latin typeface="Source Sans Pro" panose="020B0503030403020204" pitchFamily="34" charset="0"/>
              </a:rPr>
              <a:t>Download this PowerPoint at </a:t>
            </a:r>
            <a:r>
              <a:rPr lang="en-US" dirty="0">
                <a:latin typeface="Source Sans Pro" panose="020B0503030403020204" pitchFamily="34" charset="0"/>
                <a:hlinkClick r:id="rId4">
                  <a:extLst>
                    <a:ext uri="{A12FA001-AC4F-418D-AE19-62706E023703}">
                      <ahyp:hlinkClr xmlns:ahyp="http://schemas.microsoft.com/office/drawing/2018/hyperlinkcolor" val="tx"/>
                    </a:ext>
                  </a:extLst>
                </a:hlinkClick>
              </a:rPr>
              <a:t>nuclear.foe.org.au</a:t>
            </a:r>
            <a:endParaRPr lang="en-AU" dirty="0">
              <a:latin typeface="Source Sans Pro" panose="020B0503030403020204" pitchFamily="34" charset="0"/>
            </a:endParaRPr>
          </a:p>
        </p:txBody>
      </p:sp>
    </p:spTree>
    <p:extLst>
      <p:ext uri="{BB962C8B-B14F-4D97-AF65-F5344CB8AC3E}">
        <p14:creationId xmlns:p14="http://schemas.microsoft.com/office/powerpoint/2010/main" val="61327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923292-60F5-16DC-7159-279F3134A157}"/>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92CD2DB9-C7F3-13F6-79AE-0B343B8D2F33}"/>
              </a:ext>
            </a:extLst>
          </p:cNvPr>
          <p:cNvSpPr txBox="1"/>
          <p:nvPr/>
        </p:nvSpPr>
        <p:spPr>
          <a:xfrm>
            <a:off x="580790" y="480809"/>
            <a:ext cx="10789920" cy="584775"/>
          </a:xfrm>
          <a:prstGeom prst="rect">
            <a:avLst/>
          </a:prstGeom>
          <a:noFill/>
        </p:spPr>
        <p:txBody>
          <a:bodyPr wrap="square" rtlCol="0">
            <a:spAutoFit/>
          </a:bodyPr>
          <a:lstStyle/>
          <a:p>
            <a:r>
              <a:rPr lang="en-AU"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The reality is that nuclear is just too slow!</a:t>
            </a:r>
          </a:p>
        </p:txBody>
      </p:sp>
      <p:sp>
        <p:nvSpPr>
          <p:cNvPr id="6" name="TextBox 5">
            <a:extLst>
              <a:ext uri="{FF2B5EF4-FFF2-40B4-BE49-F238E27FC236}">
                <a16:creationId xmlns:a16="http://schemas.microsoft.com/office/drawing/2014/main" id="{7514A121-7A60-E54D-A820-2D20E86073DA}"/>
              </a:ext>
            </a:extLst>
          </p:cNvPr>
          <p:cNvSpPr txBox="1"/>
          <p:nvPr/>
        </p:nvSpPr>
        <p:spPr>
          <a:xfrm>
            <a:off x="11930063" y="371475"/>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AC9655E4-8416-FC3B-1026-4BD041F7FE13}"/>
              </a:ext>
            </a:extLst>
          </p:cNvPr>
          <p:cNvSpPr txBox="1"/>
          <p:nvPr/>
        </p:nvSpPr>
        <p:spPr>
          <a:xfrm>
            <a:off x="580791" y="1267825"/>
            <a:ext cx="10483450" cy="5565306"/>
          </a:xfrm>
          <a:prstGeom prst="rect">
            <a:avLst/>
          </a:prstGeom>
          <a:noFill/>
        </p:spPr>
        <p:txBody>
          <a:bodyPr wrap="square" rtlCol="0">
            <a:spAutoFit/>
          </a:bodyPr>
          <a:lstStyle/>
          <a:p>
            <a:pPr>
              <a:lnSpc>
                <a:spcPct val="110000"/>
              </a:lnSpc>
              <a:spcAft>
                <a:spcPts val="600"/>
              </a:spcAft>
            </a:pPr>
            <a:r>
              <a:rPr lang="en-AU" sz="16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The Coalition’s claim that reactors could be operating by the mid-2030s is nonsense.</a:t>
            </a:r>
          </a:p>
          <a:p>
            <a:pPr marL="342900" indent="-342900">
              <a:lnSpc>
                <a:spcPct val="110000"/>
              </a:lnSpc>
              <a:spcAft>
                <a:spcPts val="600"/>
              </a:spcAft>
              <a:buFont typeface="Wingdings" panose="05000000000000000000" pitchFamily="2" charset="2"/>
              <a:buChar char="§"/>
            </a:pPr>
            <a:r>
              <a:rPr lang="en-AU" sz="1600" dirty="0">
                <a:latin typeface="Open Sans" panose="020B0606030504020204" pitchFamily="34" charset="0"/>
                <a:ea typeface="Open Sans" panose="020B0606030504020204" pitchFamily="34" charset="0"/>
                <a:cs typeface="Open Sans" panose="020B0606030504020204" pitchFamily="34" charset="0"/>
              </a:rPr>
              <a:t>USA Vogtle project:  18 years for planning and construction</a:t>
            </a:r>
          </a:p>
          <a:p>
            <a:pPr marL="342900" indent="-342900">
              <a:lnSpc>
                <a:spcPct val="110000"/>
              </a:lnSpc>
              <a:spcAft>
                <a:spcPts val="600"/>
              </a:spcAft>
              <a:buFont typeface="Wingdings" panose="05000000000000000000" pitchFamily="2" charset="2"/>
              <a:buChar char="§"/>
            </a:pPr>
            <a:r>
              <a:rPr lang="en-AU" sz="1600" dirty="0">
                <a:latin typeface="Open Sans" panose="020B0606030504020204" pitchFamily="34" charset="0"/>
                <a:ea typeface="Open Sans" panose="020B0606030504020204" pitchFamily="34" charset="0"/>
                <a:cs typeface="Open Sans" panose="020B0606030504020204" pitchFamily="34" charset="0"/>
              </a:rPr>
              <a:t>UK:  20-25+ years for planning and construction</a:t>
            </a:r>
          </a:p>
          <a:p>
            <a:pPr marL="342900" indent="-342900">
              <a:lnSpc>
                <a:spcPct val="110000"/>
              </a:lnSpc>
              <a:spcAft>
                <a:spcPts val="600"/>
              </a:spcAft>
              <a:buFont typeface="Wingdings" panose="05000000000000000000" pitchFamily="2" charset="2"/>
              <a:buChar char="§"/>
            </a:pPr>
            <a:r>
              <a:rPr lang="en-AU" sz="1600" dirty="0">
                <a:latin typeface="Open Sans" panose="020B0606030504020204" pitchFamily="34" charset="0"/>
                <a:ea typeface="Open Sans" panose="020B0606030504020204" pitchFamily="34" charset="0"/>
                <a:cs typeface="Open Sans" panose="020B0606030504020204" pitchFamily="34" charset="0"/>
              </a:rPr>
              <a:t>France:  17+ years just for construction</a:t>
            </a:r>
          </a:p>
          <a:p>
            <a:pPr marL="342900" indent="-342900">
              <a:lnSpc>
                <a:spcPct val="110000"/>
              </a:lnSpc>
              <a:spcAft>
                <a:spcPts val="600"/>
              </a:spcAft>
              <a:buFont typeface="Wingdings" panose="05000000000000000000" pitchFamily="2" charset="2"/>
              <a:buChar char="§"/>
            </a:pPr>
            <a:r>
              <a:rPr lang="en-AU" sz="1600" dirty="0">
                <a:latin typeface="Open Sans" panose="020B0606030504020204" pitchFamily="34" charset="0"/>
                <a:ea typeface="Open Sans" panose="020B0606030504020204" pitchFamily="34" charset="0"/>
                <a:cs typeface="Open Sans" panose="020B0606030504020204" pitchFamily="34" charset="0"/>
              </a:rPr>
              <a:t>Finland:  17 years just for construction</a:t>
            </a:r>
            <a:endParaRPr lang="en-AU" sz="1600" b="1" dirty="0">
              <a:latin typeface="Open Sans" panose="020B0606030504020204" pitchFamily="34" charset="0"/>
              <a:ea typeface="Open Sans" panose="020B0606030504020204" pitchFamily="34" charset="0"/>
              <a:cs typeface="Open Sans" panose="020B0606030504020204" pitchFamily="34" charset="0"/>
            </a:endParaRPr>
          </a:p>
          <a:p>
            <a:pPr>
              <a:lnSpc>
                <a:spcPct val="110000"/>
              </a:lnSpc>
              <a:spcAft>
                <a:spcPts val="600"/>
              </a:spcAft>
            </a:pPr>
            <a:endParaRPr lang="en-AU" sz="800" b="1"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endParaRPr>
          </a:p>
          <a:p>
            <a:pPr>
              <a:lnSpc>
                <a:spcPct val="110000"/>
              </a:lnSpc>
              <a:spcAft>
                <a:spcPts val="600"/>
              </a:spcAft>
            </a:pPr>
            <a:r>
              <a:rPr lang="en-AU" sz="1600" b="1"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rPr>
              <a:t>Introducing nuclear power to Australia would necessitate:</a:t>
            </a:r>
            <a:endParaRPr lang="en-AU" sz="1600" b="1" dirty="0">
              <a:effectLst/>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10000"/>
              </a:lnSpc>
              <a:spcAft>
                <a:spcPts val="600"/>
              </a:spcAft>
              <a:buFont typeface="Wingdings" panose="05000000000000000000" pitchFamily="2" charset="2"/>
              <a:buChar char="§"/>
            </a:pPr>
            <a:r>
              <a:rPr lang="en-AU" sz="1600" dirty="0">
                <a:effectLst/>
                <a:latin typeface="Open Sans" panose="020B0606030504020204" pitchFamily="34" charset="0"/>
                <a:ea typeface="Open Sans" panose="020B0606030504020204" pitchFamily="34" charset="0"/>
                <a:cs typeface="Open Sans" panose="020B0606030504020204" pitchFamily="34" charset="0"/>
              </a:rPr>
              <a:t>At least 10 years for planning and licensing</a:t>
            </a:r>
          </a:p>
          <a:p>
            <a:pPr marL="342900" indent="-342900">
              <a:lnSpc>
                <a:spcPct val="110000"/>
              </a:lnSpc>
              <a:spcAft>
                <a:spcPts val="600"/>
              </a:spcAft>
              <a:buFont typeface="Wingdings" panose="05000000000000000000" pitchFamily="2" charset="2"/>
              <a:buChar char="§"/>
            </a:pPr>
            <a:r>
              <a:rPr lang="en-AU" sz="1600" dirty="0">
                <a:effectLst/>
                <a:latin typeface="Open Sans" panose="020B0606030504020204" pitchFamily="34" charset="0"/>
                <a:ea typeface="Open Sans" panose="020B0606030504020204" pitchFamily="34" charset="0"/>
                <a:cs typeface="Open Sans" panose="020B0606030504020204" pitchFamily="34" charset="0"/>
              </a:rPr>
              <a:t>Around 10 years for construction</a:t>
            </a:r>
          </a:p>
          <a:p>
            <a:pPr marL="342900" indent="-342900">
              <a:lnSpc>
                <a:spcPct val="110000"/>
              </a:lnSpc>
              <a:spcAft>
                <a:spcPts val="600"/>
              </a:spcAft>
              <a:buFont typeface="Wingdings" panose="05000000000000000000" pitchFamily="2" charset="2"/>
              <a:buChar char="§"/>
            </a:pPr>
            <a:r>
              <a:rPr lang="en-AU" sz="1600" dirty="0">
                <a:effectLst/>
                <a:latin typeface="Open Sans" panose="020B0606030504020204" pitchFamily="34" charset="0"/>
                <a:ea typeface="Open Sans" panose="020B0606030504020204" pitchFamily="34" charset="0"/>
                <a:cs typeface="Open Sans" panose="020B0606030504020204" pitchFamily="34" charset="0"/>
              </a:rPr>
              <a:t>An estimated </a:t>
            </a:r>
            <a:r>
              <a:rPr lang="en-AU" sz="1600" u="sng" dirty="0">
                <a:effectLst/>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6.5 years</a:t>
            </a:r>
            <a:r>
              <a:rPr lang="en-AU" sz="1600" dirty="0">
                <a:effectLst/>
                <a:latin typeface="Open Sans" panose="020B0606030504020204" pitchFamily="34" charset="0"/>
                <a:ea typeface="Open Sans" panose="020B0606030504020204" pitchFamily="34" charset="0"/>
                <a:cs typeface="Open Sans" panose="020B0606030504020204" pitchFamily="34" charset="0"/>
              </a:rPr>
              <a:t> of reactor operation to repay the energy and carbon debts from construction</a:t>
            </a:r>
          </a:p>
          <a:p>
            <a:pPr>
              <a:lnSpc>
                <a:spcPct val="110000"/>
              </a:lnSpc>
              <a:spcAft>
                <a:spcPts val="600"/>
              </a:spcAft>
            </a:pPr>
            <a:endParaRPr lang="en-AU" sz="800" b="1"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a:lnSpc>
                <a:spcPct val="110000"/>
              </a:lnSpc>
              <a:spcAft>
                <a:spcPts val="600"/>
              </a:spcAft>
            </a:pPr>
            <a:r>
              <a:rPr lang="en-AU" sz="16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So nuclear power couldn’t contribute to greenhouse emissions reductions until 2050 at the earliest.</a:t>
            </a:r>
          </a:p>
          <a:p>
            <a:pPr>
              <a:lnSpc>
                <a:spcPct val="110000"/>
              </a:lnSpc>
              <a:spcAft>
                <a:spcPts val="600"/>
              </a:spcAft>
            </a:pPr>
            <a:endParaRPr lang="en-AU" sz="800" b="1"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a:lnSpc>
                <a:spcPct val="110000"/>
              </a:lnSpc>
              <a:spcAft>
                <a:spcPts val="600"/>
              </a:spcAft>
            </a:pPr>
            <a:r>
              <a:rPr lang="en-AU" sz="16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The Coalition claims to support net zero by 2050 but CSIRO </a:t>
            </a:r>
            <a:r>
              <a:rPr lang="en-AU" sz="1600" b="1" dirty="0">
                <a:solidFill>
                  <a:schemeClr val="accent4"/>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states</a:t>
            </a:r>
            <a:r>
              <a:rPr lang="en-AU" sz="16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 that nuclear power “won’t be able to make a meaningful contribution to achieving net zero emissions by 2050.”</a:t>
            </a:r>
          </a:p>
          <a:p>
            <a:pPr>
              <a:lnSpc>
                <a:spcPct val="110000"/>
              </a:lnSpc>
              <a:spcAft>
                <a:spcPts val="600"/>
              </a:spcAft>
            </a:pPr>
            <a:endParaRPr lang="en-AU" sz="800" b="1"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a:lnSpc>
                <a:spcPct val="110000"/>
              </a:lnSpc>
              <a:spcAft>
                <a:spcPts val="600"/>
              </a:spcAft>
            </a:pPr>
            <a:r>
              <a:rPr lang="en-AU" sz="16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Former Australian Chief Scientist Dr. Alan Finkel says: “Any call to go directly from coal to nuclear is effectively a call to delay decarbonisation of our electricity system by 20 years.”</a:t>
            </a:r>
          </a:p>
        </p:txBody>
      </p:sp>
    </p:spTree>
    <p:extLst>
      <p:ext uri="{BB962C8B-B14F-4D97-AF65-F5344CB8AC3E}">
        <p14:creationId xmlns:p14="http://schemas.microsoft.com/office/powerpoint/2010/main" val="1882719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animEffect transition="in" filter="wipe(down)">
                                      <p:cBhvr>
                                        <p:cTn id="17" dur="580">
                                          <p:stCondLst>
                                            <p:cond delay="0"/>
                                          </p:stCondLst>
                                        </p:cTn>
                                        <p:tgtEl>
                                          <p:spTgt spid="3">
                                            <p:txEl>
                                              <p:pRg st="11" end="11"/>
                                            </p:txEl>
                                          </p:spTgt>
                                        </p:tgtEl>
                                      </p:cBhvr>
                                    </p:animEffect>
                                    <p:anim calcmode="lin" valueType="num">
                                      <p:cBhvr>
                                        <p:cTn id="18" dur="1822" tmFilter="0,0; 0.14,0.36; 0.43,0.73; 0.71,0.91; 1.0,1.0">
                                          <p:stCondLst>
                                            <p:cond delay="0"/>
                                          </p:stCondLst>
                                        </p:cTn>
                                        <p:tgtEl>
                                          <p:spTgt spid="3">
                                            <p:txEl>
                                              <p:pRg st="11" end="11"/>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xEl>
                                              <p:pRg st="11" end="11"/>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xEl>
                                              <p:pRg st="11" end="11"/>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xEl>
                                              <p:pRg st="11" end="11"/>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xEl>
                                              <p:pRg st="11" end="11"/>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xEl>
                                              <p:pRg st="11" end="11"/>
                                            </p:txEl>
                                          </p:spTgt>
                                        </p:tgtEl>
                                      </p:cBhvr>
                                      <p:to x="100000" y="60000"/>
                                    </p:animScale>
                                    <p:animScale>
                                      <p:cBhvr>
                                        <p:cTn id="24" dur="166" decel="50000">
                                          <p:stCondLst>
                                            <p:cond delay="676"/>
                                          </p:stCondLst>
                                        </p:cTn>
                                        <p:tgtEl>
                                          <p:spTgt spid="3">
                                            <p:txEl>
                                              <p:pRg st="11" end="11"/>
                                            </p:txEl>
                                          </p:spTgt>
                                        </p:tgtEl>
                                      </p:cBhvr>
                                      <p:to x="100000" y="100000"/>
                                    </p:animScale>
                                    <p:animScale>
                                      <p:cBhvr>
                                        <p:cTn id="25" dur="26">
                                          <p:stCondLst>
                                            <p:cond delay="1312"/>
                                          </p:stCondLst>
                                        </p:cTn>
                                        <p:tgtEl>
                                          <p:spTgt spid="3">
                                            <p:txEl>
                                              <p:pRg st="11" end="11"/>
                                            </p:txEl>
                                          </p:spTgt>
                                        </p:tgtEl>
                                      </p:cBhvr>
                                      <p:to x="100000" y="80000"/>
                                    </p:animScale>
                                    <p:animScale>
                                      <p:cBhvr>
                                        <p:cTn id="26" dur="166" decel="50000">
                                          <p:stCondLst>
                                            <p:cond delay="1338"/>
                                          </p:stCondLst>
                                        </p:cTn>
                                        <p:tgtEl>
                                          <p:spTgt spid="3">
                                            <p:txEl>
                                              <p:pRg st="11" end="11"/>
                                            </p:txEl>
                                          </p:spTgt>
                                        </p:tgtEl>
                                      </p:cBhvr>
                                      <p:to x="100000" y="100000"/>
                                    </p:animScale>
                                    <p:animScale>
                                      <p:cBhvr>
                                        <p:cTn id="27" dur="26">
                                          <p:stCondLst>
                                            <p:cond delay="1642"/>
                                          </p:stCondLst>
                                        </p:cTn>
                                        <p:tgtEl>
                                          <p:spTgt spid="3">
                                            <p:txEl>
                                              <p:pRg st="11" end="11"/>
                                            </p:txEl>
                                          </p:spTgt>
                                        </p:tgtEl>
                                      </p:cBhvr>
                                      <p:to x="100000" y="90000"/>
                                    </p:animScale>
                                    <p:animScale>
                                      <p:cBhvr>
                                        <p:cTn id="28" dur="166" decel="50000">
                                          <p:stCondLst>
                                            <p:cond delay="1668"/>
                                          </p:stCondLst>
                                        </p:cTn>
                                        <p:tgtEl>
                                          <p:spTgt spid="3">
                                            <p:txEl>
                                              <p:pRg st="11" end="11"/>
                                            </p:txEl>
                                          </p:spTgt>
                                        </p:tgtEl>
                                      </p:cBhvr>
                                      <p:to x="100000" y="100000"/>
                                    </p:animScale>
                                    <p:animScale>
                                      <p:cBhvr>
                                        <p:cTn id="29" dur="26">
                                          <p:stCondLst>
                                            <p:cond delay="1808"/>
                                          </p:stCondLst>
                                        </p:cTn>
                                        <p:tgtEl>
                                          <p:spTgt spid="3">
                                            <p:txEl>
                                              <p:pRg st="11" end="11"/>
                                            </p:txEl>
                                          </p:spTgt>
                                        </p:tgtEl>
                                      </p:cBhvr>
                                      <p:to x="100000" y="95000"/>
                                    </p:animScale>
                                    <p:animScale>
                                      <p:cBhvr>
                                        <p:cTn id="30" dur="166" decel="50000">
                                          <p:stCondLst>
                                            <p:cond delay="1834"/>
                                          </p:stCondLst>
                                        </p:cTn>
                                        <p:tgtEl>
                                          <p:spTgt spid="3">
                                            <p:txEl>
                                              <p:pRg st="11" end="11"/>
                                            </p:txEl>
                                          </p:spTgt>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1F2F4F-FEBC-0343-7ABA-9B024CC21871}"/>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514A121-7A60-E54D-A820-2D20E86073DA}"/>
              </a:ext>
            </a:extLst>
          </p:cNvPr>
          <p:cNvSpPr txBox="1"/>
          <p:nvPr/>
        </p:nvSpPr>
        <p:spPr>
          <a:xfrm>
            <a:off x="11930063" y="371475"/>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AC9655E4-8416-FC3B-1026-4BD041F7FE13}"/>
              </a:ext>
            </a:extLst>
          </p:cNvPr>
          <p:cNvSpPr txBox="1"/>
          <p:nvPr/>
        </p:nvSpPr>
        <p:spPr>
          <a:xfrm>
            <a:off x="6517005" y="1408190"/>
            <a:ext cx="5476875" cy="5128263"/>
          </a:xfrm>
          <a:prstGeom prst="rect">
            <a:avLst/>
          </a:prstGeom>
          <a:noFill/>
        </p:spPr>
        <p:txBody>
          <a:bodyPr wrap="square" rtlCol="0">
            <a:spAutoFit/>
          </a:bodyPr>
          <a:lstStyle/>
          <a:p>
            <a:pPr>
              <a:lnSpc>
                <a:spcPct val="110000"/>
              </a:lnSpc>
              <a:spcAft>
                <a:spcPts val="600"/>
              </a:spcAft>
            </a:pPr>
            <a:r>
              <a:rPr lang="en-AU" sz="1700" b="1" u="sng"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Coalition’s taxpayer-funded nuclear con a </a:t>
            </a:r>
            <a:br>
              <a:rPr lang="en-AU" sz="1700" b="1" u="sng"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br>
            <a:r>
              <a:rPr lang="en-AU" sz="1700" b="1" u="sng"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road to ruin</a:t>
            </a:r>
            <a:endParaRPr lang="en-AU" sz="1700"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endParaRPr>
          </a:p>
          <a:p>
            <a:pPr>
              <a:lnSpc>
                <a:spcPct val="110000"/>
              </a:lnSpc>
              <a:spcAft>
                <a:spcPts val="600"/>
              </a:spcAft>
            </a:pPr>
            <a:endParaRPr lang="en-AU" sz="1000" dirty="0">
              <a:effectLst/>
              <a:latin typeface="Open Sans" panose="020B0606030504020204" pitchFamily="34" charset="0"/>
              <a:ea typeface="Open Sans" panose="020B0606030504020204" pitchFamily="34" charset="0"/>
              <a:cs typeface="Open Sans" panose="020B0606030504020204" pitchFamily="34" charset="0"/>
            </a:endParaRPr>
          </a:p>
          <a:p>
            <a:pPr>
              <a:lnSpc>
                <a:spcPct val="110000"/>
              </a:lnSpc>
              <a:spcAft>
                <a:spcPts val="600"/>
              </a:spcAft>
            </a:pPr>
            <a:r>
              <a:rPr lang="en-AU" sz="1700" dirty="0">
                <a:effectLst/>
                <a:latin typeface="Open Sans" panose="020B0606030504020204" pitchFamily="34" charset="0"/>
                <a:ea typeface="Open Sans" panose="020B0606030504020204" pitchFamily="34" charset="0"/>
                <a:cs typeface="Open Sans" panose="020B0606030504020204" pitchFamily="34" charset="0"/>
              </a:rPr>
              <a:t>Tim Buckley and Annemarie Jonson state:</a:t>
            </a:r>
            <a:endParaRPr lang="en-AU" sz="1700" dirty="0">
              <a:latin typeface="Open Sans" panose="020B0606030504020204" pitchFamily="34" charset="0"/>
              <a:ea typeface="Open Sans" panose="020B0606030504020204" pitchFamily="34" charset="0"/>
              <a:cs typeface="Open Sans" panose="020B0606030504020204" pitchFamily="34" charset="0"/>
            </a:endParaRPr>
          </a:p>
          <a:p>
            <a:pPr>
              <a:lnSpc>
                <a:spcPct val="110000"/>
              </a:lnSpc>
              <a:spcAft>
                <a:spcPts val="600"/>
              </a:spcAft>
            </a:pPr>
            <a:endParaRPr lang="en-US" sz="600" dirty="0">
              <a:highlight>
                <a:srgbClr val="000000"/>
              </a:highlight>
              <a:latin typeface="Open Sans" panose="020B0606030504020204" pitchFamily="34" charset="0"/>
              <a:ea typeface="Open Sans" panose="020B0606030504020204" pitchFamily="34" charset="0"/>
              <a:cs typeface="Open Sans" panose="020B0606030504020204" pitchFamily="34" charset="0"/>
            </a:endParaRPr>
          </a:p>
          <a:p>
            <a:pPr>
              <a:lnSpc>
                <a:spcPct val="110000"/>
              </a:lnSpc>
              <a:spcAft>
                <a:spcPts val="600"/>
              </a:spcAft>
            </a:pPr>
            <a:r>
              <a:rPr lang="en-US" sz="1600" i="1" dirty="0">
                <a:highlight>
                  <a:srgbClr val="000000"/>
                </a:highlight>
                <a:latin typeface="Open Sans" panose="020B0606030504020204" pitchFamily="34" charset="0"/>
                <a:ea typeface="Open Sans" panose="020B0606030504020204" pitchFamily="34" charset="0"/>
                <a:cs typeface="Open Sans" panose="020B0606030504020204" pitchFamily="34" charset="0"/>
              </a:rPr>
              <a:t>“If the Federal Opposition wins the next election, it proposes to gouge Australians to bankroll a national build-out of government-owned nuclear reactors across 7 locations – because private capital won’t touch nuclear.</a:t>
            </a:r>
          </a:p>
          <a:p>
            <a:pPr>
              <a:lnSpc>
                <a:spcPct val="110000"/>
              </a:lnSpc>
              <a:spcAft>
                <a:spcPts val="600"/>
              </a:spcAft>
            </a:pPr>
            <a:endParaRPr lang="en-AU" sz="600" i="1" dirty="0">
              <a:highlight>
                <a:srgbClr val="000000"/>
              </a:highlight>
              <a:latin typeface="Open Sans" panose="020B0606030504020204" pitchFamily="34" charset="0"/>
              <a:ea typeface="Open Sans" panose="020B0606030504020204" pitchFamily="34" charset="0"/>
              <a:cs typeface="Open Sans" panose="020B0606030504020204" pitchFamily="34" charset="0"/>
            </a:endParaRPr>
          </a:p>
          <a:p>
            <a:pPr>
              <a:lnSpc>
                <a:spcPct val="110000"/>
              </a:lnSpc>
              <a:spcAft>
                <a:spcPts val="600"/>
              </a:spcAft>
            </a:pPr>
            <a:r>
              <a:rPr lang="en-AU" sz="1600" i="1" dirty="0">
                <a:effectLst/>
                <a:latin typeface="Open Sans" panose="020B0606030504020204" pitchFamily="34" charset="0"/>
                <a:ea typeface="Open Sans" panose="020B0606030504020204" pitchFamily="34" charset="0"/>
                <a:cs typeface="Open Sans" panose="020B0606030504020204" pitchFamily="34" charset="0"/>
              </a:rPr>
              <a:t>“We estimate that the fiscal damage would be in the order of a minimum $100 billion, but likely considerably more given the international experience. </a:t>
            </a:r>
          </a:p>
          <a:p>
            <a:pPr>
              <a:lnSpc>
                <a:spcPct val="110000"/>
              </a:lnSpc>
              <a:spcAft>
                <a:spcPts val="600"/>
              </a:spcAft>
            </a:pPr>
            <a:endParaRPr lang="en-AU" sz="600" i="1" dirty="0">
              <a:effectLst/>
              <a:latin typeface="Open Sans" panose="020B0606030504020204" pitchFamily="34" charset="0"/>
              <a:ea typeface="Open Sans" panose="020B0606030504020204" pitchFamily="34" charset="0"/>
              <a:cs typeface="Open Sans" panose="020B0606030504020204" pitchFamily="34" charset="0"/>
            </a:endParaRPr>
          </a:p>
          <a:p>
            <a:pPr>
              <a:lnSpc>
                <a:spcPct val="110000"/>
              </a:lnSpc>
              <a:spcAft>
                <a:spcPts val="600"/>
              </a:spcAft>
            </a:pPr>
            <a:r>
              <a:rPr lang="en-AU" sz="1600" i="1" dirty="0">
                <a:effectLst/>
                <a:latin typeface="Open Sans" panose="020B0606030504020204" pitchFamily="34" charset="0"/>
                <a:ea typeface="Open Sans" panose="020B0606030504020204" pitchFamily="34" charset="0"/>
                <a:cs typeface="Open Sans" panose="020B0606030504020204" pitchFamily="34" charset="0"/>
              </a:rPr>
              <a:t>“It beggars belief that the alternative government proposes nationalising an uncosted nuclear debt bomb and detonating it at the heart of domestic energy and climate policy.”</a:t>
            </a:r>
          </a:p>
        </p:txBody>
      </p:sp>
      <p:graphicFrame>
        <p:nvGraphicFramePr>
          <p:cNvPr id="8" name="Table 7">
            <a:extLst>
              <a:ext uri="{FF2B5EF4-FFF2-40B4-BE49-F238E27FC236}">
                <a16:creationId xmlns:a16="http://schemas.microsoft.com/office/drawing/2014/main" id="{6917C253-87D5-A3F2-DC8A-10A13A99EF4F}"/>
              </a:ext>
            </a:extLst>
          </p:cNvPr>
          <p:cNvGraphicFramePr>
            <a:graphicFrameLocks noGrp="1"/>
          </p:cNvGraphicFramePr>
          <p:nvPr>
            <p:extLst>
              <p:ext uri="{D42A27DB-BD31-4B8C-83A1-F6EECF244321}">
                <p14:modId xmlns:p14="http://schemas.microsoft.com/office/powerpoint/2010/main" val="741335886"/>
              </p:ext>
            </p:extLst>
          </p:nvPr>
        </p:nvGraphicFramePr>
        <p:xfrm>
          <a:off x="792480" y="2694181"/>
          <a:ext cx="5526406" cy="3661173"/>
        </p:xfrm>
        <a:graphic>
          <a:graphicData uri="http://schemas.openxmlformats.org/drawingml/2006/table">
            <a:tbl>
              <a:tblPr firstRow="1" firstCol="1" bandRow="1">
                <a:tableStyleId>{5C22544A-7EE6-4342-B048-85BDC9FD1C3A}</a:tableStyleId>
              </a:tblPr>
              <a:tblGrid>
                <a:gridCol w="2578223">
                  <a:extLst>
                    <a:ext uri="{9D8B030D-6E8A-4147-A177-3AD203B41FA5}">
                      <a16:colId xmlns:a16="http://schemas.microsoft.com/office/drawing/2014/main" val="4184212253"/>
                    </a:ext>
                  </a:extLst>
                </a:gridCol>
                <a:gridCol w="1473366">
                  <a:extLst>
                    <a:ext uri="{9D8B030D-6E8A-4147-A177-3AD203B41FA5}">
                      <a16:colId xmlns:a16="http://schemas.microsoft.com/office/drawing/2014/main" val="3815317693"/>
                    </a:ext>
                  </a:extLst>
                </a:gridCol>
                <a:gridCol w="1474817">
                  <a:extLst>
                    <a:ext uri="{9D8B030D-6E8A-4147-A177-3AD203B41FA5}">
                      <a16:colId xmlns:a16="http://schemas.microsoft.com/office/drawing/2014/main" val="876161460"/>
                    </a:ext>
                  </a:extLst>
                </a:gridCol>
              </a:tblGrid>
              <a:tr h="471905">
                <a:tc>
                  <a:txBody>
                    <a:bodyPr/>
                    <a:lstStyle/>
                    <a:p>
                      <a:pPr marL="457200"/>
                      <a:r>
                        <a:rPr lang="en-AU" sz="900" b="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p>
                  </a:txBody>
                  <a:tcPr marL="68580" marR="68580" marT="0" marB="0">
                    <a:solidFill>
                      <a:schemeClr val="accent4"/>
                    </a:solidFill>
                  </a:tcPr>
                </a:tc>
                <a:tc>
                  <a:txBody>
                    <a:bodyPr/>
                    <a:lstStyle/>
                    <a:p>
                      <a:pPr marL="457200"/>
                      <a:r>
                        <a:rPr lang="en-AU" sz="14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2023  ($/MWh)</a:t>
                      </a:r>
                    </a:p>
                  </a:txBody>
                  <a:tcPr marL="68580" marR="68580" marT="0" marB="0">
                    <a:solidFill>
                      <a:schemeClr val="accent4"/>
                    </a:solidFill>
                  </a:tcPr>
                </a:tc>
                <a:tc>
                  <a:txBody>
                    <a:bodyPr/>
                    <a:lstStyle/>
                    <a:p>
                      <a:pPr marL="457200"/>
                      <a:r>
                        <a:rPr lang="en-AU" sz="14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2030 ($/MWh)</a:t>
                      </a:r>
                    </a:p>
                  </a:txBody>
                  <a:tcPr marL="68580" marR="68580" marT="0" marB="0">
                    <a:solidFill>
                      <a:schemeClr val="accent4"/>
                    </a:solidFill>
                  </a:tcPr>
                </a:tc>
                <a:extLst>
                  <a:ext uri="{0D108BD9-81ED-4DB2-BD59-A6C34878D82A}">
                    <a16:rowId xmlns:a16="http://schemas.microsoft.com/office/drawing/2014/main" val="3640744348"/>
                  </a:ext>
                </a:extLst>
              </a:tr>
              <a:tr h="697816">
                <a:tc>
                  <a:txBody>
                    <a:bodyPr/>
                    <a:lstStyle/>
                    <a:p>
                      <a:pPr marL="457200" indent="0">
                        <a:lnSpc>
                          <a:spcPct val="120000"/>
                        </a:lnSpc>
                        <a:spcBef>
                          <a:spcPts val="20"/>
                        </a:spcBef>
                        <a:spcAft>
                          <a:spcPts val="20"/>
                        </a:spcAft>
                        <a:buFont typeface="Arial" panose="020B0604020202020204" pitchFamily="34" charset="0"/>
                        <a:buNone/>
                      </a:pPr>
                      <a:r>
                        <a:rPr lang="en-AU" sz="14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Large-scale nuclear</a:t>
                      </a:r>
                    </a:p>
                    <a:p>
                      <a:pPr marL="628650" indent="-171450">
                        <a:lnSpc>
                          <a:spcPct val="120000"/>
                        </a:lnSpc>
                        <a:spcBef>
                          <a:spcPts val="20"/>
                        </a:spcBef>
                        <a:spcAft>
                          <a:spcPts val="20"/>
                        </a:spcAft>
                        <a:buFont typeface="Arial" panose="020B0604020202020204" pitchFamily="34" charset="0"/>
                        <a:buChar char="•"/>
                      </a:pPr>
                      <a:endParaRPr lang="en-AU" sz="7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solidFill>
                      <a:srgbClr val="FFEEB9"/>
                    </a:solidFill>
                  </a:tcPr>
                </a:tc>
                <a:tc>
                  <a:txBody>
                    <a:bodyPr/>
                    <a:lstStyle/>
                    <a:p>
                      <a:pPr marL="457200">
                        <a:lnSpc>
                          <a:spcPct val="120000"/>
                        </a:lnSpc>
                        <a:spcBef>
                          <a:spcPts val="20"/>
                        </a:spcBef>
                        <a:spcAft>
                          <a:spcPts val="20"/>
                        </a:spcAft>
                      </a:pPr>
                      <a:r>
                        <a:rPr lang="en-AU" sz="1400" b="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155-252</a:t>
                      </a:r>
                    </a:p>
                  </a:txBody>
                  <a:tcPr marL="68580" marR="68580" marT="0" marB="0">
                    <a:solidFill>
                      <a:srgbClr val="FFEEB9"/>
                    </a:solidFill>
                  </a:tcPr>
                </a:tc>
                <a:tc>
                  <a:txBody>
                    <a:bodyPr/>
                    <a:lstStyle/>
                    <a:p>
                      <a:pPr marL="457200">
                        <a:lnSpc>
                          <a:spcPct val="120000"/>
                        </a:lnSpc>
                        <a:spcBef>
                          <a:spcPts val="20"/>
                        </a:spcBef>
                        <a:spcAft>
                          <a:spcPts val="20"/>
                        </a:spcAft>
                      </a:pPr>
                      <a:r>
                        <a:rPr lang="en-AU" sz="1400" b="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141-233</a:t>
                      </a:r>
                    </a:p>
                  </a:txBody>
                  <a:tcPr marL="68580" marR="68580" marT="0" marB="0">
                    <a:solidFill>
                      <a:srgbClr val="FFEEB9"/>
                    </a:solidFill>
                  </a:tcPr>
                </a:tc>
                <a:extLst>
                  <a:ext uri="{0D108BD9-81ED-4DB2-BD59-A6C34878D82A}">
                    <a16:rowId xmlns:a16="http://schemas.microsoft.com/office/drawing/2014/main" val="2959958005"/>
                  </a:ext>
                </a:extLst>
              </a:tr>
              <a:tr h="940510">
                <a:tc>
                  <a:txBody>
                    <a:bodyPr/>
                    <a:lstStyle/>
                    <a:p>
                      <a:pPr marL="457200" indent="0">
                        <a:lnSpc>
                          <a:spcPct val="120000"/>
                        </a:lnSpc>
                        <a:spcBef>
                          <a:spcPts val="20"/>
                        </a:spcBef>
                        <a:spcAft>
                          <a:spcPts val="20"/>
                        </a:spcAft>
                        <a:buFont typeface="Arial" panose="020B0604020202020204" pitchFamily="34" charset="0"/>
                        <a:buNone/>
                      </a:pPr>
                      <a:r>
                        <a:rPr lang="en-AU" sz="14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Small modular reactors </a:t>
                      </a:r>
                      <a:r>
                        <a:rPr lang="en-AU" sz="1400" b="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(if they are ever built!)</a:t>
                      </a:r>
                    </a:p>
                    <a:p>
                      <a:pPr marL="628650" indent="-171450">
                        <a:lnSpc>
                          <a:spcPct val="120000"/>
                        </a:lnSpc>
                        <a:spcBef>
                          <a:spcPts val="20"/>
                        </a:spcBef>
                        <a:spcAft>
                          <a:spcPts val="20"/>
                        </a:spcAft>
                        <a:buFont typeface="Arial" panose="020B0604020202020204" pitchFamily="34" charset="0"/>
                        <a:buChar char="•"/>
                      </a:pPr>
                      <a:endParaRPr lang="en-AU" sz="700" b="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solidFill>
                      <a:schemeClr val="tx1"/>
                    </a:solidFill>
                  </a:tcPr>
                </a:tc>
                <a:tc>
                  <a:txBody>
                    <a:bodyPr/>
                    <a:lstStyle/>
                    <a:p>
                      <a:pPr marL="457200">
                        <a:lnSpc>
                          <a:spcPct val="120000"/>
                        </a:lnSpc>
                        <a:spcBef>
                          <a:spcPts val="20"/>
                        </a:spcBef>
                        <a:spcAft>
                          <a:spcPts val="20"/>
                        </a:spcAft>
                      </a:pPr>
                      <a:endParaRPr lang="en-AU" sz="1400" b="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p>
                      <a:pPr marL="457200">
                        <a:lnSpc>
                          <a:spcPct val="120000"/>
                        </a:lnSpc>
                        <a:spcBef>
                          <a:spcPts val="20"/>
                        </a:spcBef>
                        <a:spcAft>
                          <a:spcPts val="20"/>
                        </a:spcAft>
                      </a:pPr>
                      <a:r>
                        <a:rPr lang="en-AU" sz="1400" b="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387-641</a:t>
                      </a:r>
                    </a:p>
                  </a:txBody>
                  <a:tcPr marL="68580" marR="68580" marT="0" marB="0">
                    <a:solidFill>
                      <a:schemeClr val="tx1"/>
                    </a:solidFill>
                  </a:tcPr>
                </a:tc>
                <a:tc>
                  <a:txBody>
                    <a:bodyPr/>
                    <a:lstStyle/>
                    <a:p>
                      <a:pPr marL="457200">
                        <a:lnSpc>
                          <a:spcPct val="120000"/>
                        </a:lnSpc>
                        <a:spcBef>
                          <a:spcPts val="20"/>
                        </a:spcBef>
                        <a:spcAft>
                          <a:spcPts val="20"/>
                        </a:spcAft>
                      </a:pPr>
                      <a:endParaRPr lang="en-AU" sz="1400" b="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p>
                      <a:pPr marL="457200">
                        <a:lnSpc>
                          <a:spcPct val="120000"/>
                        </a:lnSpc>
                        <a:spcBef>
                          <a:spcPts val="20"/>
                        </a:spcBef>
                        <a:spcAft>
                          <a:spcPts val="20"/>
                        </a:spcAft>
                      </a:pPr>
                      <a:r>
                        <a:rPr lang="en-AU" sz="1400" b="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230-382</a:t>
                      </a:r>
                    </a:p>
                  </a:txBody>
                  <a:tcPr marL="68580" marR="68580" marT="0" marB="0">
                    <a:solidFill>
                      <a:schemeClr val="tx1"/>
                    </a:solidFill>
                  </a:tcPr>
                </a:tc>
                <a:extLst>
                  <a:ext uri="{0D108BD9-81ED-4DB2-BD59-A6C34878D82A}">
                    <a16:rowId xmlns:a16="http://schemas.microsoft.com/office/drawing/2014/main" val="2047007737"/>
                  </a:ext>
                </a:extLst>
              </a:tr>
              <a:tr h="1550942">
                <a:tc>
                  <a:txBody>
                    <a:bodyPr/>
                    <a:lstStyle/>
                    <a:p>
                      <a:pPr marL="457200" indent="0">
                        <a:lnSpc>
                          <a:spcPct val="120000"/>
                        </a:lnSpc>
                        <a:spcBef>
                          <a:spcPts val="20"/>
                        </a:spcBef>
                        <a:spcAft>
                          <a:spcPts val="20"/>
                        </a:spcAft>
                        <a:buFont typeface="Arial" panose="020B0604020202020204" pitchFamily="34" charset="0"/>
                        <a:buNone/>
                      </a:pPr>
                      <a:r>
                        <a:rPr lang="en-AU" sz="14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90% wind and solar </a:t>
                      </a:r>
                      <a:r>
                        <a:rPr lang="en-AU" sz="1400" b="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supply to the National Electricity Market including storage and transmission costs</a:t>
                      </a:r>
                    </a:p>
                  </a:txBody>
                  <a:tcPr marL="68580" marR="68580" marT="0" marB="0">
                    <a:solidFill>
                      <a:srgbClr val="FFEEB9"/>
                    </a:solidFill>
                  </a:tcPr>
                </a:tc>
                <a:tc>
                  <a:txBody>
                    <a:bodyPr/>
                    <a:lstStyle/>
                    <a:p>
                      <a:pPr marL="457200">
                        <a:lnSpc>
                          <a:spcPct val="120000"/>
                        </a:lnSpc>
                        <a:spcBef>
                          <a:spcPts val="20"/>
                        </a:spcBef>
                        <a:spcAft>
                          <a:spcPts val="20"/>
                        </a:spcAft>
                      </a:pPr>
                      <a:r>
                        <a:rPr lang="en-AU" sz="1400" b="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100-143</a:t>
                      </a:r>
                    </a:p>
                  </a:txBody>
                  <a:tcPr marL="68580" marR="68580" marT="0" marB="0">
                    <a:solidFill>
                      <a:srgbClr val="FFEEB9"/>
                    </a:solidFill>
                  </a:tcPr>
                </a:tc>
                <a:tc>
                  <a:txBody>
                    <a:bodyPr/>
                    <a:lstStyle/>
                    <a:p>
                      <a:pPr marL="457200">
                        <a:lnSpc>
                          <a:spcPct val="120000"/>
                        </a:lnSpc>
                        <a:spcBef>
                          <a:spcPts val="20"/>
                        </a:spcBef>
                        <a:spcAft>
                          <a:spcPts val="20"/>
                        </a:spcAft>
                      </a:pPr>
                      <a:r>
                        <a:rPr lang="en-AU" sz="1400" b="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89-128</a:t>
                      </a:r>
                    </a:p>
                  </a:txBody>
                  <a:tcPr marL="68580" marR="68580" marT="0" marB="0">
                    <a:solidFill>
                      <a:srgbClr val="FFEEB9"/>
                    </a:solidFill>
                  </a:tcPr>
                </a:tc>
                <a:extLst>
                  <a:ext uri="{0D108BD9-81ED-4DB2-BD59-A6C34878D82A}">
                    <a16:rowId xmlns:a16="http://schemas.microsoft.com/office/drawing/2014/main" val="2351450444"/>
                  </a:ext>
                </a:extLst>
              </a:tr>
            </a:tbl>
          </a:graphicData>
        </a:graphic>
      </p:graphicFrame>
      <p:sp>
        <p:nvSpPr>
          <p:cNvPr id="9" name="Rectangle 3">
            <a:extLst>
              <a:ext uri="{FF2B5EF4-FFF2-40B4-BE49-F238E27FC236}">
                <a16:creationId xmlns:a16="http://schemas.microsoft.com/office/drawing/2014/main" id="{F0D4B22D-C8CB-46FC-1288-B6B37C01984F}"/>
              </a:ext>
            </a:extLst>
          </p:cNvPr>
          <p:cNvSpPr>
            <a:spLocks noChangeArrowheads="1"/>
          </p:cNvSpPr>
          <p:nvPr/>
        </p:nvSpPr>
        <p:spPr bwMode="auto">
          <a:xfrm>
            <a:off x="-952" y="4733607"/>
            <a:ext cx="15629452" cy="531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dirty="0"/>
          </a:p>
        </p:txBody>
      </p:sp>
      <p:sp>
        <p:nvSpPr>
          <p:cNvPr id="7" name="TextBox 6">
            <a:extLst>
              <a:ext uri="{FF2B5EF4-FFF2-40B4-BE49-F238E27FC236}">
                <a16:creationId xmlns:a16="http://schemas.microsoft.com/office/drawing/2014/main" id="{54800BF8-D204-EFD5-6197-FF50F83560B9}"/>
              </a:ext>
            </a:extLst>
          </p:cNvPr>
          <p:cNvSpPr txBox="1"/>
          <p:nvPr/>
        </p:nvSpPr>
        <p:spPr>
          <a:xfrm>
            <a:off x="714374" y="1438531"/>
            <a:ext cx="4954905" cy="976358"/>
          </a:xfrm>
          <a:prstGeom prst="rect">
            <a:avLst/>
          </a:prstGeom>
          <a:noFill/>
        </p:spPr>
        <p:txBody>
          <a:bodyPr wrap="square">
            <a:spAutoFit/>
          </a:bodyPr>
          <a:lstStyle/>
          <a:p>
            <a:pPr>
              <a:lnSpc>
                <a:spcPct val="110000"/>
              </a:lnSpc>
              <a:spcAft>
                <a:spcPts val="600"/>
              </a:spcAft>
            </a:pPr>
            <a:r>
              <a:rPr lang="en-AU" sz="1700" b="1" u="sng" dirty="0">
                <a:solidFill>
                  <a:srgbClr val="FFC000"/>
                </a:solidFill>
                <a:effectLst/>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CSIRO GenCost report, May 2024</a:t>
            </a:r>
            <a:endParaRPr lang="en-AU" sz="1700" b="1" u="sng" dirty="0">
              <a:solidFill>
                <a:srgbClr val="FFC000"/>
              </a:solidFill>
              <a:effectLst/>
              <a:latin typeface="Open Sans" panose="020B0606030504020204" pitchFamily="34" charset="0"/>
              <a:ea typeface="Open Sans" panose="020B0606030504020204" pitchFamily="34" charset="0"/>
              <a:cs typeface="Open Sans" panose="020B0606030504020204" pitchFamily="34" charset="0"/>
            </a:endParaRPr>
          </a:p>
          <a:p>
            <a:pPr>
              <a:lnSpc>
                <a:spcPct val="110000"/>
              </a:lnSpc>
              <a:spcAft>
                <a:spcPts val="600"/>
              </a:spcAft>
            </a:pPr>
            <a:endParaRPr lang="en-AU" sz="1000" i="1" u="sng" dirty="0">
              <a:solidFill>
                <a:srgbClr val="FFC000"/>
              </a:solidFill>
              <a:latin typeface="Open Sans" panose="020B0606030504020204" pitchFamily="34" charset="0"/>
              <a:ea typeface="Open Sans" panose="020B0606030504020204" pitchFamily="34" charset="0"/>
              <a:cs typeface="Open Sans" panose="020B0606030504020204" pitchFamily="34" charset="0"/>
            </a:endParaRPr>
          </a:p>
          <a:p>
            <a:pPr>
              <a:lnSpc>
                <a:spcPct val="110000"/>
              </a:lnSpc>
              <a:spcAft>
                <a:spcPts val="600"/>
              </a:spcAft>
            </a:pPr>
            <a:r>
              <a:rPr lang="en-AU" sz="1600" i="1" dirty="0">
                <a:solidFill>
                  <a:srgbClr val="FFC000"/>
                </a:solidFill>
                <a:latin typeface="Open Sans" panose="020B0606030504020204" pitchFamily="34" charset="0"/>
                <a:ea typeface="Open Sans" panose="020B0606030504020204" pitchFamily="34" charset="0"/>
                <a:cs typeface="Open Sans" panose="020B0606030504020204" pitchFamily="34" charset="0"/>
              </a:rPr>
              <a:t>For discussion see </a:t>
            </a:r>
            <a:r>
              <a:rPr lang="en-AU" sz="1600" i="1" u="sng" dirty="0">
                <a:solidFill>
                  <a:schemeClr val="accent4"/>
                </a:solidFill>
                <a:latin typeface="Open Sans" panose="020B0606030504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reneweconomy.com.au/?s=gencost</a:t>
            </a:r>
            <a:endParaRPr lang="en-AU" sz="1600" i="1"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9670DBEF-D240-1584-92D8-0C380EE061B5}"/>
              </a:ext>
            </a:extLst>
          </p:cNvPr>
          <p:cNvSpPr txBox="1"/>
          <p:nvPr/>
        </p:nvSpPr>
        <p:spPr>
          <a:xfrm>
            <a:off x="701040" y="502645"/>
            <a:ext cx="10789920" cy="584775"/>
          </a:xfrm>
          <a:prstGeom prst="rect">
            <a:avLst/>
          </a:prstGeom>
          <a:noFill/>
        </p:spPr>
        <p:txBody>
          <a:bodyPr wrap="square" rtlCol="0">
            <a:spAutoFit/>
          </a:bodyPr>
          <a:lstStyle/>
          <a:p>
            <a:r>
              <a:rPr lang="en-AU"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Nuclear power costs too much</a:t>
            </a:r>
          </a:p>
        </p:txBody>
      </p:sp>
    </p:spTree>
    <p:extLst>
      <p:ext uri="{BB962C8B-B14F-4D97-AF65-F5344CB8AC3E}">
        <p14:creationId xmlns:p14="http://schemas.microsoft.com/office/powerpoint/2010/main" val="313485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D7448A-1B61-89D4-876E-B2B88A3D67D8}"/>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C069EE66-F957-61C5-5273-E3214E1F4582}"/>
              </a:ext>
            </a:extLst>
          </p:cNvPr>
          <p:cNvSpPr txBox="1"/>
          <p:nvPr/>
        </p:nvSpPr>
        <p:spPr>
          <a:xfrm>
            <a:off x="701040" y="502645"/>
            <a:ext cx="10789920" cy="1077218"/>
          </a:xfrm>
          <a:prstGeom prst="rect">
            <a:avLst/>
          </a:prstGeom>
          <a:noFill/>
        </p:spPr>
        <p:txBody>
          <a:bodyPr wrap="square" rtlCol="0">
            <a:spAutoFit/>
          </a:bodyPr>
          <a:lstStyle/>
          <a:p>
            <a:r>
              <a:rPr lang="en-AU"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Nuclear power costs too much</a:t>
            </a:r>
          </a:p>
          <a:p>
            <a:endParaRPr lang="en-AU"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7514A121-7A60-E54D-A820-2D20E86073DA}"/>
              </a:ext>
            </a:extLst>
          </p:cNvPr>
          <p:cNvSpPr txBox="1"/>
          <p:nvPr/>
        </p:nvSpPr>
        <p:spPr>
          <a:xfrm>
            <a:off x="11930063" y="371475"/>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AC9655E4-8416-FC3B-1026-4BD041F7FE13}"/>
              </a:ext>
            </a:extLst>
          </p:cNvPr>
          <p:cNvSpPr txBox="1"/>
          <p:nvPr/>
        </p:nvSpPr>
        <p:spPr>
          <a:xfrm>
            <a:off x="611270" y="1409700"/>
            <a:ext cx="11503524" cy="5008807"/>
          </a:xfrm>
          <a:prstGeom prst="rect">
            <a:avLst/>
          </a:prstGeom>
          <a:noFill/>
        </p:spPr>
        <p:txBody>
          <a:bodyPr wrap="square" rtlCol="0">
            <a:spAutoFit/>
          </a:bodyPr>
          <a:lstStyle/>
          <a:p>
            <a:pPr>
              <a:lnSpc>
                <a:spcPct val="110000"/>
              </a:lnSpc>
              <a:spcAft>
                <a:spcPts val="600"/>
              </a:spcAft>
            </a:pPr>
            <a:r>
              <a:rPr lang="en-AU" sz="1700" b="1" u="sng"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ACF ‘Power Games’ report</a:t>
            </a:r>
            <a:endParaRPr lang="en-AU" sz="1700"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10000"/>
              </a:lnSpc>
              <a:spcAft>
                <a:spcPts val="600"/>
              </a:spcAft>
              <a:buFont typeface="Wingdings" panose="05000000000000000000" pitchFamily="2" charset="2"/>
              <a:buChar char="§"/>
            </a:pPr>
            <a:r>
              <a:rPr lang="en-AU" sz="1700" dirty="0">
                <a:effectLst/>
                <a:latin typeface="Open Sans" panose="020B0606030504020204" pitchFamily="34" charset="0"/>
                <a:ea typeface="Open Sans" panose="020B0606030504020204" pitchFamily="34" charset="0"/>
                <a:cs typeface="Open Sans" panose="020B0606030504020204" pitchFamily="34" charset="0"/>
              </a:rPr>
              <a:t>Comparing costs of large reactors in the UK and US, and estimates of what a hypothetical SMR might cost</a:t>
            </a:r>
            <a:br>
              <a:rPr lang="en-AU" sz="1700" dirty="0">
                <a:effectLst/>
                <a:latin typeface="Open Sans" panose="020B0606030504020204" pitchFamily="34" charset="0"/>
                <a:ea typeface="Open Sans" panose="020B0606030504020204" pitchFamily="34" charset="0"/>
                <a:cs typeface="Open Sans" panose="020B0606030504020204" pitchFamily="34" charset="0"/>
              </a:rPr>
            </a:br>
            <a:r>
              <a:rPr lang="en-AU" sz="1700" dirty="0">
                <a:effectLst/>
                <a:latin typeface="Open Sans" panose="020B0606030504020204" pitchFamily="34" charset="0"/>
                <a:ea typeface="Open Sans" panose="020B0606030504020204" pitchFamily="34" charset="0"/>
                <a:cs typeface="Open Sans" panose="020B0606030504020204" pitchFamily="34" charset="0"/>
              </a:rPr>
              <a:t>vs CSIRO estimates for renewables + storage, nuclear costs (large or small) would need to come down by two-thirds to be competitive.</a:t>
            </a:r>
          </a:p>
          <a:p>
            <a:pPr marL="285750" indent="-285750">
              <a:lnSpc>
                <a:spcPct val="110000"/>
              </a:lnSpc>
              <a:spcAft>
                <a:spcPts val="600"/>
              </a:spcAft>
              <a:buFont typeface="Wingdings" panose="05000000000000000000" pitchFamily="2" charset="2"/>
              <a:buChar char="§"/>
            </a:pPr>
            <a:r>
              <a:rPr lang="en-AU" sz="1700" dirty="0">
                <a:effectLst/>
                <a:latin typeface="Open Sans" panose="020B0606030504020204" pitchFamily="34" charset="0"/>
                <a:ea typeface="Open Sans" panose="020B0606030504020204" pitchFamily="34" charset="0"/>
                <a:cs typeface="Open Sans" panose="020B0606030504020204" pitchFamily="34" charset="0"/>
              </a:rPr>
              <a:t>Replacing Australia’s 21 gigawatts of coal power with nuclear would cost $500-$650 billion (plus much more to train a nuclear workforce.)</a:t>
            </a:r>
            <a:r>
              <a:rPr lang="en-AU" sz="17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workforce)</a:t>
            </a:r>
            <a:endParaRPr lang="en-AU" sz="17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10000"/>
              </a:lnSpc>
              <a:spcAft>
                <a:spcPts val="600"/>
              </a:spcAft>
            </a:pPr>
            <a:r>
              <a:rPr lang="en-AU" sz="1700" b="1" u="sng"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Levelised cost of electricity review</a:t>
            </a:r>
            <a:endParaRPr lang="en-AU" sz="1700" dirty="0">
              <a:effectLst/>
              <a:latin typeface="Open Sans" panose="020B0606030504020204" pitchFamily="34" charset="0"/>
              <a:ea typeface="Open Sans" panose="020B0606030504020204" pitchFamily="34" charset="0"/>
              <a:cs typeface="Open Sans" panose="020B0606030504020204" pitchFamily="34" charset="0"/>
            </a:endParaRPr>
          </a:p>
          <a:p>
            <a:pPr>
              <a:lnSpc>
                <a:spcPct val="110000"/>
              </a:lnSpc>
              <a:spcAft>
                <a:spcPts val="600"/>
              </a:spcAft>
            </a:pPr>
            <a:r>
              <a:rPr lang="en-AU" sz="1700" dirty="0">
                <a:effectLst/>
                <a:latin typeface="Open Sans" panose="020B0606030504020204" pitchFamily="34" charset="0"/>
                <a:ea typeface="Open Sans" panose="020B0606030504020204" pitchFamily="34" charset="0"/>
                <a:cs typeface="Open Sans" panose="020B0606030504020204" pitchFamily="34" charset="0"/>
              </a:rPr>
              <a:t>A May 2024 report prepared for the Clean Energy Council by Egis, a leading global consulting, construction and engineering firm, found that nuclear power is up to 6 times more expensive than renewable energy.</a:t>
            </a:r>
            <a:r>
              <a:rPr lang="en-AU" sz="1700" dirty="0">
                <a:latin typeface="Open Sans" panose="020B0606030504020204" pitchFamily="34" charset="0"/>
                <a:ea typeface="Open Sans" panose="020B0606030504020204" pitchFamily="34" charset="0"/>
                <a:cs typeface="Open Sans" panose="020B0606030504020204" pitchFamily="34" charset="0"/>
              </a:rPr>
              <a:t> </a:t>
            </a:r>
          </a:p>
          <a:p>
            <a:pPr>
              <a:lnSpc>
                <a:spcPct val="110000"/>
              </a:lnSpc>
              <a:spcAft>
                <a:spcPts val="600"/>
              </a:spcAft>
            </a:pPr>
            <a:r>
              <a:rPr lang="en-AU" sz="1700" b="1" u="sng"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Nuclear is unviable because of economics, not engineering</a:t>
            </a:r>
            <a:endParaRPr lang="en-AU" sz="1700" dirty="0">
              <a:effectLst/>
              <a:latin typeface="Open Sans" panose="020B0606030504020204" pitchFamily="34" charset="0"/>
              <a:ea typeface="Open Sans" panose="020B0606030504020204" pitchFamily="34" charset="0"/>
              <a:cs typeface="Open Sans" panose="020B0606030504020204" pitchFamily="34" charset="0"/>
            </a:endParaRPr>
          </a:p>
          <a:p>
            <a:pPr>
              <a:lnSpc>
                <a:spcPct val="110000"/>
              </a:lnSpc>
              <a:spcAft>
                <a:spcPts val="600"/>
              </a:spcAft>
            </a:pPr>
            <a:r>
              <a:rPr lang="en-AU" sz="1700" dirty="0">
                <a:latin typeface="Open Sans" panose="020B0606030504020204" pitchFamily="34" charset="0"/>
                <a:ea typeface="Open Sans" panose="020B0606030504020204" pitchFamily="34" charset="0"/>
                <a:cs typeface="Open Sans" panose="020B0606030504020204" pitchFamily="34" charset="0"/>
              </a:rPr>
              <a:t>Steven Hamilton and Luke Heeney conclude that e</a:t>
            </a:r>
            <a:r>
              <a:rPr lang="en-AU" sz="1700" dirty="0">
                <a:effectLst/>
                <a:latin typeface="Open Sans" panose="020B0606030504020204" pitchFamily="34" charset="0"/>
                <a:ea typeface="Open Sans" panose="020B0606030504020204" pitchFamily="34" charset="0"/>
                <a:cs typeface="Open Sans" panose="020B0606030504020204" pitchFamily="34" charset="0"/>
              </a:rPr>
              <a:t>ven if all that mattered was the cheapest possible energy that meets minimum levels of reliability and emissions, the Coalition's plan fails. </a:t>
            </a:r>
          </a:p>
          <a:p>
            <a:pPr>
              <a:lnSpc>
                <a:spcPct val="110000"/>
              </a:lnSpc>
              <a:spcAft>
                <a:spcPts val="600"/>
              </a:spcAft>
            </a:pPr>
            <a:r>
              <a:rPr lang="en-AU" sz="1700" b="1" u="sng"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Power bills could rise by $1,000 a year under Coalition plan</a:t>
            </a:r>
            <a:endParaRPr lang="en-AU" sz="1700" b="1" u="sng" dirty="0">
              <a:effectLst/>
              <a:latin typeface="Open Sans" panose="020B0606030504020204" pitchFamily="34" charset="0"/>
              <a:ea typeface="Open Sans" panose="020B0606030504020204" pitchFamily="34" charset="0"/>
              <a:cs typeface="Open Sans" panose="020B0606030504020204" pitchFamily="34" charset="0"/>
            </a:endParaRPr>
          </a:p>
          <a:p>
            <a:pPr>
              <a:lnSpc>
                <a:spcPct val="110000"/>
              </a:lnSpc>
              <a:spcAft>
                <a:spcPts val="600"/>
              </a:spcAft>
            </a:pPr>
            <a:r>
              <a:rPr lang="en-AU" sz="1700" dirty="0">
                <a:effectLst/>
                <a:latin typeface="Open Sans" panose="020B0606030504020204" pitchFamily="34" charset="0"/>
                <a:ea typeface="Open Sans" panose="020B0606030504020204" pitchFamily="34" charset="0"/>
                <a:cs typeface="Open Sans" panose="020B0606030504020204" pitchFamily="34" charset="0"/>
              </a:rPr>
              <a:t>Annual household power bills could increase by up to $1,000 under the Coalition’s plan to slow the rollout of renewables and use more gas before nuclear plants begin operating</a:t>
            </a:r>
            <a:r>
              <a:rPr lang="en-AU" sz="1700" dirty="0">
                <a:latin typeface="Open Sans" panose="020B0606030504020204" pitchFamily="34" charset="0"/>
                <a:ea typeface="Open Sans" panose="020B0606030504020204" pitchFamily="34" charset="0"/>
                <a:cs typeface="Open Sans" panose="020B0606030504020204" pitchFamily="34" charset="0"/>
              </a:rPr>
              <a:t> according to energy experts.</a:t>
            </a:r>
            <a:endParaRPr lang="en-AU" sz="17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76814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3F963C-6CBC-6C0D-CD27-78C7421D8C16}"/>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B286B31D-2F18-2905-C08E-36652B4EED8E}"/>
              </a:ext>
            </a:extLst>
          </p:cNvPr>
          <p:cNvSpPr txBox="1"/>
          <p:nvPr/>
        </p:nvSpPr>
        <p:spPr>
          <a:xfrm>
            <a:off x="580790" y="480809"/>
            <a:ext cx="10789920" cy="584775"/>
          </a:xfrm>
          <a:prstGeom prst="rect">
            <a:avLst/>
          </a:prstGeom>
          <a:noFill/>
        </p:spPr>
        <p:txBody>
          <a:bodyPr wrap="square" rtlCol="0">
            <a:spAutoFit/>
          </a:bodyPr>
          <a:lstStyle/>
          <a:p>
            <a:r>
              <a:rPr lang="en-AU"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Small modular reactors (SMRs)</a:t>
            </a:r>
          </a:p>
        </p:txBody>
      </p:sp>
      <p:sp>
        <p:nvSpPr>
          <p:cNvPr id="6" name="TextBox 5">
            <a:extLst>
              <a:ext uri="{FF2B5EF4-FFF2-40B4-BE49-F238E27FC236}">
                <a16:creationId xmlns:a16="http://schemas.microsoft.com/office/drawing/2014/main" id="{7514A121-7A60-E54D-A820-2D20E86073DA}"/>
              </a:ext>
            </a:extLst>
          </p:cNvPr>
          <p:cNvSpPr txBox="1"/>
          <p:nvPr/>
        </p:nvSpPr>
        <p:spPr>
          <a:xfrm>
            <a:off x="11930063" y="371475"/>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3198CCD2-2089-3A25-084B-5A7943124F07}"/>
              </a:ext>
            </a:extLst>
          </p:cNvPr>
          <p:cNvSpPr txBox="1"/>
          <p:nvPr/>
        </p:nvSpPr>
        <p:spPr>
          <a:xfrm>
            <a:off x="615288" y="1460511"/>
            <a:ext cx="10448952" cy="4524315"/>
          </a:xfrm>
          <a:prstGeom prst="rect">
            <a:avLst/>
          </a:prstGeom>
          <a:noFill/>
        </p:spPr>
        <p:txBody>
          <a:bodyPr wrap="square" rtlCol="0">
            <a:spAutoFit/>
          </a:bodyPr>
          <a:lstStyle/>
          <a:p>
            <a:r>
              <a:rPr lang="en-AU"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Definition:</a:t>
            </a:r>
          </a:p>
          <a:p>
            <a:pPr marL="457200" indent="-457200">
              <a:buFont typeface="Wingdings" panose="05000000000000000000" pitchFamily="2" charset="2"/>
              <a:buChar char="§"/>
            </a:pPr>
            <a:r>
              <a:rPr lang="en-AU" dirty="0">
                <a:latin typeface="Open Sans" panose="020B0606030504020204" pitchFamily="34" charset="0"/>
                <a:ea typeface="Open Sans" panose="020B0606030504020204" pitchFamily="34" charset="0"/>
                <a:cs typeface="Open Sans" panose="020B0606030504020204" pitchFamily="34" charset="0"/>
              </a:rPr>
              <a:t>Less than 300 megawatts capacity</a:t>
            </a:r>
          </a:p>
          <a:p>
            <a:pPr marL="457200" indent="-457200">
              <a:buFont typeface="Wingdings" panose="05000000000000000000" pitchFamily="2" charset="2"/>
              <a:buChar char="§"/>
            </a:pPr>
            <a:r>
              <a:rPr lang="en-AU" dirty="0">
                <a:latin typeface="Open Sans" panose="020B0606030504020204" pitchFamily="34" charset="0"/>
                <a:ea typeface="Open Sans" panose="020B0606030504020204" pitchFamily="34" charset="0"/>
                <a:cs typeface="Open Sans" panose="020B0606030504020204" pitchFamily="34" charset="0"/>
              </a:rPr>
              <a:t>Serial factory production of reactor components</a:t>
            </a:r>
          </a:p>
          <a:p>
            <a:pPr marL="571500" indent="-571500">
              <a:buFont typeface="Arial" panose="020B0604020202020204" pitchFamily="34" charset="0"/>
              <a:buChar char="•"/>
            </a:pPr>
            <a:endParaRPr lang="en-AU"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AU"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‘SMRs’ in China and Russia</a:t>
            </a:r>
          </a:p>
          <a:p>
            <a:pPr marL="457200" indent="-457200">
              <a:buFont typeface="Wingdings" panose="05000000000000000000" pitchFamily="2" charset="2"/>
              <a:buChar char="§"/>
            </a:pPr>
            <a:r>
              <a:rPr lang="en-AU" dirty="0">
                <a:latin typeface="Open Sans" panose="020B0606030504020204" pitchFamily="34" charset="0"/>
                <a:ea typeface="Open Sans" panose="020B0606030504020204" pitchFamily="34" charset="0"/>
                <a:cs typeface="Open Sans" panose="020B0606030504020204" pitchFamily="34" charset="0"/>
              </a:rPr>
              <a:t>Each nation has one twin-reactor ‘SMR’</a:t>
            </a:r>
          </a:p>
          <a:p>
            <a:pPr marL="457200" indent="-457200">
              <a:buFont typeface="Wingdings" panose="05000000000000000000" pitchFamily="2" charset="2"/>
              <a:buChar char="§"/>
            </a:pPr>
            <a:r>
              <a:rPr lang="en-AU" dirty="0">
                <a:latin typeface="Open Sans" panose="020B0606030504020204" pitchFamily="34" charset="0"/>
                <a:ea typeface="Open Sans" panose="020B0606030504020204" pitchFamily="34" charset="0"/>
                <a:cs typeface="Open Sans" panose="020B0606030504020204" pitchFamily="34" charset="0"/>
              </a:rPr>
              <a:t>No modular construction techniques so can’t be called SMRs.</a:t>
            </a:r>
          </a:p>
          <a:p>
            <a:pPr marL="457200" indent="-457200">
              <a:buFont typeface="Wingdings" panose="05000000000000000000" pitchFamily="2" charset="2"/>
              <a:buChar char="§"/>
            </a:pPr>
            <a:r>
              <a:rPr lang="en-AU" dirty="0">
                <a:latin typeface="Open Sans" panose="020B0606030504020204" pitchFamily="34" charset="0"/>
                <a:ea typeface="Open Sans" panose="020B0606030504020204" pitchFamily="34" charset="0"/>
                <a:cs typeface="Open Sans" panose="020B0606030504020204" pitchFamily="34" charset="0"/>
              </a:rPr>
              <a:t>No plans to mass-produce more so can’t even be called </a:t>
            </a:r>
            <a:r>
              <a:rPr lang="en-AU" i="1" dirty="0">
                <a:latin typeface="Open Sans" panose="020B0606030504020204" pitchFamily="34" charset="0"/>
                <a:ea typeface="Open Sans" panose="020B0606030504020204" pitchFamily="34" charset="0"/>
                <a:cs typeface="Open Sans" panose="020B0606030504020204" pitchFamily="34" charset="0"/>
              </a:rPr>
              <a:t>prototype</a:t>
            </a:r>
            <a:r>
              <a:rPr lang="en-AU" dirty="0">
                <a:latin typeface="Open Sans" panose="020B0606030504020204" pitchFamily="34" charset="0"/>
                <a:ea typeface="Open Sans" panose="020B0606030504020204" pitchFamily="34" charset="0"/>
                <a:cs typeface="Open Sans" panose="020B0606030504020204" pitchFamily="34" charset="0"/>
              </a:rPr>
              <a:t> SMRs.</a:t>
            </a:r>
          </a:p>
          <a:p>
            <a:pPr marL="457200" indent="-457200">
              <a:buFont typeface="Arial" panose="020B0604020202020204" pitchFamily="34" charset="0"/>
              <a:buChar char="•"/>
            </a:pPr>
            <a:endParaRPr lang="en-AU"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AU"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Small modular reactors don’t exist … in China, Russia or anywhere else!</a:t>
            </a:r>
          </a:p>
          <a:p>
            <a:endParaRPr lang="en-AU" b="1"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r>
              <a:rPr lang="en-AU"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Many </a:t>
            </a:r>
            <a:r>
              <a:rPr lang="en-AU" b="1" dirty="0">
                <a:solidFill>
                  <a:schemeClr val="accent4"/>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failed SMR projects</a:t>
            </a:r>
            <a:endParaRPr lang="en-AU" b="1"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r>
              <a:rPr lang="en-AU" dirty="0">
                <a:latin typeface="Open Sans" panose="020B0606030504020204" pitchFamily="34" charset="0"/>
                <a:ea typeface="Open Sans" panose="020B0606030504020204" pitchFamily="34" charset="0"/>
                <a:cs typeface="Open Sans" panose="020B0606030504020204" pitchFamily="34" charset="0"/>
              </a:rPr>
              <a:t>e.g. NuScale abandoned its first project in the US in 2023 after costs rose to a ridiculous </a:t>
            </a:r>
            <a:r>
              <a:rPr lang="en-US" dirty="0">
                <a:latin typeface="Open Sans" panose="020B0606030504020204" pitchFamily="34" charset="0"/>
                <a:ea typeface="Open Sans" panose="020B0606030504020204" pitchFamily="34" charset="0"/>
                <a:cs typeface="Open Sans" panose="020B0606030504020204" pitchFamily="34" charset="0"/>
              </a:rPr>
              <a:t>A$14 billion for a 462 MW plant.</a:t>
            </a:r>
          </a:p>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b="1" i="1" dirty="0">
                <a:solidFill>
                  <a:schemeClr val="accent4"/>
                </a:solidFill>
                <a:latin typeface="Open Sans" panose="020B0606030504020204" pitchFamily="34" charset="0"/>
                <a:ea typeface="Open Sans" panose="020B0606030504020204" pitchFamily="34" charset="0"/>
                <a:cs typeface="Open Sans" panose="020B0606030504020204" pitchFamily="34" charset="0"/>
              </a:rPr>
              <a:t>More info: </a:t>
            </a:r>
            <a:r>
              <a:rPr lang="en-AU" i="1" dirty="0">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nuclear.foe.org.au/</a:t>
            </a:r>
            <a:r>
              <a:rPr lang="en-AU" i="1" dirty="0" err="1">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smr</a:t>
            </a:r>
            <a:r>
              <a:rPr lang="en-AU" i="1" dirty="0">
                <a:latin typeface="Open Sans" panose="020B0606030504020204" pitchFamily="34" charset="0"/>
                <a:ea typeface="Open Sans" panose="020B0606030504020204" pitchFamily="34" charset="0"/>
                <a:cs typeface="Open Sans" panose="020B0606030504020204" pitchFamily="34" charset="0"/>
              </a:rPr>
              <a:t>, </a:t>
            </a:r>
            <a:r>
              <a:rPr lang="en-AU" i="1" dirty="0">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reneweconomy.com.au/?s=smr</a:t>
            </a:r>
            <a:endParaRPr lang="en-AU" i="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49160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5" end="5"/>
                                            </p:txEl>
                                          </p:spTgt>
                                        </p:tgtEl>
                                        <p:attrNameLst>
                                          <p:attrName>style.visibility</p:attrName>
                                        </p:attrNameLst>
                                      </p:cBhvr>
                                      <p:to>
                                        <p:strVal val="visible"/>
                                      </p:to>
                                    </p:set>
                                    <p:animEffect transition="in" filter="fade">
                                      <p:cBhvr>
                                        <p:cTn id="10" dur="500"/>
                                        <p:tgtEl>
                                          <p:spTgt spid="4">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animEffect transition="in" filter="fade">
                                      <p:cBhvr>
                                        <p:cTn id="13" dur="500"/>
                                        <p:tgtEl>
                                          <p:spTgt spid="4">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7" end="7"/>
                                            </p:txEl>
                                          </p:spTgt>
                                        </p:tgtEl>
                                        <p:attrNameLst>
                                          <p:attrName>style.visibility</p:attrName>
                                        </p:attrNameLst>
                                      </p:cBhvr>
                                      <p:to>
                                        <p:strVal val="visible"/>
                                      </p:to>
                                    </p:set>
                                    <p:animEffect transition="in" filter="fade">
                                      <p:cBhvr>
                                        <p:cTn id="16" dur="500"/>
                                        <p:tgtEl>
                                          <p:spTgt spid="4">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9" end="9"/>
                                            </p:txEl>
                                          </p:spTgt>
                                        </p:tgtEl>
                                        <p:attrNameLst>
                                          <p:attrName>style.visibility</p:attrName>
                                        </p:attrNameLst>
                                      </p:cBhvr>
                                      <p:to>
                                        <p:strVal val="visible"/>
                                      </p:to>
                                    </p:set>
                                    <p:animEffect transition="in" filter="fade">
                                      <p:cBhvr>
                                        <p:cTn id="21" dur="500"/>
                                        <p:tgtEl>
                                          <p:spTgt spid="4">
                                            <p:txEl>
                                              <p:pRg st="9" end="9"/>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
                                            <p:txEl>
                                              <p:pRg st="11" end="11"/>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00">
            <a:alpha val="6000"/>
          </a:srgb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EDCE63-A928-9791-069A-1D357F690E3D}"/>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E056F10-D9EE-7BF0-7457-61BD2CC5B6D1}"/>
              </a:ext>
            </a:extLst>
          </p:cNvPr>
          <p:cNvSpPr txBox="1"/>
          <p:nvPr/>
        </p:nvSpPr>
        <p:spPr>
          <a:xfrm>
            <a:off x="580790" y="480809"/>
            <a:ext cx="10789920" cy="584775"/>
          </a:xfrm>
          <a:prstGeom prst="rect">
            <a:avLst/>
          </a:prstGeom>
          <a:noFill/>
        </p:spPr>
        <p:txBody>
          <a:bodyPr wrap="square" rtlCol="0">
            <a:spAutoFit/>
          </a:bodyPr>
          <a:lstStyle/>
          <a:p>
            <a:r>
              <a:rPr lang="en-AU"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Too risky</a:t>
            </a:r>
          </a:p>
        </p:txBody>
      </p:sp>
      <p:sp>
        <p:nvSpPr>
          <p:cNvPr id="6" name="TextBox 5">
            <a:extLst>
              <a:ext uri="{FF2B5EF4-FFF2-40B4-BE49-F238E27FC236}">
                <a16:creationId xmlns:a16="http://schemas.microsoft.com/office/drawing/2014/main" id="{7514A121-7A60-E54D-A820-2D20E86073DA}"/>
              </a:ext>
            </a:extLst>
          </p:cNvPr>
          <p:cNvSpPr txBox="1"/>
          <p:nvPr/>
        </p:nvSpPr>
        <p:spPr>
          <a:xfrm>
            <a:off x="11930063" y="371475"/>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D7814C3A-BA29-ACCC-1FB4-438EF1C19E9C}"/>
              </a:ext>
            </a:extLst>
          </p:cNvPr>
          <p:cNvSpPr txBox="1"/>
          <p:nvPr/>
        </p:nvSpPr>
        <p:spPr>
          <a:xfrm>
            <a:off x="580790" y="1409233"/>
            <a:ext cx="9226150" cy="1354217"/>
          </a:xfrm>
          <a:prstGeom prst="rect">
            <a:avLst/>
          </a:prstGeom>
          <a:noFill/>
        </p:spPr>
        <p:txBody>
          <a:bodyPr wrap="square">
            <a:spAutoFit/>
          </a:bodyPr>
          <a:lstStyle/>
          <a:p>
            <a:pPr marL="457200" indent="-457200">
              <a:spcBef>
                <a:spcPts val="600"/>
              </a:spcBef>
              <a:buFont typeface="Wingdings" panose="05000000000000000000" pitchFamily="2" charset="2"/>
              <a:buChar char="§"/>
            </a:pPr>
            <a:r>
              <a:rPr lang="en-AU" sz="2400" dirty="0">
                <a:latin typeface="Open Sans" panose="020B0606030504020204" pitchFamily="34" charset="0"/>
                <a:ea typeface="Open Sans" panose="020B0606030504020204" pitchFamily="34" charset="0"/>
                <a:cs typeface="Open Sans" panose="020B0606030504020204" pitchFamily="34" charset="0"/>
              </a:rPr>
              <a:t>Catastrophic accidents</a:t>
            </a:r>
          </a:p>
          <a:p>
            <a:pPr marL="457200" indent="-457200">
              <a:spcBef>
                <a:spcPts val="600"/>
              </a:spcBef>
              <a:buFont typeface="Wingdings" panose="05000000000000000000" pitchFamily="2" charset="2"/>
              <a:buChar char="§"/>
            </a:pPr>
            <a:r>
              <a:rPr lang="en-AU" sz="2400" dirty="0">
                <a:latin typeface="Open Sans" panose="020B0606030504020204" pitchFamily="34" charset="0"/>
                <a:ea typeface="Open Sans" panose="020B0606030504020204" pitchFamily="34" charset="0"/>
                <a:cs typeface="Open Sans" panose="020B0606030504020204" pitchFamily="34" charset="0"/>
              </a:rPr>
              <a:t>Weapons proliferation</a:t>
            </a:r>
          </a:p>
          <a:p>
            <a:pPr marL="457200" indent="-457200">
              <a:spcBef>
                <a:spcPts val="600"/>
              </a:spcBef>
              <a:buFont typeface="Wingdings" panose="05000000000000000000" pitchFamily="2" charset="2"/>
              <a:buChar char="§"/>
            </a:pPr>
            <a:r>
              <a:rPr lang="en-AU" sz="2400" dirty="0">
                <a:latin typeface="Open Sans" panose="020B0606030504020204" pitchFamily="34" charset="0"/>
                <a:ea typeface="Open Sans" panose="020B0606030504020204" pitchFamily="34" charset="0"/>
                <a:cs typeface="Open Sans" panose="020B0606030504020204" pitchFamily="34" charset="0"/>
              </a:rPr>
              <a:t>Military/terrorist (including cyber) attacks on nuclear plants</a:t>
            </a:r>
          </a:p>
        </p:txBody>
      </p:sp>
      <p:pic>
        <p:nvPicPr>
          <p:cNvPr id="5" name="Picture 4">
            <a:extLst>
              <a:ext uri="{FF2B5EF4-FFF2-40B4-BE49-F238E27FC236}">
                <a16:creationId xmlns:a16="http://schemas.microsoft.com/office/drawing/2014/main" id="{27BF5BF8-FB08-F711-4060-E69A776091F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41545" y="3505199"/>
            <a:ext cx="10245555" cy="1977392"/>
          </a:xfrm>
          <a:prstGeom prst="rect">
            <a:avLst/>
          </a:prstGeom>
        </p:spPr>
      </p:pic>
    </p:spTree>
    <p:extLst>
      <p:ext uri="{BB962C8B-B14F-4D97-AF65-F5344CB8AC3E}">
        <p14:creationId xmlns:p14="http://schemas.microsoft.com/office/powerpoint/2010/main" val="3631980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B4C5DE-A59C-C7F2-7944-F90B9CAA11A0}"/>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24D77256-EDD6-0DA5-2325-B688D0D35AF4}"/>
              </a:ext>
            </a:extLst>
          </p:cNvPr>
          <p:cNvSpPr txBox="1"/>
          <p:nvPr/>
        </p:nvSpPr>
        <p:spPr>
          <a:xfrm>
            <a:off x="580790" y="480809"/>
            <a:ext cx="10789920" cy="584775"/>
          </a:xfrm>
          <a:prstGeom prst="rect">
            <a:avLst/>
          </a:prstGeom>
          <a:noFill/>
        </p:spPr>
        <p:txBody>
          <a:bodyPr wrap="square" rtlCol="0">
            <a:spAutoFit/>
          </a:bodyPr>
          <a:lstStyle/>
          <a:p>
            <a:r>
              <a:rPr lang="en-AU"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Catastrophic accidents</a:t>
            </a:r>
          </a:p>
        </p:txBody>
      </p:sp>
      <p:sp>
        <p:nvSpPr>
          <p:cNvPr id="3" name="Content Placeholder 2">
            <a:extLst>
              <a:ext uri="{FF2B5EF4-FFF2-40B4-BE49-F238E27FC236}">
                <a16:creationId xmlns:a16="http://schemas.microsoft.com/office/drawing/2014/main" id="{D576C37E-B7AC-F541-A995-90C62ED7BAFD}"/>
              </a:ext>
            </a:extLst>
          </p:cNvPr>
          <p:cNvSpPr>
            <a:spLocks noGrp="1"/>
          </p:cNvSpPr>
          <p:nvPr>
            <p:ph idx="1"/>
          </p:nvPr>
        </p:nvSpPr>
        <p:spPr>
          <a:xfrm>
            <a:off x="588645" y="1431471"/>
            <a:ext cx="6376035" cy="5769429"/>
          </a:xfrm>
        </p:spPr>
        <p:txBody>
          <a:bodyPr anchor="t">
            <a:noAutofit/>
          </a:bodyPr>
          <a:lstStyle/>
          <a:p>
            <a:pPr>
              <a:lnSpc>
                <a:spcPct val="110000"/>
              </a:lnSpc>
              <a:spcBef>
                <a:spcPts val="0"/>
              </a:spcBef>
              <a:spcAft>
                <a:spcPts val="600"/>
              </a:spcAft>
              <a:buFont typeface="Wingdings" panose="05000000000000000000" pitchFamily="2" charset="2"/>
              <a:buChar char="§"/>
            </a:pPr>
            <a:r>
              <a:rPr lang="en-US" sz="1800" dirty="0">
                <a:latin typeface="Open Sans" panose="020B0606030504020204" pitchFamily="34" charset="0"/>
                <a:ea typeface="Open Sans" panose="020B0606030504020204" pitchFamily="34" charset="0"/>
                <a:cs typeface="Open Sans" panose="020B0606030504020204" pitchFamily="34" charset="0"/>
              </a:rPr>
              <a:t>The economic costs of the Chernobyl and Fukushima disasters were ~A$1 trillion each. In Australia, that equates to $40,000 for every single citizen.</a:t>
            </a:r>
          </a:p>
          <a:p>
            <a:pPr>
              <a:lnSpc>
                <a:spcPct val="110000"/>
              </a:lnSpc>
              <a:spcBef>
                <a:spcPts val="0"/>
              </a:spcBef>
              <a:spcAft>
                <a:spcPts val="600"/>
              </a:spcAft>
              <a:buFont typeface="Wingdings" panose="05000000000000000000" pitchFamily="2" charset="2"/>
              <a:buChar char="§"/>
            </a:pPr>
            <a:endParaRPr lang="en-US" sz="1000" dirty="0">
              <a:latin typeface="Open Sans" panose="020B0606030504020204" pitchFamily="34" charset="0"/>
              <a:ea typeface="Open Sans" panose="020B0606030504020204" pitchFamily="34" charset="0"/>
              <a:cs typeface="Open Sans" panose="020B0606030504020204" pitchFamily="34" charset="0"/>
            </a:endParaRPr>
          </a:p>
          <a:p>
            <a:pPr>
              <a:lnSpc>
                <a:spcPct val="110000"/>
              </a:lnSpc>
              <a:spcBef>
                <a:spcPts val="0"/>
              </a:spcBef>
              <a:spcAft>
                <a:spcPts val="600"/>
              </a:spcAft>
              <a:buFont typeface="Wingdings" panose="05000000000000000000" pitchFamily="2" charset="2"/>
              <a:buChar char="§"/>
            </a:pPr>
            <a:r>
              <a:rPr lang="en-US" sz="1800" dirty="0">
                <a:latin typeface="Open Sans" panose="020B0606030504020204" pitchFamily="34" charset="0"/>
                <a:ea typeface="Open Sans" panose="020B0606030504020204" pitchFamily="34" charset="0"/>
                <a:cs typeface="Open Sans" panose="020B0606030504020204" pitchFamily="34" charset="0"/>
              </a:rPr>
              <a:t>A total of half a million people were evacuated after the Chernobyl (350,000) and Fukushima (160,000) disasters.</a:t>
            </a:r>
          </a:p>
          <a:p>
            <a:pPr>
              <a:lnSpc>
                <a:spcPct val="110000"/>
              </a:lnSpc>
              <a:spcBef>
                <a:spcPts val="0"/>
              </a:spcBef>
              <a:spcAft>
                <a:spcPts val="600"/>
              </a:spcAft>
              <a:buFont typeface="Wingdings" panose="05000000000000000000" pitchFamily="2" charset="2"/>
              <a:buChar char="§"/>
            </a:pPr>
            <a:endParaRPr lang="en-US" sz="1000" dirty="0">
              <a:latin typeface="Open Sans" panose="020B0606030504020204" pitchFamily="34" charset="0"/>
              <a:ea typeface="Open Sans" panose="020B0606030504020204" pitchFamily="34" charset="0"/>
              <a:cs typeface="Open Sans" panose="020B0606030504020204" pitchFamily="34" charset="0"/>
            </a:endParaRPr>
          </a:p>
          <a:p>
            <a:pPr>
              <a:lnSpc>
                <a:spcPct val="110000"/>
              </a:lnSpc>
              <a:spcBef>
                <a:spcPts val="0"/>
              </a:spcBef>
              <a:spcAft>
                <a:spcPts val="600"/>
              </a:spcAft>
              <a:buFont typeface="Wingdings" panose="05000000000000000000" pitchFamily="2" charset="2"/>
              <a:buChar char="§"/>
            </a:pPr>
            <a:r>
              <a:rPr lang="en-US" sz="1800" dirty="0">
                <a:latin typeface="Open Sans" panose="020B0606030504020204" pitchFamily="34" charset="0"/>
                <a:ea typeface="Open Sans" panose="020B0606030504020204" pitchFamily="34" charset="0"/>
                <a:cs typeface="Open Sans" panose="020B0606030504020204" pitchFamily="34" charset="0"/>
              </a:rPr>
              <a:t>Chernobyl is expected to result in about 16,000 cases of thyroid cancer and 25,000 cases of other cancers by 2065 according to a </a:t>
            </a:r>
            <a:r>
              <a:rPr lang="en-US" sz="1800" dirty="0">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study</a:t>
            </a:r>
            <a:r>
              <a:rPr lang="en-US" sz="1800" dirty="0">
                <a:latin typeface="Open Sans" panose="020B0606030504020204" pitchFamily="34" charset="0"/>
                <a:ea typeface="Open Sans" panose="020B0606030504020204" pitchFamily="34" charset="0"/>
                <a:cs typeface="Open Sans" panose="020B0606030504020204" pitchFamily="34" charset="0"/>
              </a:rPr>
              <a:t> published in the </a:t>
            </a:r>
            <a:r>
              <a:rPr lang="en-US" sz="1800" i="1" dirty="0">
                <a:latin typeface="Open Sans" panose="020B0606030504020204" pitchFamily="34" charset="0"/>
                <a:ea typeface="Open Sans" panose="020B0606030504020204" pitchFamily="34" charset="0"/>
                <a:cs typeface="Open Sans" panose="020B0606030504020204" pitchFamily="34" charset="0"/>
              </a:rPr>
              <a:t>International Journal of Cancer</a:t>
            </a:r>
            <a:r>
              <a:rPr lang="en-US" sz="1800" dirty="0">
                <a:latin typeface="Open Sans" panose="020B0606030504020204" pitchFamily="34" charset="0"/>
                <a:ea typeface="Open Sans" panose="020B0606030504020204" pitchFamily="34" charset="0"/>
                <a:cs typeface="Open Sans" panose="020B0606030504020204" pitchFamily="34" charset="0"/>
              </a:rPr>
              <a:t>, including 16,000 fatal cancers.</a:t>
            </a:r>
          </a:p>
          <a:p>
            <a:pPr>
              <a:lnSpc>
                <a:spcPct val="110000"/>
              </a:lnSpc>
              <a:spcBef>
                <a:spcPts val="0"/>
              </a:spcBef>
              <a:spcAft>
                <a:spcPts val="600"/>
              </a:spcAft>
              <a:buFont typeface="Wingdings" panose="05000000000000000000" pitchFamily="2" charset="2"/>
              <a:buChar char="§"/>
            </a:pPr>
            <a:endParaRPr lang="en-US" sz="1000" dirty="0">
              <a:latin typeface="Open Sans" panose="020B0606030504020204" pitchFamily="34" charset="0"/>
              <a:ea typeface="Open Sans" panose="020B0606030504020204" pitchFamily="34" charset="0"/>
              <a:cs typeface="Open Sans" panose="020B0606030504020204" pitchFamily="34" charset="0"/>
            </a:endParaRPr>
          </a:p>
          <a:p>
            <a:pPr>
              <a:lnSpc>
                <a:spcPct val="110000"/>
              </a:lnSpc>
              <a:spcBef>
                <a:spcPts val="0"/>
              </a:spcBef>
              <a:spcAft>
                <a:spcPts val="600"/>
              </a:spcAft>
              <a:buFont typeface="Wingdings" panose="05000000000000000000" pitchFamily="2" charset="2"/>
              <a:buChar char="§"/>
            </a:pPr>
            <a:r>
              <a:rPr lang="en-US" sz="1800" dirty="0">
                <a:latin typeface="Open Sans" panose="020B0606030504020204" pitchFamily="34" charset="0"/>
                <a:ea typeface="Open Sans" panose="020B0606030504020204" pitchFamily="34" charset="0"/>
                <a:cs typeface="Open Sans" panose="020B0606030504020204" pitchFamily="34" charset="0"/>
              </a:rPr>
              <a:t>Radioactive exposure from Fukushima will cause an estimated </a:t>
            </a:r>
            <a:r>
              <a:rPr lang="en-US" sz="1800" dirty="0">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5,000 fatal cancers</a:t>
            </a:r>
            <a:r>
              <a:rPr lang="en-US" sz="1800" dirty="0">
                <a:latin typeface="Open Sans" panose="020B0606030504020204" pitchFamily="34" charset="0"/>
                <a:ea typeface="Open Sans" panose="020B0606030504020204" pitchFamily="34" charset="0"/>
                <a:cs typeface="Open Sans" panose="020B0606030504020204" pitchFamily="34" charset="0"/>
              </a:rPr>
              <a:t>, in addition to the indirect death toll of at least 2,000 people resulting from the botched evacuation and mistreatment of evacuees.</a:t>
            </a:r>
          </a:p>
        </p:txBody>
      </p:sp>
      <p:pic>
        <p:nvPicPr>
          <p:cNvPr id="8" name="Picture 7">
            <a:extLst>
              <a:ext uri="{FF2B5EF4-FFF2-40B4-BE49-F238E27FC236}">
                <a16:creationId xmlns:a16="http://schemas.microsoft.com/office/drawing/2014/main" id="{7F916E79-35B8-405E-3878-0EDDC98B4A3E}"/>
              </a:ext>
            </a:extLst>
          </p:cNvPr>
          <p:cNvPicPr>
            <a:picLocks noChangeAspect="1"/>
          </p:cNvPicPr>
          <p:nvPr/>
        </p:nvPicPr>
        <p:blipFill>
          <a:blip r:embed="rId5"/>
          <a:stretch>
            <a:fillRect/>
          </a:stretch>
        </p:blipFill>
        <p:spPr>
          <a:xfrm>
            <a:off x="7112786" y="1826367"/>
            <a:ext cx="4877283" cy="3591454"/>
          </a:xfrm>
          <a:prstGeom prst="rect">
            <a:avLst/>
          </a:prstGeom>
          <a:ln>
            <a:solidFill>
              <a:schemeClr val="accent4"/>
            </a:solidFill>
          </a:ln>
        </p:spPr>
      </p:pic>
    </p:spTree>
    <p:extLst>
      <p:ext uri="{BB962C8B-B14F-4D97-AF65-F5344CB8AC3E}">
        <p14:creationId xmlns:p14="http://schemas.microsoft.com/office/powerpoint/2010/main" val="1902704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00">
            <a:alpha val="6000"/>
          </a:srgb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F5F05B-B8C4-36D8-605C-1AE8AE0F8915}"/>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03035A83-086F-6778-79D0-7E67637A62D5}"/>
              </a:ext>
            </a:extLst>
          </p:cNvPr>
          <p:cNvSpPr txBox="1"/>
          <p:nvPr/>
        </p:nvSpPr>
        <p:spPr>
          <a:xfrm>
            <a:off x="580790" y="480809"/>
            <a:ext cx="10789920" cy="584775"/>
          </a:xfrm>
          <a:prstGeom prst="rect">
            <a:avLst/>
          </a:prstGeom>
          <a:noFill/>
        </p:spPr>
        <p:txBody>
          <a:bodyPr wrap="square" rtlCol="0">
            <a:spAutoFit/>
          </a:bodyPr>
          <a:lstStyle/>
          <a:p>
            <a:r>
              <a:rPr lang="en-US"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Nuclear power and weapons proliferation</a:t>
            </a:r>
            <a:endParaRPr lang="en-AU"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9FDA1B8A-CB6A-E937-4F4A-46AC7680C2CF}"/>
              </a:ext>
            </a:extLst>
          </p:cNvPr>
          <p:cNvSpPr txBox="1"/>
          <p:nvPr/>
        </p:nvSpPr>
        <p:spPr>
          <a:xfrm>
            <a:off x="591443" y="1428006"/>
            <a:ext cx="6087772" cy="5078313"/>
          </a:xfrm>
          <a:prstGeom prst="rect">
            <a:avLst/>
          </a:prstGeom>
          <a:noFill/>
        </p:spPr>
        <p:txBody>
          <a:bodyPr wrap="square" rtlCol="0">
            <a:spAutoFit/>
          </a:bodyPr>
          <a:lstStyle/>
          <a:p>
            <a:pPr marL="285750" indent="-285750">
              <a:buFont typeface="Arial" panose="020B0604020202020204" pitchFamily="34" charset="0"/>
              <a:buChar char="•"/>
            </a:pPr>
            <a:r>
              <a:rPr lang="en-AU" dirty="0">
                <a:latin typeface="Open Sans" panose="020B0606030504020204" pitchFamily="34" charset="0"/>
                <a:ea typeface="Open Sans" panose="020B0606030504020204" pitchFamily="34" charset="0"/>
                <a:cs typeface="Open Sans" panose="020B0606030504020204" pitchFamily="34" charset="0"/>
              </a:rPr>
              <a:t>Five of the 10 countries that produced nuclear weapons did so under cover of a ‘peaceful’ nuclear program.</a:t>
            </a:r>
          </a:p>
          <a:p>
            <a:pPr marL="285750" indent="-285750">
              <a:buFont typeface="Arial" panose="020B0604020202020204" pitchFamily="34" charset="0"/>
              <a:buChar char="•"/>
            </a:pPr>
            <a:r>
              <a:rPr lang="en-AU" dirty="0">
                <a:latin typeface="Open Sans" panose="020B0606030504020204" pitchFamily="34" charset="0"/>
                <a:ea typeface="Open Sans" panose="020B0606030504020204" pitchFamily="34" charset="0"/>
                <a:cs typeface="Open Sans" panose="020B0606030504020204" pitchFamily="34" charset="0"/>
              </a:rPr>
              <a:t>Australia pursued nuclear power as a </a:t>
            </a:r>
            <a:r>
              <a:rPr lang="en-AU" dirty="0">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stepping stone</a:t>
            </a:r>
            <a:r>
              <a:rPr lang="en-AU" dirty="0">
                <a:latin typeface="Open Sans" panose="020B0606030504020204" pitchFamily="34" charset="0"/>
                <a:ea typeface="Open Sans" panose="020B0606030504020204" pitchFamily="34" charset="0"/>
                <a:cs typeface="Open Sans" panose="020B0606030504020204" pitchFamily="34" charset="0"/>
              </a:rPr>
              <a:t> to nuclear weapons.</a:t>
            </a:r>
          </a:p>
          <a:p>
            <a:pPr marL="285750" indent="-285750">
              <a:buFont typeface="Arial" panose="020B0604020202020204" pitchFamily="34" charset="0"/>
              <a:buChar char="•"/>
            </a:pPr>
            <a:r>
              <a:rPr lang="en-AU" dirty="0">
                <a:latin typeface="Open Sans" panose="020B0606030504020204" pitchFamily="34" charset="0"/>
                <a:ea typeface="Open Sans" panose="020B0606030504020204" pitchFamily="34" charset="0"/>
                <a:cs typeface="Open Sans" panose="020B0606030504020204" pitchFamily="34" charset="0"/>
              </a:rPr>
              <a:t>After decades of deceit and denial, the nuclear power industry now openly acknowledges its contribution to weapons proliferation … and wants greater subsidies so it can continue to support weapons programs.</a:t>
            </a:r>
          </a:p>
          <a:p>
            <a:pPr marL="285750" indent="-285750">
              <a:buFont typeface="Arial" panose="020B0604020202020204" pitchFamily="34" charset="0"/>
              <a:buChar char="•"/>
            </a:pPr>
            <a:r>
              <a:rPr lang="en-US" altLang="en-US" sz="18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Former US Vice President Al Gore: </a:t>
            </a:r>
            <a:r>
              <a:rPr lang="en-US" altLang="en-US" sz="1800" dirty="0">
                <a:latin typeface="Open Sans" panose="020B0606030504020204" pitchFamily="34" charset="0"/>
                <a:ea typeface="Open Sans" panose="020B0606030504020204" pitchFamily="34" charset="0"/>
                <a:cs typeface="Open Sans" panose="020B0606030504020204" pitchFamily="34" charset="0"/>
              </a:rPr>
              <a:t>“For eight years in the White House, every weapons-proliferation problem we dealt with was connected to a civilian reactor program.  And if we ever got to the point where we wanted to use nuclear reactors to back out a lot of coal ... then we'd have to put them in so many places we'd run that proliferation risk right off the reasonability scale.”</a:t>
            </a:r>
            <a:endParaRPr lang="en-AU" sz="2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1" name="Picture 10">
            <a:extLst>
              <a:ext uri="{FF2B5EF4-FFF2-40B4-BE49-F238E27FC236}">
                <a16:creationId xmlns:a16="http://schemas.microsoft.com/office/drawing/2014/main" id="{C5498411-CAB5-95DD-4837-2AB1F4F6EF7C}"/>
              </a:ext>
            </a:extLst>
          </p:cNvPr>
          <p:cNvPicPr>
            <a:picLocks noChangeAspect="1"/>
          </p:cNvPicPr>
          <p:nvPr/>
        </p:nvPicPr>
        <p:blipFill>
          <a:blip r:embed="rId4"/>
          <a:stretch>
            <a:fillRect/>
          </a:stretch>
        </p:blipFill>
        <p:spPr>
          <a:xfrm>
            <a:off x="6679215" y="1391920"/>
            <a:ext cx="5360385" cy="3054350"/>
          </a:xfrm>
          <a:prstGeom prst="rect">
            <a:avLst/>
          </a:prstGeom>
        </p:spPr>
      </p:pic>
      <p:sp>
        <p:nvSpPr>
          <p:cNvPr id="2" name="TextBox 1">
            <a:extLst>
              <a:ext uri="{FF2B5EF4-FFF2-40B4-BE49-F238E27FC236}">
                <a16:creationId xmlns:a16="http://schemas.microsoft.com/office/drawing/2014/main" id="{FEF5994A-CF17-84FA-6B92-95B8310396B3}"/>
              </a:ext>
            </a:extLst>
          </p:cNvPr>
          <p:cNvSpPr txBox="1"/>
          <p:nvPr/>
        </p:nvSpPr>
        <p:spPr>
          <a:xfrm>
            <a:off x="7006590" y="5520690"/>
            <a:ext cx="4892040" cy="369332"/>
          </a:xfrm>
          <a:prstGeom prst="rect">
            <a:avLst/>
          </a:prstGeom>
          <a:noFill/>
        </p:spPr>
        <p:txBody>
          <a:bodyPr wrap="square" rtlCol="0">
            <a:spAutoFit/>
          </a:bodyPr>
          <a:lstStyle/>
          <a:p>
            <a:r>
              <a:rPr lang="en-AU" i="1" dirty="0">
                <a:latin typeface="Open Sans" panose="020B0606030504020204" pitchFamily="34" charset="0"/>
                <a:ea typeface="Open Sans" panose="020B0606030504020204" pitchFamily="34" charset="0"/>
                <a:cs typeface="Open Sans" panose="020B0606030504020204" pitchFamily="34" charset="0"/>
              </a:rPr>
              <a:t>More info: </a:t>
            </a:r>
            <a:r>
              <a:rPr lang="en-AU" i="1" dirty="0">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nuclear.foe.org.au/power-weapons</a:t>
            </a:r>
            <a:endParaRPr lang="en-AU" i="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20063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00">
            <a:alpha val="6000"/>
          </a:srgb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94BE43-CAFF-744E-579A-8D26EA4B45C1}"/>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EBAB88DB-825E-604A-A55F-486304691B21}"/>
              </a:ext>
            </a:extLst>
          </p:cNvPr>
          <p:cNvSpPr>
            <a:spLocks noGrp="1"/>
          </p:cNvSpPr>
          <p:nvPr>
            <p:ph idx="1"/>
          </p:nvPr>
        </p:nvSpPr>
        <p:spPr>
          <a:xfrm>
            <a:off x="603651" y="1452218"/>
            <a:ext cx="5492350" cy="5554980"/>
          </a:xfrm>
        </p:spPr>
        <p:txBody>
          <a:bodyPr anchor="t">
            <a:normAutofit/>
          </a:bodyPr>
          <a:lstStyle/>
          <a:p>
            <a:pPr marL="0" indent="0">
              <a:lnSpc>
                <a:spcPct val="110000"/>
              </a:lnSpc>
              <a:spcBef>
                <a:spcPts val="0"/>
              </a:spcBef>
              <a:spcAft>
                <a:spcPts val="600"/>
              </a:spcAft>
              <a:buNone/>
              <a:tabLst>
                <a:tab pos="301625" algn="l"/>
              </a:tabLst>
            </a:pPr>
            <a:r>
              <a:rPr lang="en-AU" altLang="en-US" sz="2000" dirty="0">
                <a:latin typeface="Open Sans" panose="020B0606030504020204" pitchFamily="34" charset="0"/>
                <a:ea typeface="Open Sans" panose="020B0606030504020204" pitchFamily="34" charset="0"/>
                <a:cs typeface="Open Sans" panose="020B0606030504020204" pitchFamily="34" charset="0"/>
              </a:rPr>
              <a:t>Nuclear warfare has the potential to cause catastrophic climate change by lifting vast amounts of </a:t>
            </a:r>
            <a:r>
              <a:rPr lang="en-US" altLang="en-US" sz="2000" dirty="0">
                <a:latin typeface="Open Sans" panose="020B0606030504020204" pitchFamily="34" charset="0"/>
                <a:ea typeface="Open Sans" panose="020B0606030504020204" pitchFamily="34" charset="0"/>
                <a:cs typeface="Open Sans" panose="020B0606030504020204" pitchFamily="34" charset="0"/>
              </a:rPr>
              <a:t>aerosols, smoke, soot and dust into the atmosphere … this is called ‘nuclear winter’.</a:t>
            </a:r>
          </a:p>
          <a:p>
            <a:pPr marL="0" indent="0">
              <a:lnSpc>
                <a:spcPct val="110000"/>
              </a:lnSpc>
              <a:spcBef>
                <a:spcPts val="0"/>
              </a:spcBef>
              <a:spcAft>
                <a:spcPts val="600"/>
              </a:spcAft>
              <a:buNone/>
              <a:tabLst>
                <a:tab pos="301625" algn="l"/>
              </a:tabLst>
            </a:pPr>
            <a:endParaRPr lang="en-US" altLang="en-US" sz="10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10000"/>
              </a:lnSpc>
              <a:spcBef>
                <a:spcPts val="0"/>
              </a:spcBef>
              <a:spcAft>
                <a:spcPts val="600"/>
              </a:spcAft>
              <a:buNone/>
              <a:tabLst>
                <a:tab pos="301625" algn="l"/>
              </a:tabLst>
            </a:pPr>
            <a:r>
              <a:rPr lang="en-US" altLang="en-US" sz="20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Burning fossil fuels is the SUREST route to climate catastrophe. </a:t>
            </a:r>
          </a:p>
          <a:p>
            <a:pPr marL="0" indent="0">
              <a:lnSpc>
                <a:spcPct val="110000"/>
              </a:lnSpc>
              <a:spcBef>
                <a:spcPts val="0"/>
              </a:spcBef>
              <a:spcAft>
                <a:spcPts val="600"/>
              </a:spcAft>
              <a:buNone/>
              <a:tabLst>
                <a:tab pos="301625" algn="l"/>
              </a:tabLst>
            </a:pPr>
            <a:endParaRPr lang="en-US" altLang="en-US" sz="10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10000"/>
              </a:lnSpc>
              <a:spcBef>
                <a:spcPts val="0"/>
              </a:spcBef>
              <a:spcAft>
                <a:spcPts val="600"/>
              </a:spcAft>
              <a:buNone/>
              <a:tabLst>
                <a:tab pos="301625" algn="l"/>
              </a:tabLst>
            </a:pPr>
            <a:r>
              <a:rPr lang="en-US" altLang="en-US" sz="20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Nuclear warfare the FASTEST route to climate catastrophe.</a:t>
            </a:r>
            <a:endParaRPr lang="en-US" sz="105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CA15172B-0A06-B74C-8582-B9473DAA214D}"/>
              </a:ext>
            </a:extLst>
          </p:cNvPr>
          <p:cNvSpPr txBox="1"/>
          <p:nvPr/>
        </p:nvSpPr>
        <p:spPr>
          <a:xfrm>
            <a:off x="580790" y="480809"/>
            <a:ext cx="10789920" cy="584775"/>
          </a:xfrm>
          <a:prstGeom prst="rect">
            <a:avLst/>
          </a:prstGeom>
          <a:noFill/>
        </p:spPr>
        <p:txBody>
          <a:bodyPr wrap="square" rtlCol="0">
            <a:spAutoFit/>
          </a:bodyPr>
          <a:lstStyle/>
          <a:p>
            <a:r>
              <a:rPr lang="en-US"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Nuclear warfare and climate change</a:t>
            </a:r>
            <a:endParaRPr lang="en-AU"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2" name="Picture 11">
            <a:extLst>
              <a:ext uri="{FF2B5EF4-FFF2-40B4-BE49-F238E27FC236}">
                <a16:creationId xmlns:a16="http://schemas.microsoft.com/office/drawing/2014/main" id="{28682D2E-3768-C9BF-189F-1F40E82B88E5}"/>
              </a:ext>
            </a:extLst>
          </p:cNvPr>
          <p:cNvPicPr>
            <a:picLocks noChangeAspect="1"/>
          </p:cNvPicPr>
          <p:nvPr/>
        </p:nvPicPr>
        <p:blipFill>
          <a:blip r:embed="rId3"/>
          <a:stretch>
            <a:fillRect/>
          </a:stretch>
        </p:blipFill>
        <p:spPr>
          <a:xfrm>
            <a:off x="6156960" y="1538773"/>
            <a:ext cx="5339715" cy="3637160"/>
          </a:xfrm>
          <a:prstGeom prst="rect">
            <a:avLst/>
          </a:prstGeom>
          <a:ln>
            <a:solidFill>
              <a:schemeClr val="accent4"/>
            </a:solidFill>
          </a:ln>
        </p:spPr>
      </p:pic>
    </p:spTree>
    <p:extLst>
      <p:ext uri="{BB962C8B-B14F-4D97-AF65-F5344CB8AC3E}">
        <p14:creationId xmlns:p14="http://schemas.microsoft.com/office/powerpoint/2010/main" val="8297721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00">
            <a:alpha val="6000"/>
          </a:srgb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2E37FA-7FCC-C99C-DE1F-B4BFA1132EFC}"/>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B37EDFF1-AAB7-AA6E-E4DD-3D6AF72F38B4}"/>
              </a:ext>
            </a:extLst>
          </p:cNvPr>
          <p:cNvSpPr txBox="1"/>
          <p:nvPr/>
        </p:nvSpPr>
        <p:spPr>
          <a:xfrm>
            <a:off x="580790" y="480809"/>
            <a:ext cx="10789920" cy="584775"/>
          </a:xfrm>
          <a:prstGeom prst="rect">
            <a:avLst/>
          </a:prstGeom>
          <a:noFill/>
        </p:spPr>
        <p:txBody>
          <a:bodyPr wrap="square" rtlCol="0">
            <a:spAutoFit/>
          </a:bodyPr>
          <a:lstStyle/>
          <a:p>
            <a:r>
              <a:rPr lang="en-AU"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Military attacks on nuclear plants</a:t>
            </a:r>
          </a:p>
        </p:txBody>
      </p:sp>
      <p:sp>
        <p:nvSpPr>
          <p:cNvPr id="3" name="Content Placeholder 2">
            <a:extLst>
              <a:ext uri="{FF2B5EF4-FFF2-40B4-BE49-F238E27FC236}">
                <a16:creationId xmlns:a16="http://schemas.microsoft.com/office/drawing/2014/main" id="{D576C37E-B7AC-F541-A995-90C62ED7BAFD}"/>
              </a:ext>
            </a:extLst>
          </p:cNvPr>
          <p:cNvSpPr>
            <a:spLocks noGrp="1"/>
          </p:cNvSpPr>
          <p:nvPr>
            <p:ph idx="1"/>
          </p:nvPr>
        </p:nvSpPr>
        <p:spPr>
          <a:xfrm>
            <a:off x="4400550" y="1291591"/>
            <a:ext cx="7096125" cy="4697730"/>
          </a:xfrm>
        </p:spPr>
        <p:txBody>
          <a:bodyPr anchor="t">
            <a:noAutofit/>
          </a:bodyPr>
          <a:lstStyle/>
          <a:p>
            <a:pPr marL="0" indent="0">
              <a:buNone/>
            </a:pPr>
            <a:r>
              <a:rPr lang="en-US" altLang="en-US" sz="19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Some examples:</a:t>
            </a:r>
          </a:p>
          <a:p>
            <a:pPr>
              <a:buFont typeface="Wingdings" panose="05000000000000000000" pitchFamily="2" charset="2"/>
              <a:buChar char="§"/>
            </a:pPr>
            <a:r>
              <a:rPr lang="en-US" altLang="en-US" sz="1900" dirty="0">
                <a:latin typeface="Open Sans" panose="020B0606030504020204" pitchFamily="34" charset="0"/>
                <a:ea typeface="Open Sans" panose="020B0606030504020204" pitchFamily="34" charset="0"/>
                <a:cs typeface="Open Sans" panose="020B0606030504020204" pitchFamily="34" charset="0"/>
              </a:rPr>
              <a:t>1981 – Israel destroyed a research reactor in Iraq.</a:t>
            </a:r>
          </a:p>
          <a:p>
            <a:pPr>
              <a:buFont typeface="Wingdings" panose="05000000000000000000" pitchFamily="2" charset="2"/>
              <a:buChar char="§"/>
            </a:pPr>
            <a:r>
              <a:rPr lang="en-US" altLang="en-US" sz="1900" dirty="0">
                <a:latin typeface="Open Sans" panose="020B0606030504020204" pitchFamily="34" charset="0"/>
                <a:ea typeface="Open Sans" panose="020B0606030504020204" pitchFamily="34" charset="0"/>
                <a:cs typeface="Open Sans" panose="020B0606030504020204" pitchFamily="34" charset="0"/>
              </a:rPr>
              <a:t>1980-88 – Iran and Iraq targeted each other’s nuclear sites. </a:t>
            </a:r>
          </a:p>
          <a:p>
            <a:pPr>
              <a:buFont typeface="Wingdings" panose="05000000000000000000" pitchFamily="2" charset="2"/>
              <a:buChar char="§"/>
            </a:pPr>
            <a:r>
              <a:rPr lang="en-US" altLang="en-US" sz="1900" dirty="0">
                <a:latin typeface="Open Sans" panose="020B0606030504020204" pitchFamily="34" charset="0"/>
                <a:ea typeface="Open Sans" panose="020B0606030504020204" pitchFamily="34" charset="0"/>
                <a:cs typeface="Open Sans" panose="020B0606030504020204" pitchFamily="34" charset="0"/>
              </a:rPr>
              <a:t>1991 – US destroyed a research reactor in Iraq.</a:t>
            </a:r>
          </a:p>
          <a:p>
            <a:pPr>
              <a:buFont typeface="Wingdings" panose="05000000000000000000" pitchFamily="2" charset="2"/>
              <a:buChar char="§"/>
            </a:pPr>
            <a:r>
              <a:rPr lang="en-US" altLang="en-US" sz="1900" dirty="0">
                <a:latin typeface="Open Sans" panose="020B0606030504020204" pitchFamily="34" charset="0"/>
                <a:ea typeface="Open Sans" panose="020B0606030504020204" pitchFamily="34" charset="0"/>
                <a:cs typeface="Open Sans" panose="020B0606030504020204" pitchFamily="34" charset="0"/>
              </a:rPr>
              <a:t>2007 - Israel attacked a research reactor in Syria. </a:t>
            </a:r>
          </a:p>
          <a:p>
            <a:pPr>
              <a:buFont typeface="Wingdings" panose="05000000000000000000" pitchFamily="2" charset="2"/>
              <a:buChar char="§"/>
            </a:pPr>
            <a:r>
              <a:rPr lang="en-US" altLang="en-US" sz="1900" dirty="0">
                <a:latin typeface="Open Sans" panose="020B0606030504020204" pitchFamily="34" charset="0"/>
                <a:ea typeface="Open Sans" panose="020B0606030504020204" pitchFamily="34" charset="0"/>
                <a:cs typeface="Open Sans" panose="020B0606030504020204" pitchFamily="34" charset="0"/>
              </a:rPr>
              <a:t>2022 - Russia seized nuclear power sites in Ukraine and bombed nuclear facilities.</a:t>
            </a:r>
          </a:p>
          <a:p>
            <a:pPr marL="0" indent="0">
              <a:buNone/>
            </a:pPr>
            <a:endParaRPr lang="en-US" sz="1900" b="1"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9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Worst-case scenario: </a:t>
            </a:r>
          </a:p>
          <a:p>
            <a:pPr>
              <a:buFont typeface="Wingdings" panose="05000000000000000000" pitchFamily="2" charset="2"/>
              <a:buChar char="§"/>
            </a:pPr>
            <a:r>
              <a:rPr lang="en-US" sz="1900" dirty="0">
                <a:latin typeface="Open Sans" panose="020B0606030504020204" pitchFamily="34" charset="0"/>
                <a:ea typeface="Open Sans" panose="020B0606030504020204" pitchFamily="34" charset="0"/>
                <a:cs typeface="Open Sans" panose="020B0606030504020204" pitchFamily="34" charset="0"/>
              </a:rPr>
              <a:t>Nuclear-powered nations at war are risking multiple simultaneous Chernobyl or Fukushima-scale nuclear disasters in addition to the non-nuclear horrors of war.</a:t>
            </a:r>
          </a:p>
          <a:p>
            <a:pPr>
              <a:buFont typeface="Wingdings" panose="05000000000000000000" pitchFamily="2" charset="2"/>
              <a:buChar char="§"/>
            </a:pPr>
            <a:r>
              <a:rPr lang="en-US" sz="1900" dirty="0">
                <a:latin typeface="Open Sans" panose="020B0606030504020204" pitchFamily="34" charset="0"/>
                <a:ea typeface="Open Sans" panose="020B0606030504020204" pitchFamily="34" charset="0"/>
                <a:cs typeface="Open Sans" panose="020B0606030504020204" pitchFamily="34" charset="0"/>
              </a:rPr>
              <a:t>Emergency response and evacuation difficult or impossible due to surrounding conflict.</a:t>
            </a:r>
          </a:p>
        </p:txBody>
      </p:sp>
      <p:pic>
        <p:nvPicPr>
          <p:cNvPr id="10" name="Picture 9">
            <a:extLst>
              <a:ext uri="{FF2B5EF4-FFF2-40B4-BE49-F238E27FC236}">
                <a16:creationId xmlns:a16="http://schemas.microsoft.com/office/drawing/2014/main" id="{CB519BFC-8A52-99EA-8A54-E6B24294F408}"/>
              </a:ext>
            </a:extLst>
          </p:cNvPr>
          <p:cNvPicPr>
            <a:picLocks noChangeAspect="1"/>
          </p:cNvPicPr>
          <p:nvPr/>
        </p:nvPicPr>
        <p:blipFill>
          <a:blip r:embed="rId3"/>
          <a:stretch>
            <a:fillRect/>
          </a:stretch>
        </p:blipFill>
        <p:spPr>
          <a:xfrm>
            <a:off x="754028" y="2583180"/>
            <a:ext cx="3352801" cy="1885950"/>
          </a:xfrm>
          <a:prstGeom prst="rect">
            <a:avLst/>
          </a:prstGeom>
          <a:ln>
            <a:solidFill>
              <a:schemeClr val="accent4"/>
            </a:solidFill>
          </a:ln>
        </p:spPr>
      </p:pic>
    </p:spTree>
    <p:extLst>
      <p:ext uri="{BB962C8B-B14F-4D97-AF65-F5344CB8AC3E}">
        <p14:creationId xmlns:p14="http://schemas.microsoft.com/office/powerpoint/2010/main" val="16822410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00">
            <a:alpha val="6000"/>
          </a:srgb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D42E16-2325-0041-59E3-06476C66EBFA}"/>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2E2C3374-AEBB-D21E-D319-5A22261AE923}"/>
              </a:ext>
            </a:extLst>
          </p:cNvPr>
          <p:cNvSpPr txBox="1"/>
          <p:nvPr/>
        </p:nvSpPr>
        <p:spPr>
          <a:xfrm>
            <a:off x="580790" y="480809"/>
            <a:ext cx="10789920" cy="584775"/>
          </a:xfrm>
          <a:prstGeom prst="rect">
            <a:avLst/>
          </a:prstGeom>
          <a:noFill/>
        </p:spPr>
        <p:txBody>
          <a:bodyPr wrap="square" rtlCol="0">
            <a:spAutoFit/>
          </a:bodyPr>
          <a:lstStyle/>
          <a:p>
            <a:r>
              <a:rPr lang="en-AU"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Russia’s invasion of Ukraine</a:t>
            </a:r>
          </a:p>
        </p:txBody>
      </p:sp>
      <p:sp>
        <p:nvSpPr>
          <p:cNvPr id="3" name="Content Placeholder 2">
            <a:extLst>
              <a:ext uri="{FF2B5EF4-FFF2-40B4-BE49-F238E27FC236}">
                <a16:creationId xmlns:a16="http://schemas.microsoft.com/office/drawing/2014/main" id="{D576C37E-B7AC-F541-A995-90C62ED7BAFD}"/>
              </a:ext>
            </a:extLst>
          </p:cNvPr>
          <p:cNvSpPr>
            <a:spLocks noGrp="1"/>
          </p:cNvSpPr>
          <p:nvPr>
            <p:ph idx="1"/>
          </p:nvPr>
        </p:nvSpPr>
        <p:spPr>
          <a:xfrm>
            <a:off x="580791" y="1267074"/>
            <a:ext cx="10361530" cy="5396616"/>
          </a:xfrm>
        </p:spPr>
        <p:txBody>
          <a:bodyPr anchor="t">
            <a:noAutofit/>
          </a:bodyPr>
          <a:lstStyle/>
          <a:p>
            <a:pPr marL="0" indent="0">
              <a:lnSpc>
                <a:spcPct val="110000"/>
              </a:lnSpc>
              <a:spcBef>
                <a:spcPts val="0"/>
              </a:spcBef>
              <a:spcAft>
                <a:spcPts val="600"/>
              </a:spcAft>
              <a:buNone/>
            </a:pPr>
            <a:r>
              <a:rPr lang="en-AU" sz="19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International Atomic Energy Agency (IAEA) 2023 </a:t>
            </a:r>
            <a:r>
              <a:rPr lang="en-AU" sz="1900" dirty="0">
                <a:solidFill>
                  <a:schemeClr val="accent4"/>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report</a:t>
            </a:r>
            <a:r>
              <a:rPr lang="en-AU" sz="19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 ‘Nuclear Safety, Security and Safeguards in Ukraine’</a:t>
            </a:r>
          </a:p>
          <a:p>
            <a:pPr marL="0" indent="0">
              <a:lnSpc>
                <a:spcPct val="110000"/>
              </a:lnSpc>
              <a:spcBef>
                <a:spcPts val="0"/>
              </a:spcBef>
              <a:spcAft>
                <a:spcPts val="600"/>
              </a:spcAft>
              <a:buNone/>
            </a:pPr>
            <a:r>
              <a:rPr lang="en-AU" sz="1900" i="1" dirty="0">
                <a:latin typeface="Open Sans" panose="020B0606030504020204" pitchFamily="34" charset="0"/>
                <a:ea typeface="Open Sans" panose="020B0606030504020204" pitchFamily="34" charset="0"/>
                <a:cs typeface="Open Sans" panose="020B0606030504020204" pitchFamily="34" charset="0"/>
              </a:rPr>
              <a:t>“Every single one of the IAEA’s crucial seven indispensable pillars for ensuring nuclear safety and security in an armed conflict has been compromised, including the physical integrity of nuclear facilities; the operation of safety and security systems; the working conditions of staff; supply chains, communication channels, radiation monitoring and emergency arrangements; and the crucial off-site power supply.”</a:t>
            </a:r>
          </a:p>
          <a:p>
            <a:pPr marL="0" indent="0">
              <a:lnSpc>
                <a:spcPct val="110000"/>
              </a:lnSpc>
              <a:spcBef>
                <a:spcPts val="0"/>
              </a:spcBef>
              <a:spcAft>
                <a:spcPts val="600"/>
              </a:spcAft>
              <a:buNone/>
            </a:pPr>
            <a:r>
              <a:rPr lang="en-AU" sz="1900" i="1" dirty="0">
                <a:latin typeface="Open Sans" panose="020B0606030504020204" pitchFamily="34" charset="0"/>
                <a:ea typeface="Open Sans" panose="020B0606030504020204" pitchFamily="34" charset="0"/>
                <a:cs typeface="Open Sans" panose="020B0606030504020204" pitchFamily="34" charset="0"/>
              </a:rPr>
              <a:t>“Shelling, air attacks, reduced staffing levels, difficult working conditions, frequent losses of off-site power, disruption to the supply chain and the unavailability of spare parts, as well as deviations from planned activities and normal operations, have impacted each nuclear facility and many activities involving radioactive sources in Ukraine.”</a:t>
            </a:r>
          </a:p>
          <a:p>
            <a:pPr marL="0" indent="0">
              <a:lnSpc>
                <a:spcPct val="110000"/>
              </a:lnSpc>
              <a:spcBef>
                <a:spcPts val="0"/>
              </a:spcBef>
              <a:spcAft>
                <a:spcPts val="600"/>
              </a:spcAft>
              <a:buNone/>
            </a:pPr>
            <a:endParaRPr lang="en-AU" sz="19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10000"/>
              </a:lnSpc>
              <a:spcBef>
                <a:spcPts val="0"/>
              </a:spcBef>
              <a:spcAft>
                <a:spcPts val="600"/>
              </a:spcAft>
              <a:buNone/>
            </a:pPr>
            <a:r>
              <a:rPr lang="en-AU" sz="19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Loss of off-site power</a:t>
            </a:r>
            <a:r>
              <a:rPr lang="en-AU" sz="1900" dirty="0">
                <a:latin typeface="Open Sans" panose="020B0606030504020204" pitchFamily="34" charset="0"/>
                <a:ea typeface="Open Sans" panose="020B0606030504020204" pitchFamily="34" charset="0"/>
                <a:cs typeface="Open Sans" panose="020B0606030504020204" pitchFamily="34" charset="0"/>
              </a:rPr>
              <a:t>, and thus reliance on diesel generators to power reactor cooling, increases the risk of nuclear fuel meltdown and significantly increases the risk of a nuclear disaster. The Zaporizhzhia nuclear power plant has lost off-site power 8 times since Russia’s invasion of Ukraine began.</a:t>
            </a:r>
          </a:p>
        </p:txBody>
      </p:sp>
    </p:spTree>
    <p:extLst>
      <p:ext uri="{BB962C8B-B14F-4D97-AF65-F5344CB8AC3E}">
        <p14:creationId xmlns:p14="http://schemas.microsoft.com/office/powerpoint/2010/main" val="3736991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1E5552-5CCA-59E5-1E0A-908D8385BE15}"/>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514A121-7A60-E54D-A820-2D20E86073DA}"/>
              </a:ext>
            </a:extLst>
          </p:cNvPr>
          <p:cNvSpPr txBox="1"/>
          <p:nvPr/>
        </p:nvSpPr>
        <p:spPr>
          <a:xfrm>
            <a:off x="11930063" y="371475"/>
            <a:ext cx="184731" cy="369332"/>
          </a:xfrm>
          <a:prstGeom prst="rect">
            <a:avLst/>
          </a:prstGeom>
          <a:noFill/>
        </p:spPr>
        <p:txBody>
          <a:bodyPr wrap="none" rtlCol="0">
            <a:spAutoFit/>
          </a:bodyPr>
          <a:lstStyle/>
          <a:p>
            <a:endParaRPr lang="en-US" dirty="0"/>
          </a:p>
        </p:txBody>
      </p:sp>
      <p:sp>
        <p:nvSpPr>
          <p:cNvPr id="10" name="TextBox 9">
            <a:extLst>
              <a:ext uri="{FF2B5EF4-FFF2-40B4-BE49-F238E27FC236}">
                <a16:creationId xmlns:a16="http://schemas.microsoft.com/office/drawing/2014/main" id="{91838A5B-56CA-C1F5-B6F3-A0803C64104E}"/>
              </a:ext>
            </a:extLst>
          </p:cNvPr>
          <p:cNvSpPr txBox="1"/>
          <p:nvPr/>
        </p:nvSpPr>
        <p:spPr>
          <a:xfrm>
            <a:off x="580790" y="480809"/>
            <a:ext cx="10789920" cy="584775"/>
          </a:xfrm>
          <a:prstGeom prst="rect">
            <a:avLst/>
          </a:prstGeom>
          <a:noFill/>
        </p:spPr>
        <p:txBody>
          <a:bodyPr wrap="square" rtlCol="0">
            <a:spAutoFit/>
          </a:bodyPr>
          <a:lstStyle/>
          <a:p>
            <a:r>
              <a:rPr lang="en-AU"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International context</a:t>
            </a:r>
          </a:p>
        </p:txBody>
      </p:sp>
      <p:sp>
        <p:nvSpPr>
          <p:cNvPr id="4" name="TextBox 3">
            <a:extLst>
              <a:ext uri="{FF2B5EF4-FFF2-40B4-BE49-F238E27FC236}">
                <a16:creationId xmlns:a16="http://schemas.microsoft.com/office/drawing/2014/main" id="{3198CCD2-2089-3A25-084B-5A7943124F07}"/>
              </a:ext>
            </a:extLst>
          </p:cNvPr>
          <p:cNvSpPr txBox="1"/>
          <p:nvPr/>
        </p:nvSpPr>
        <p:spPr>
          <a:xfrm>
            <a:off x="593146" y="1436574"/>
            <a:ext cx="6258421" cy="4339650"/>
          </a:xfrm>
          <a:prstGeom prst="rect">
            <a:avLst/>
          </a:prstGeom>
          <a:noFill/>
        </p:spPr>
        <p:txBody>
          <a:bodyPr wrap="square" rtlCol="0">
            <a:spAutoFit/>
          </a:bodyPr>
          <a:lstStyle/>
          <a:p>
            <a:r>
              <a:rPr lang="en-AU" sz="2000" dirty="0">
                <a:latin typeface="Open Sans" panose="020B0606030504020204" pitchFamily="34" charset="0"/>
                <a:ea typeface="Open Sans" panose="020B0606030504020204" pitchFamily="34" charset="0"/>
                <a:cs typeface="Open Sans" panose="020B0606030504020204" pitchFamily="34" charset="0"/>
              </a:rPr>
              <a:t>Nuclear power has fallen from its peak of 17.5% of global electricity generation to just 9% now.</a:t>
            </a:r>
          </a:p>
          <a:p>
            <a:endParaRPr lang="en-AU" sz="2800" dirty="0">
              <a:latin typeface="Open Sans" panose="020B0606030504020204" pitchFamily="34" charset="0"/>
              <a:ea typeface="Open Sans" panose="020B0606030504020204" pitchFamily="34" charset="0"/>
              <a:cs typeface="Open Sans" panose="020B0606030504020204" pitchFamily="34" charset="0"/>
            </a:endParaRPr>
          </a:p>
          <a:p>
            <a:r>
              <a:rPr lang="en-AU" sz="2000" dirty="0">
                <a:latin typeface="Open Sans" panose="020B0606030504020204" pitchFamily="34" charset="0"/>
                <a:ea typeface="Open Sans" panose="020B0606030504020204" pitchFamily="34" charset="0"/>
                <a:cs typeface="Open Sans" panose="020B0606030504020204" pitchFamily="34" charset="0"/>
              </a:rPr>
              <a:t>Renewables’ share of total electricity production has grown to 30% and the International Energy Agency expects this to </a:t>
            </a:r>
            <a:r>
              <a:rPr lang="en-AU" sz="2000" dirty="0">
                <a:effectLst/>
                <a:latin typeface="Open Sans" panose="020B0606030504020204" pitchFamily="34" charset="0"/>
                <a:ea typeface="Open Sans" panose="020B0606030504020204" pitchFamily="34" charset="0"/>
                <a:cs typeface="Open Sans" panose="020B0606030504020204" pitchFamily="34" charset="0"/>
              </a:rPr>
              <a:t>reach 42% </a:t>
            </a:r>
            <a:r>
              <a:rPr lang="en-AU" sz="2000" dirty="0">
                <a:latin typeface="Open Sans" panose="020B0606030504020204" pitchFamily="34" charset="0"/>
                <a:ea typeface="Open Sans" panose="020B0606030504020204" pitchFamily="34" charset="0"/>
                <a:cs typeface="Open Sans" panose="020B0606030504020204" pitchFamily="34" charset="0"/>
              </a:rPr>
              <a:t>by 2028.</a:t>
            </a:r>
          </a:p>
          <a:p>
            <a:endParaRPr lang="en-AU" sz="2800" dirty="0">
              <a:latin typeface="Open Sans" panose="020B0606030504020204" pitchFamily="34" charset="0"/>
              <a:ea typeface="Open Sans" panose="020B0606030504020204" pitchFamily="34" charset="0"/>
              <a:cs typeface="Open Sans" panose="020B0606030504020204" pitchFamily="34" charset="0"/>
            </a:endParaRPr>
          </a:p>
          <a:p>
            <a:r>
              <a:rPr lang="en-AU" sz="2000" dirty="0">
                <a:latin typeface="Open Sans" panose="020B0606030504020204" pitchFamily="34" charset="0"/>
                <a:ea typeface="Open Sans" panose="020B0606030504020204" pitchFamily="34" charset="0"/>
                <a:cs typeface="Open Sans" panose="020B0606030504020204" pitchFamily="34" charset="0"/>
              </a:rPr>
              <a:t>Main reasons:</a:t>
            </a:r>
          </a:p>
          <a:p>
            <a:pPr marL="514350" indent="-514350">
              <a:buFont typeface="+mj-lt"/>
              <a:buAutoNum type="arabicPeriod"/>
            </a:pPr>
            <a:r>
              <a:rPr lang="en-AU" sz="2000" dirty="0">
                <a:latin typeface="Open Sans" panose="020B0606030504020204" pitchFamily="34" charset="0"/>
                <a:ea typeface="Open Sans" panose="020B0606030504020204" pitchFamily="34" charset="0"/>
                <a:cs typeface="Open Sans" panose="020B0606030504020204" pitchFamily="34" charset="0"/>
              </a:rPr>
              <a:t>Massive cost reductions for renewables &amp; batteries</a:t>
            </a:r>
          </a:p>
          <a:p>
            <a:pPr marL="514350" indent="-514350">
              <a:buFont typeface="+mj-lt"/>
              <a:buAutoNum type="arabicPeriod"/>
            </a:pPr>
            <a:r>
              <a:rPr lang="en-AU" sz="2000" dirty="0">
                <a:latin typeface="Open Sans" panose="020B0606030504020204" pitchFamily="34" charset="0"/>
                <a:ea typeface="Open Sans" panose="020B0606030504020204" pitchFamily="34" charset="0"/>
                <a:cs typeface="Open Sans" panose="020B0606030504020204" pitchFamily="34" charset="0"/>
              </a:rPr>
              <a:t>Massive cost increases for nuclear power</a:t>
            </a:r>
          </a:p>
          <a:p>
            <a:pPr marL="514350" indent="-514350">
              <a:buFont typeface="+mj-lt"/>
              <a:buAutoNum type="arabicPeriod"/>
            </a:pPr>
            <a:r>
              <a:rPr lang="en-AU" sz="2000" dirty="0">
                <a:latin typeface="Open Sans" panose="020B0606030504020204" pitchFamily="34" charset="0"/>
                <a:ea typeface="Open Sans" panose="020B0606030504020204" pitchFamily="34" charset="0"/>
                <a:cs typeface="Open Sans" panose="020B0606030504020204" pitchFamily="34" charset="0"/>
              </a:rPr>
              <a:t>The Fukushima disaster of 2011 and its ongoing consequences</a:t>
            </a:r>
          </a:p>
        </p:txBody>
      </p:sp>
      <p:pic>
        <p:nvPicPr>
          <p:cNvPr id="8" name="Picture 7">
            <a:extLst>
              <a:ext uri="{FF2B5EF4-FFF2-40B4-BE49-F238E27FC236}">
                <a16:creationId xmlns:a16="http://schemas.microsoft.com/office/drawing/2014/main" id="{6C9EC35B-6E98-5268-870D-65128F85A8FC}"/>
              </a:ext>
            </a:extLst>
          </p:cNvPr>
          <p:cNvPicPr>
            <a:picLocks noChangeAspect="1"/>
          </p:cNvPicPr>
          <p:nvPr/>
        </p:nvPicPr>
        <p:blipFill>
          <a:blip r:embed="rId3"/>
          <a:srcRect/>
          <a:stretch/>
        </p:blipFill>
        <p:spPr>
          <a:xfrm>
            <a:off x="7326630" y="1379619"/>
            <a:ext cx="4170045" cy="5212555"/>
          </a:xfrm>
          <a:prstGeom prst="rect">
            <a:avLst/>
          </a:prstGeom>
          <a:ln>
            <a:solidFill>
              <a:schemeClr val="accent4"/>
            </a:solidFill>
          </a:ln>
        </p:spPr>
      </p:pic>
    </p:spTree>
    <p:extLst>
      <p:ext uri="{BB962C8B-B14F-4D97-AF65-F5344CB8AC3E}">
        <p14:creationId xmlns:p14="http://schemas.microsoft.com/office/powerpoint/2010/main" val="4014053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animEffect transition="in" filter="fade">
                                      <p:cBhvr>
                                        <p:cTn id="15" dur="500"/>
                                        <p:tgtEl>
                                          <p:spTgt spid="4">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6" end="6"/>
                                            </p:txEl>
                                          </p:spTgt>
                                        </p:tgtEl>
                                        <p:attrNameLst>
                                          <p:attrName>style.visibility</p:attrName>
                                        </p:attrNameLst>
                                      </p:cBhvr>
                                      <p:to>
                                        <p:strVal val="visible"/>
                                      </p:to>
                                    </p:set>
                                    <p:animEffect transition="in" filter="fade">
                                      <p:cBhvr>
                                        <p:cTn id="18" dur="500"/>
                                        <p:tgtEl>
                                          <p:spTgt spid="4">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animEffect transition="in" filter="fade">
                                      <p:cBhvr>
                                        <p:cTn id="21"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00">
            <a:alpha val="6000"/>
          </a:srgb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E358F7-4427-879C-19F0-FC46BC056FC8}"/>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A86B5B3B-5C66-85DB-AD1A-823592AC72EE}"/>
              </a:ext>
            </a:extLst>
          </p:cNvPr>
          <p:cNvSpPr txBox="1"/>
          <p:nvPr/>
        </p:nvSpPr>
        <p:spPr>
          <a:xfrm>
            <a:off x="580790" y="480809"/>
            <a:ext cx="10789920" cy="584775"/>
          </a:xfrm>
          <a:prstGeom prst="rect">
            <a:avLst/>
          </a:prstGeom>
          <a:noFill/>
        </p:spPr>
        <p:txBody>
          <a:bodyPr wrap="square" rtlCol="0">
            <a:spAutoFit/>
          </a:bodyPr>
          <a:lstStyle/>
          <a:p>
            <a:r>
              <a:rPr lang="en-AU"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Nuclear waste</a:t>
            </a:r>
          </a:p>
        </p:txBody>
      </p:sp>
      <p:sp>
        <p:nvSpPr>
          <p:cNvPr id="3" name="Content Placeholder 2">
            <a:extLst>
              <a:ext uri="{FF2B5EF4-FFF2-40B4-BE49-F238E27FC236}">
                <a16:creationId xmlns:a16="http://schemas.microsoft.com/office/drawing/2014/main" id="{D576C37E-B7AC-F541-A995-90C62ED7BAFD}"/>
              </a:ext>
            </a:extLst>
          </p:cNvPr>
          <p:cNvSpPr>
            <a:spLocks noGrp="1"/>
          </p:cNvSpPr>
          <p:nvPr>
            <p:ph idx="1"/>
          </p:nvPr>
        </p:nvSpPr>
        <p:spPr>
          <a:xfrm>
            <a:off x="577160" y="1146810"/>
            <a:ext cx="7915330" cy="5414010"/>
          </a:xfrm>
        </p:spPr>
        <p:txBody>
          <a:bodyPr>
            <a:normAutofit fontScale="62500" lnSpcReduction="20000"/>
          </a:bodyPr>
          <a:lstStyle/>
          <a:p>
            <a:pPr>
              <a:lnSpc>
                <a:spcPct val="110000"/>
              </a:lnSpc>
              <a:spcBef>
                <a:spcPts val="0"/>
              </a:spcBef>
              <a:spcAft>
                <a:spcPts val="600"/>
              </a:spcAft>
              <a:buFont typeface="Wingdings" panose="05000000000000000000" pitchFamily="2" charset="2"/>
              <a:buChar char="§"/>
            </a:pPr>
            <a:endParaRPr lang="en-US" sz="1300" b="1" dirty="0">
              <a:latin typeface="Open Sans" panose="020B0606030504020204" pitchFamily="34" charset="0"/>
              <a:ea typeface="Open Sans" panose="020B0606030504020204" pitchFamily="34" charset="0"/>
              <a:cs typeface="Open Sans" panose="020B0606030504020204" pitchFamily="34" charset="0"/>
            </a:endParaRPr>
          </a:p>
          <a:p>
            <a:pPr>
              <a:lnSpc>
                <a:spcPct val="110000"/>
              </a:lnSpc>
              <a:spcBef>
                <a:spcPts val="0"/>
              </a:spcBef>
              <a:spcAft>
                <a:spcPts val="600"/>
              </a:spcAft>
            </a:pPr>
            <a:r>
              <a:rPr lang="en-US" sz="2700" dirty="0">
                <a:latin typeface="Open Sans" panose="020B0606030504020204" pitchFamily="34" charset="0"/>
                <a:ea typeface="Open Sans" panose="020B0606030504020204" pitchFamily="34" charset="0"/>
                <a:cs typeface="Open Sans" panose="020B0606030504020204" pitchFamily="34" charset="0"/>
              </a:rPr>
              <a:t>No deep underground repositories for high-level nuclear waste are operating anywhere in the world. (Finland and Sweden are building HLW repositories.) Only temporary storage facilities currently exist, with much of the waste stored at nuclear power plants.</a:t>
            </a:r>
            <a:endParaRPr lang="en-US" sz="2700" i="1" dirty="0">
              <a:latin typeface="Open Sans" panose="020B0606030504020204" pitchFamily="34" charset="0"/>
              <a:ea typeface="Open Sans" panose="020B0606030504020204" pitchFamily="34" charset="0"/>
              <a:cs typeface="Open Sans" panose="020B0606030504020204" pitchFamily="34" charset="0"/>
            </a:endParaRPr>
          </a:p>
          <a:p>
            <a:pPr>
              <a:lnSpc>
                <a:spcPct val="110000"/>
              </a:lnSpc>
              <a:spcBef>
                <a:spcPts val="0"/>
              </a:spcBef>
              <a:spcAft>
                <a:spcPts val="600"/>
              </a:spcAft>
            </a:pPr>
            <a:r>
              <a:rPr lang="en-US" sz="2700" dirty="0">
                <a:latin typeface="Open Sans" panose="020B0606030504020204" pitchFamily="34" charset="0"/>
                <a:ea typeface="Open Sans" panose="020B0606030504020204" pitchFamily="34" charset="0"/>
                <a:cs typeface="Open Sans" panose="020B0606030504020204" pitchFamily="34" charset="0"/>
              </a:rPr>
              <a:t>One deep underground repository for intermediate-level waste, ‘WIPP’ (Waste Isolation Pilot Plant) in the US. In 2014 an </a:t>
            </a:r>
            <a:r>
              <a:rPr lang="en-US" sz="2700" dirty="0">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underground explosion</a:t>
            </a:r>
            <a:r>
              <a:rPr lang="en-US" sz="2700" dirty="0">
                <a:latin typeface="Open Sans" panose="020B0606030504020204" pitchFamily="34" charset="0"/>
                <a:ea typeface="Open Sans" panose="020B0606030504020204" pitchFamily="34" charset="0"/>
                <a:cs typeface="Open Sans" panose="020B0606030504020204" pitchFamily="34" charset="0"/>
              </a:rPr>
              <a:t> in a nuclear waste barrel closed WIPP for 3 years.</a:t>
            </a:r>
          </a:p>
          <a:p>
            <a:pPr>
              <a:lnSpc>
                <a:spcPct val="110000"/>
              </a:lnSpc>
              <a:spcBef>
                <a:spcPts val="0"/>
              </a:spcBef>
              <a:spcAft>
                <a:spcPts val="600"/>
              </a:spcAft>
            </a:pPr>
            <a:r>
              <a:rPr lang="en-US" sz="2700" dirty="0">
                <a:latin typeface="Open Sans" panose="020B0606030504020204" pitchFamily="34" charset="0"/>
                <a:ea typeface="Open Sans" panose="020B0606030504020204" pitchFamily="34" charset="0"/>
                <a:cs typeface="Open Sans" panose="020B0606030504020204" pitchFamily="34" charset="0"/>
              </a:rPr>
              <a:t>A liquid high-level nuclear-waste tank exploded at </a:t>
            </a:r>
            <a:r>
              <a:rPr lang="en-US" sz="2700" dirty="0" err="1">
                <a:latin typeface="Open Sans" panose="020B0606030504020204" pitchFamily="34" charset="0"/>
                <a:ea typeface="Open Sans" panose="020B0606030504020204" pitchFamily="34" charset="0"/>
                <a:cs typeface="Open Sans" panose="020B0606030504020204" pitchFamily="34" charset="0"/>
              </a:rPr>
              <a:t>Mayak</a:t>
            </a:r>
            <a:r>
              <a:rPr lang="en-US" sz="2700" dirty="0">
                <a:latin typeface="Open Sans" panose="020B0606030504020204" pitchFamily="34" charset="0"/>
                <a:ea typeface="Open Sans" panose="020B0606030504020204" pitchFamily="34" charset="0"/>
                <a:cs typeface="Open Sans" panose="020B0606030504020204" pitchFamily="34" charset="0"/>
              </a:rPr>
              <a:t>, USSR, in 1957. 10,000 people were evacuated, and an area of at least 800 km</a:t>
            </a:r>
            <a:r>
              <a:rPr lang="en-US" sz="2700" baseline="30000" dirty="0">
                <a:latin typeface="Open Sans" panose="020B0606030504020204" pitchFamily="34" charset="0"/>
                <a:ea typeface="Open Sans" panose="020B0606030504020204" pitchFamily="34" charset="0"/>
                <a:cs typeface="Open Sans" panose="020B0606030504020204" pitchFamily="34" charset="0"/>
              </a:rPr>
              <a:t>2  </a:t>
            </a:r>
            <a:r>
              <a:rPr lang="en-US" sz="2700" dirty="0">
                <a:latin typeface="Open Sans" panose="020B0606030504020204" pitchFamily="34" charset="0"/>
                <a:ea typeface="Open Sans" panose="020B0606030504020204" pitchFamily="34" charset="0"/>
                <a:cs typeface="Open Sans" panose="020B0606030504020204" pitchFamily="34" charset="0"/>
              </a:rPr>
              <a:t>was contaminated long-term.</a:t>
            </a:r>
          </a:p>
          <a:p>
            <a:pPr>
              <a:lnSpc>
                <a:spcPct val="110000"/>
              </a:lnSpc>
              <a:spcBef>
                <a:spcPts val="0"/>
              </a:spcBef>
              <a:spcAft>
                <a:spcPts val="600"/>
              </a:spcAft>
            </a:pPr>
            <a:r>
              <a:rPr lang="en-US" sz="2700" dirty="0">
                <a:latin typeface="Open Sans" panose="020B0606030504020204" pitchFamily="34" charset="0"/>
                <a:ea typeface="Open Sans" panose="020B0606030504020204" pitchFamily="34" charset="0"/>
                <a:cs typeface="Open Sans" panose="020B0606030504020204" pitchFamily="34" charset="0"/>
              </a:rPr>
              <a:t>Australia still has many unresolved radioactive waste legacies: Maralinga, Radium Hill, Woomera, Port Pirie, Ranger etc.</a:t>
            </a:r>
          </a:p>
          <a:p>
            <a:pPr>
              <a:lnSpc>
                <a:spcPct val="110000"/>
              </a:lnSpc>
              <a:spcBef>
                <a:spcPts val="0"/>
              </a:spcBef>
              <a:spcAft>
                <a:spcPts val="600"/>
              </a:spcAft>
            </a:pPr>
            <a:r>
              <a:rPr lang="en-US" sz="2700" dirty="0">
                <a:latin typeface="Open Sans" panose="020B0606030504020204" pitchFamily="34" charset="0"/>
                <a:ea typeface="Open Sans" panose="020B0606030504020204" pitchFamily="34" charset="0"/>
                <a:cs typeface="Open Sans" panose="020B0606030504020204" pitchFamily="34" charset="0"/>
              </a:rPr>
              <a:t>There have been </a:t>
            </a:r>
            <a:r>
              <a:rPr lang="en-US" sz="2700" dirty="0">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many failed attempts</a:t>
            </a:r>
            <a:r>
              <a:rPr lang="en-US" sz="2700" dirty="0">
                <a:latin typeface="Open Sans" panose="020B0606030504020204" pitchFamily="34" charset="0"/>
                <a:ea typeface="Open Sans" panose="020B0606030504020204" pitchFamily="34" charset="0"/>
                <a:cs typeface="Open Sans" panose="020B0606030504020204" pitchFamily="34" charset="0"/>
              </a:rPr>
              <a:t> to establish permanent stores/dumps for Australia’s existing radioactive waste (mainly from </a:t>
            </a:r>
            <a:r>
              <a:rPr lang="en-US" sz="2700" dirty="0" err="1">
                <a:latin typeface="Open Sans" panose="020B0606030504020204" pitchFamily="34" charset="0"/>
                <a:ea typeface="Open Sans" panose="020B0606030504020204" pitchFamily="34" charset="0"/>
                <a:cs typeface="Open Sans" panose="020B0606030504020204" pitchFamily="34" charset="0"/>
              </a:rPr>
              <a:t>ANSTO’s</a:t>
            </a:r>
            <a:r>
              <a:rPr lang="en-US" sz="2700" dirty="0">
                <a:latin typeface="Open Sans" panose="020B0606030504020204" pitchFamily="34" charset="0"/>
                <a:ea typeface="Open Sans" panose="020B0606030504020204" pitchFamily="34" charset="0"/>
                <a:cs typeface="Open Sans" panose="020B0606030504020204" pitchFamily="34" charset="0"/>
              </a:rPr>
              <a:t> Lucas Heights nuclear research reactor).</a:t>
            </a:r>
          </a:p>
          <a:p>
            <a:pPr>
              <a:lnSpc>
                <a:spcPct val="110000"/>
              </a:lnSpc>
              <a:spcBef>
                <a:spcPts val="0"/>
              </a:spcBef>
              <a:spcAft>
                <a:spcPts val="600"/>
              </a:spcAft>
            </a:pPr>
            <a:endParaRPr lang="en-US" sz="27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10000"/>
              </a:lnSpc>
              <a:spcBef>
                <a:spcPts val="0"/>
              </a:spcBef>
              <a:spcAft>
                <a:spcPts val="600"/>
              </a:spcAft>
              <a:buNone/>
            </a:pPr>
            <a:r>
              <a:rPr lang="en-US" sz="2700" i="1" dirty="0">
                <a:latin typeface="Open Sans" panose="020B0606030504020204" pitchFamily="34" charset="0"/>
                <a:ea typeface="Open Sans" panose="020B0606030504020204" pitchFamily="34" charset="0"/>
                <a:cs typeface="Open Sans" panose="020B0606030504020204" pitchFamily="34" charset="0"/>
              </a:rPr>
              <a:t>    More info: </a:t>
            </a:r>
            <a:r>
              <a:rPr lang="en-US" sz="2700" i="1" dirty="0">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nuclear.foe.org.au/waste</a:t>
            </a:r>
            <a:endParaRPr lang="en-US" sz="2700" i="1" dirty="0">
              <a:latin typeface="Open Sans" panose="020B0606030504020204" pitchFamily="34" charset="0"/>
              <a:ea typeface="Open Sans" panose="020B0606030504020204" pitchFamily="34" charset="0"/>
              <a:cs typeface="Open Sans" panose="020B0606030504020204" pitchFamily="34" charset="0"/>
            </a:endParaRPr>
          </a:p>
        </p:txBody>
      </p:sp>
      <p:pic>
        <p:nvPicPr>
          <p:cNvPr id="11" name="Picture 10">
            <a:extLst>
              <a:ext uri="{FF2B5EF4-FFF2-40B4-BE49-F238E27FC236}">
                <a16:creationId xmlns:a16="http://schemas.microsoft.com/office/drawing/2014/main" id="{55E17631-8FDD-9973-8AA7-1048F0CC6E45}"/>
              </a:ext>
            </a:extLst>
          </p:cNvPr>
          <p:cNvPicPr>
            <a:picLocks noChangeAspect="1"/>
          </p:cNvPicPr>
          <p:nvPr/>
        </p:nvPicPr>
        <p:blipFill>
          <a:blip r:embed="rId6"/>
          <a:stretch>
            <a:fillRect/>
          </a:stretch>
        </p:blipFill>
        <p:spPr>
          <a:xfrm>
            <a:off x="8618219" y="2560321"/>
            <a:ext cx="3301365" cy="2200910"/>
          </a:xfrm>
          <a:prstGeom prst="rect">
            <a:avLst/>
          </a:prstGeom>
          <a:ln>
            <a:solidFill>
              <a:schemeClr val="accent4"/>
            </a:solidFill>
          </a:ln>
        </p:spPr>
      </p:pic>
    </p:spTree>
    <p:extLst>
      <p:ext uri="{BB962C8B-B14F-4D97-AF65-F5344CB8AC3E}">
        <p14:creationId xmlns:p14="http://schemas.microsoft.com/office/powerpoint/2010/main" val="2993914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E358F7-4427-879C-19F0-FC46BC056FC8}"/>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D576C37E-B7AC-F541-A995-90C62ED7BAFD}"/>
              </a:ext>
            </a:extLst>
          </p:cNvPr>
          <p:cNvSpPr>
            <a:spLocks noGrp="1"/>
          </p:cNvSpPr>
          <p:nvPr>
            <p:ph idx="1"/>
          </p:nvPr>
        </p:nvSpPr>
        <p:spPr>
          <a:xfrm>
            <a:off x="577160" y="1329690"/>
            <a:ext cx="5640760" cy="5414010"/>
          </a:xfrm>
        </p:spPr>
        <p:txBody>
          <a:bodyPr>
            <a:normAutofit/>
          </a:bodyPr>
          <a:lstStyle/>
          <a:p>
            <a:pPr marL="0" indent="0">
              <a:lnSpc>
                <a:spcPct val="110000"/>
              </a:lnSpc>
              <a:spcAft>
                <a:spcPts val="600"/>
              </a:spcAft>
              <a:buNone/>
            </a:pPr>
            <a:r>
              <a:rPr lang="en-AU" sz="3200" b="1"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rPr>
              <a:t>Take action</a:t>
            </a:r>
          </a:p>
          <a:p>
            <a:pPr marL="0" indent="0">
              <a:lnSpc>
                <a:spcPct val="110000"/>
              </a:lnSpc>
              <a:spcAft>
                <a:spcPts val="600"/>
              </a:spcAft>
              <a:buNone/>
            </a:pPr>
            <a:r>
              <a:rPr lang="en-US" sz="1600" dirty="0">
                <a:latin typeface="Open Sans" panose="020B0606030504020204" pitchFamily="34" charset="0"/>
                <a:ea typeface="Open Sans" panose="020B0606030504020204" pitchFamily="34" charset="0"/>
                <a:cs typeface="Open Sans" panose="020B0606030504020204" pitchFamily="34" charset="0"/>
              </a:rPr>
              <a:t>Visit the </a:t>
            </a:r>
            <a:r>
              <a:rPr lang="en-US" sz="1600" i="1" dirty="0">
                <a:latin typeface="Open Sans" panose="020B0606030504020204" pitchFamily="34" charset="0"/>
                <a:ea typeface="Open Sans" panose="020B0606030504020204" pitchFamily="34" charset="0"/>
                <a:cs typeface="Open Sans" panose="020B0606030504020204" pitchFamily="34" charset="0"/>
              </a:rPr>
              <a:t>Don’t Nuke the Climate </a:t>
            </a:r>
            <a:r>
              <a:rPr lang="en-US" sz="1600" dirty="0">
                <a:latin typeface="Open Sans" panose="020B0606030504020204" pitchFamily="34" charset="0"/>
                <a:ea typeface="Open Sans" panose="020B0606030504020204" pitchFamily="34" charset="0"/>
                <a:cs typeface="Open Sans" panose="020B0606030504020204" pitchFamily="34" charset="0"/>
              </a:rPr>
              <a:t>website for upcoming actions, petitions and other campaign initiatives: </a:t>
            </a:r>
          </a:p>
          <a:p>
            <a:pPr marL="0" indent="0">
              <a:lnSpc>
                <a:spcPct val="110000"/>
              </a:lnSpc>
              <a:spcAft>
                <a:spcPts val="600"/>
              </a:spcAft>
              <a:buNone/>
            </a:pPr>
            <a:r>
              <a:rPr lang="en-US" sz="1600" dirty="0">
                <a:solidFill>
                  <a:schemeClr val="accent4"/>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dont-nuke-the-climate.org.au/</a:t>
            </a:r>
            <a:r>
              <a:rPr lang="en-US" sz="1600" dirty="0" err="1">
                <a:solidFill>
                  <a:schemeClr val="accent4"/>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takeaction</a:t>
            </a:r>
            <a:endParaRPr lang="en-US" sz="16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10000"/>
              </a:lnSpc>
              <a:spcAft>
                <a:spcPts val="600"/>
              </a:spcAft>
              <a:buNone/>
            </a:pPr>
            <a:r>
              <a:rPr lang="en-US" sz="1600" dirty="0">
                <a:latin typeface="Open Sans" panose="020B0606030504020204" pitchFamily="34" charset="0"/>
                <a:ea typeface="Open Sans" panose="020B0606030504020204" pitchFamily="34" charset="0"/>
                <a:cs typeface="Open Sans" panose="020B0606030504020204" pitchFamily="34" charset="0"/>
              </a:rPr>
              <a:t>Please support the </a:t>
            </a:r>
            <a:r>
              <a:rPr lang="en-US" sz="1600" i="1" dirty="0">
                <a:latin typeface="Open Sans" panose="020B0606030504020204" pitchFamily="34" charset="0"/>
                <a:ea typeface="Open Sans" panose="020B0606030504020204" pitchFamily="34" charset="0"/>
                <a:cs typeface="Open Sans" panose="020B0606030504020204" pitchFamily="34" charset="0"/>
              </a:rPr>
              <a:t>Don’t Nuke the Climate </a:t>
            </a:r>
            <a:r>
              <a:rPr lang="en-US" sz="1600" dirty="0">
                <a:latin typeface="Open Sans" panose="020B0606030504020204" pitchFamily="34" charset="0"/>
                <a:ea typeface="Open Sans" panose="020B0606030504020204" pitchFamily="34" charset="0"/>
                <a:cs typeface="Open Sans" panose="020B0606030504020204" pitchFamily="34" charset="0"/>
              </a:rPr>
              <a:t>socials:</a:t>
            </a:r>
          </a:p>
          <a:p>
            <a:pPr marL="0" indent="0">
              <a:lnSpc>
                <a:spcPct val="110000"/>
              </a:lnSpc>
              <a:spcBef>
                <a:spcPts val="0"/>
              </a:spcBef>
              <a:spcAft>
                <a:spcPts val="600"/>
              </a:spcAft>
              <a:buNone/>
            </a:pPr>
            <a:r>
              <a:rPr lang="en-AU" sz="1600" dirty="0">
                <a:solidFill>
                  <a:schemeClr val="accent4"/>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facebook.com/</a:t>
            </a:r>
            <a:r>
              <a:rPr lang="en-AU" sz="1600" dirty="0" err="1">
                <a:solidFill>
                  <a:schemeClr val="accent4"/>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dontnukeaus</a:t>
            </a:r>
            <a:endParaRPr lang="en-AU" sz="16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10000"/>
              </a:lnSpc>
              <a:spcBef>
                <a:spcPts val="0"/>
              </a:spcBef>
              <a:spcAft>
                <a:spcPts val="600"/>
              </a:spcAft>
              <a:buNone/>
            </a:pPr>
            <a:r>
              <a:rPr lang="en-AU" sz="1600" dirty="0">
                <a:solidFill>
                  <a:schemeClr val="accent4"/>
                </a:solidFill>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x.com/</a:t>
            </a:r>
            <a:r>
              <a:rPr lang="en-AU" sz="1600" dirty="0" err="1">
                <a:solidFill>
                  <a:schemeClr val="accent4"/>
                </a:solidFill>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dontnuke</a:t>
            </a:r>
            <a:endParaRPr lang="en-AU" sz="16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10000"/>
              </a:lnSpc>
              <a:spcBef>
                <a:spcPts val="0"/>
              </a:spcBef>
              <a:spcAft>
                <a:spcPts val="600"/>
              </a:spcAft>
              <a:buNone/>
            </a:pPr>
            <a:r>
              <a:rPr lang="en-US" sz="1600" dirty="0">
                <a:solidFill>
                  <a:schemeClr val="accent4"/>
                </a:solidFill>
                <a:latin typeface="Open Sans" panose="020B0606030504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youtube.com/@DontNukeTheClimate</a:t>
            </a:r>
            <a:endParaRPr lang="en-US" sz="16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10000"/>
              </a:lnSpc>
              <a:spcBef>
                <a:spcPts val="0"/>
              </a:spcBef>
              <a:spcAft>
                <a:spcPts val="600"/>
              </a:spcAft>
              <a:buNone/>
            </a:pPr>
            <a:r>
              <a:rPr lang="en-US" sz="1600" dirty="0">
                <a:solidFill>
                  <a:schemeClr val="accent4"/>
                </a:solidFill>
                <a:latin typeface="Open Sans" panose="020B0606030504020204" pitchFamily="34" charset="0"/>
                <a:ea typeface="Open Sans" panose="020B0606030504020204" pitchFamily="34" charset="0"/>
                <a:cs typeface="Open Sans" panose="020B0606030504020204" pitchFamily="34" charset="0"/>
                <a:hlinkClick r:id="rId7">
                  <a:extLst>
                    <a:ext uri="{A12FA001-AC4F-418D-AE19-62706E023703}">
                      <ahyp:hlinkClr xmlns:ahyp="http://schemas.microsoft.com/office/drawing/2018/hyperlinkcolor" val="tx"/>
                    </a:ext>
                  </a:extLst>
                </a:hlinkClick>
              </a:rPr>
              <a:t>instagram.com/dontnuketheclimateaus/</a:t>
            </a:r>
            <a:endParaRPr lang="en-US" sz="16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10000"/>
              </a:lnSpc>
              <a:spcAft>
                <a:spcPts val="600"/>
              </a:spcAft>
              <a:buNone/>
            </a:pPr>
            <a:r>
              <a:rPr lang="en-US" sz="1600" i="0" dirty="0">
                <a:effectLst/>
                <a:latin typeface="Open Sans" panose="020B0606030504020204" pitchFamily="34" charset="0"/>
                <a:ea typeface="Open Sans" panose="020B0606030504020204" pitchFamily="34" charset="0"/>
                <a:cs typeface="Open Sans" panose="020B0606030504020204" pitchFamily="34" charset="0"/>
              </a:rPr>
              <a:t>Visit </a:t>
            </a:r>
            <a:r>
              <a:rPr lang="en-US" sz="1600" i="0"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hlinkClick r:id="rId8">
                  <a:extLst>
                    <a:ext uri="{A12FA001-AC4F-418D-AE19-62706E023703}">
                      <ahyp:hlinkClr xmlns:ahyp="http://schemas.microsoft.com/office/drawing/2018/hyperlinkcolor" val="tx"/>
                    </a:ext>
                  </a:extLst>
                </a:hlinkClick>
              </a:rPr>
              <a:t>nonukes.com.au</a:t>
            </a:r>
            <a:r>
              <a:rPr lang="en-US" sz="1600" i="0"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rPr>
              <a:t> </a:t>
            </a:r>
            <a:r>
              <a:rPr lang="en-US" sz="1600" i="0" dirty="0">
                <a:effectLst/>
                <a:latin typeface="Open Sans" panose="020B0606030504020204" pitchFamily="34" charset="0"/>
                <a:ea typeface="Open Sans" panose="020B0606030504020204" pitchFamily="34" charset="0"/>
                <a:cs typeface="Open Sans" panose="020B0606030504020204" pitchFamily="34" charset="0"/>
              </a:rPr>
              <a:t>to support the Seven Regions Community Alliance</a:t>
            </a:r>
          </a:p>
          <a:p>
            <a:pPr marL="0" indent="0">
              <a:lnSpc>
                <a:spcPct val="110000"/>
              </a:lnSpc>
              <a:spcAft>
                <a:spcPts val="600"/>
              </a:spcAft>
              <a:buNone/>
            </a:pPr>
            <a:r>
              <a:rPr lang="en-US" sz="1600" dirty="0">
                <a:latin typeface="Open Sans" panose="020B0606030504020204" pitchFamily="34" charset="0"/>
                <a:ea typeface="Open Sans" panose="020B0606030504020204" pitchFamily="34" charset="0"/>
                <a:cs typeface="Open Sans" panose="020B0606030504020204" pitchFamily="34" charset="0"/>
              </a:rPr>
              <a:t>Download this PowerPoint at</a:t>
            </a:r>
            <a:r>
              <a:rPr lang="en-US" sz="16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 </a:t>
            </a:r>
            <a:r>
              <a:rPr lang="en-US" sz="1600" dirty="0">
                <a:solidFill>
                  <a:schemeClr val="accent4"/>
                </a:solidFill>
                <a:latin typeface="Open Sans" panose="020B0606030504020204" pitchFamily="34" charset="0"/>
                <a:ea typeface="Open Sans" panose="020B0606030504020204" pitchFamily="34" charset="0"/>
                <a:cs typeface="Open Sans" panose="020B0606030504020204" pitchFamily="34" charset="0"/>
                <a:hlinkClick r:id="rId9">
                  <a:extLst>
                    <a:ext uri="{A12FA001-AC4F-418D-AE19-62706E023703}">
                      <ahyp:hlinkClr xmlns:ahyp="http://schemas.microsoft.com/office/drawing/2018/hyperlinkcolor" val="tx"/>
                    </a:ext>
                  </a:extLst>
                </a:hlinkClick>
              </a:rPr>
              <a:t>nuclear.foe.org.au</a:t>
            </a:r>
            <a:r>
              <a:rPr lang="en-US" sz="1600" dirty="0">
                <a:latin typeface="Open Sans" panose="020B0606030504020204" pitchFamily="34" charset="0"/>
                <a:ea typeface="Open Sans" panose="020B0606030504020204" pitchFamily="34" charset="0"/>
                <a:cs typeface="Open Sans" panose="020B0606030504020204" pitchFamily="34" charset="0"/>
              </a:rPr>
              <a:t> and use it for presentations in your community</a:t>
            </a:r>
          </a:p>
          <a:p>
            <a:pPr marL="0" indent="0">
              <a:lnSpc>
                <a:spcPct val="110000"/>
              </a:lnSpc>
              <a:spcBef>
                <a:spcPts val="0"/>
              </a:spcBef>
              <a:spcAft>
                <a:spcPts val="600"/>
              </a:spcAft>
              <a:buNone/>
            </a:pPr>
            <a:endParaRPr lang="en-US" sz="1400" b="1"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a:lnSpc>
                <a:spcPct val="110000"/>
              </a:lnSpc>
              <a:spcBef>
                <a:spcPts val="0"/>
              </a:spcBef>
              <a:spcAft>
                <a:spcPts val="600"/>
              </a:spcAft>
              <a:buFont typeface="Wingdings" panose="05000000000000000000" pitchFamily="2" charset="2"/>
              <a:buChar char="§"/>
            </a:pPr>
            <a:endParaRPr lang="en-US" sz="13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2113A1A7-9266-EE9B-9141-E133E9310FD7}"/>
              </a:ext>
            </a:extLst>
          </p:cNvPr>
          <p:cNvSpPr txBox="1"/>
          <p:nvPr/>
        </p:nvSpPr>
        <p:spPr>
          <a:xfrm>
            <a:off x="6117908" y="1359297"/>
            <a:ext cx="6074092" cy="3362459"/>
          </a:xfrm>
          <a:prstGeom prst="rect">
            <a:avLst/>
          </a:prstGeom>
          <a:noFill/>
        </p:spPr>
        <p:txBody>
          <a:bodyPr wrap="square">
            <a:spAutoFit/>
          </a:bodyPr>
          <a:lstStyle/>
          <a:p>
            <a:pPr>
              <a:lnSpc>
                <a:spcPct val="110000"/>
              </a:lnSpc>
              <a:spcAft>
                <a:spcPts val="1200"/>
              </a:spcAft>
            </a:pPr>
            <a:r>
              <a:rPr lang="en-US"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More information</a:t>
            </a:r>
          </a:p>
          <a:p>
            <a:pPr marL="0" indent="0">
              <a:lnSpc>
                <a:spcPct val="110000"/>
              </a:lnSpc>
              <a:spcBef>
                <a:spcPts val="0"/>
              </a:spcBef>
              <a:spcAft>
                <a:spcPts val="600"/>
              </a:spcAft>
              <a:buNone/>
            </a:pPr>
            <a:r>
              <a:rPr lang="en-US" sz="1600" dirty="0">
                <a:latin typeface="Open Sans" panose="020B0606030504020204" pitchFamily="34" charset="0"/>
                <a:ea typeface="Open Sans" panose="020B0606030504020204" pitchFamily="34" charset="0"/>
                <a:cs typeface="Open Sans" panose="020B0606030504020204" pitchFamily="34" charset="0"/>
              </a:rPr>
              <a:t>Don’t Nuke the Climate </a:t>
            </a:r>
            <a:r>
              <a:rPr lang="en-US" sz="1600" dirty="0">
                <a:solidFill>
                  <a:schemeClr val="accent4"/>
                </a:solidFill>
                <a:latin typeface="Open Sans" panose="020B0606030504020204" pitchFamily="34" charset="0"/>
                <a:ea typeface="Open Sans" panose="020B0606030504020204" pitchFamily="34" charset="0"/>
                <a:cs typeface="Open Sans" panose="020B0606030504020204" pitchFamily="34" charset="0"/>
                <a:hlinkClick r:id="rId10">
                  <a:extLst>
                    <a:ext uri="{A12FA001-AC4F-418D-AE19-62706E023703}">
                      <ahyp:hlinkClr xmlns:ahyp="http://schemas.microsoft.com/office/drawing/2018/hyperlinkcolor" val="tx"/>
                    </a:ext>
                  </a:extLst>
                </a:hlinkClick>
              </a:rPr>
              <a:t>dont-nuke-the-climate.org.au</a:t>
            </a:r>
            <a:endParaRPr lang="en-US" sz="1600" dirty="0">
              <a:latin typeface="Open Sans" panose="020B0606030504020204" pitchFamily="34" charset="0"/>
              <a:ea typeface="Open Sans" panose="020B0606030504020204" pitchFamily="34" charset="0"/>
              <a:cs typeface="Open Sans" panose="020B0606030504020204" pitchFamily="34" charset="0"/>
            </a:endParaRPr>
          </a:p>
          <a:p>
            <a:pPr>
              <a:lnSpc>
                <a:spcPct val="110000"/>
              </a:lnSpc>
              <a:spcAft>
                <a:spcPts val="1200"/>
              </a:spcAft>
            </a:pPr>
            <a:r>
              <a:rPr lang="en-US" sz="1600" dirty="0">
                <a:latin typeface="Open Sans" panose="020B0606030504020204" pitchFamily="34" charset="0"/>
                <a:ea typeface="Open Sans" panose="020B0606030504020204" pitchFamily="34" charset="0"/>
                <a:cs typeface="Open Sans" panose="020B0606030504020204" pitchFamily="34" charset="0"/>
              </a:rPr>
              <a:t>Australian Conservation Foundation </a:t>
            </a:r>
            <a:r>
              <a:rPr lang="en-AU" sz="1600"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hlinkClick r:id="rId11">
                  <a:extLst>
                    <a:ext uri="{A12FA001-AC4F-418D-AE19-62706E023703}">
                      <ahyp:hlinkClr xmlns:ahyp="http://schemas.microsoft.com/office/drawing/2018/hyperlinkcolor" val="tx"/>
                    </a:ext>
                  </a:extLst>
                </a:hlinkClick>
              </a:rPr>
              <a:t>acf.org.au/nuclear-free</a:t>
            </a:r>
            <a:endParaRPr lang="en-AU" sz="1600"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endParaRPr>
          </a:p>
          <a:p>
            <a:pPr marL="0" indent="0">
              <a:lnSpc>
                <a:spcPct val="110000"/>
              </a:lnSpc>
              <a:spcBef>
                <a:spcPts val="0"/>
              </a:spcBef>
              <a:spcAft>
                <a:spcPts val="1200"/>
              </a:spcAft>
              <a:buNone/>
            </a:pPr>
            <a:r>
              <a:rPr lang="en-US" sz="1600" dirty="0">
                <a:latin typeface="Open Sans" panose="020B0606030504020204" pitchFamily="34" charset="0"/>
                <a:ea typeface="Open Sans" panose="020B0606030504020204" pitchFamily="34" charset="0"/>
                <a:cs typeface="Open Sans" panose="020B0606030504020204" pitchFamily="34" charset="0"/>
              </a:rPr>
              <a:t>Friends of the Earth </a:t>
            </a:r>
            <a:r>
              <a:rPr lang="en-US" sz="1600" dirty="0">
                <a:solidFill>
                  <a:schemeClr val="accent4"/>
                </a:solidFill>
                <a:latin typeface="Open Sans" panose="020B0606030504020204" pitchFamily="34" charset="0"/>
                <a:ea typeface="Open Sans" panose="020B0606030504020204" pitchFamily="34" charset="0"/>
                <a:cs typeface="Open Sans" panose="020B0606030504020204" pitchFamily="34" charset="0"/>
                <a:hlinkClick r:id="rId12">
                  <a:extLst>
                    <a:ext uri="{A12FA001-AC4F-418D-AE19-62706E023703}">
                      <ahyp:hlinkClr xmlns:ahyp="http://schemas.microsoft.com/office/drawing/2018/hyperlinkcolor" val="tx"/>
                    </a:ext>
                  </a:extLst>
                </a:hlinkClick>
              </a:rPr>
              <a:t>nuclear.foe.org.au</a:t>
            </a:r>
            <a:endParaRPr lang="en-US" sz="16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10000"/>
              </a:lnSpc>
              <a:spcBef>
                <a:spcPts val="0"/>
              </a:spcBef>
              <a:spcAft>
                <a:spcPts val="1200"/>
              </a:spcAft>
              <a:buNone/>
            </a:pPr>
            <a:r>
              <a:rPr lang="en-US" sz="1600" dirty="0">
                <a:latin typeface="Open Sans" panose="020B0606030504020204" pitchFamily="34" charset="0"/>
                <a:ea typeface="Open Sans" panose="020B0606030504020204" pitchFamily="34" charset="0"/>
                <a:cs typeface="Open Sans" panose="020B0606030504020204" pitchFamily="34" charset="0"/>
              </a:rPr>
              <a:t>		         fact-checking: </a:t>
            </a:r>
            <a:r>
              <a:rPr lang="en-US" sz="1600" dirty="0">
                <a:solidFill>
                  <a:schemeClr val="accent4"/>
                </a:solidFill>
                <a:latin typeface="Open Sans" panose="020B0606030504020204" pitchFamily="34" charset="0"/>
                <a:ea typeface="Open Sans" panose="020B0606030504020204" pitchFamily="34" charset="0"/>
                <a:cs typeface="Open Sans" panose="020B0606030504020204" pitchFamily="34" charset="0"/>
                <a:hlinkClick r:id="rId13">
                  <a:extLst>
                    <a:ext uri="{A12FA001-AC4F-418D-AE19-62706E023703}">
                      <ahyp:hlinkClr xmlns:ahyp="http://schemas.microsoft.com/office/drawing/2018/hyperlinkcolor" val="tx"/>
                    </a:ext>
                  </a:extLst>
                </a:hlinkClick>
              </a:rPr>
              <a:t>nuclear.foe.org.au/fact-checking</a:t>
            </a:r>
            <a:endParaRPr lang="en-US" sz="16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10000"/>
              </a:lnSpc>
              <a:spcBef>
                <a:spcPts val="0"/>
              </a:spcBef>
              <a:spcAft>
                <a:spcPts val="1200"/>
              </a:spcAft>
              <a:buNone/>
            </a:pPr>
            <a:r>
              <a:rPr lang="en-AU" sz="1600" dirty="0" err="1">
                <a:effectLst/>
                <a:latin typeface="Open Sans" panose="020B0606030504020204" pitchFamily="34" charset="0"/>
                <a:ea typeface="Open Sans" panose="020B0606030504020204" pitchFamily="34" charset="0"/>
                <a:cs typeface="Open Sans" panose="020B0606030504020204" pitchFamily="34" charset="0"/>
              </a:rPr>
              <a:t>RenewEconomy</a:t>
            </a:r>
            <a:r>
              <a:rPr lang="en-AU" sz="1600" dirty="0">
                <a:effectLst/>
                <a:latin typeface="Open Sans" panose="020B0606030504020204" pitchFamily="34" charset="0"/>
                <a:ea typeface="Open Sans" panose="020B0606030504020204" pitchFamily="34" charset="0"/>
                <a:cs typeface="Open Sans" panose="020B0606030504020204" pitchFamily="34" charset="0"/>
              </a:rPr>
              <a:t> </a:t>
            </a:r>
            <a:r>
              <a:rPr lang="en-AU" sz="1600"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hlinkClick r:id="rId14">
                  <a:extLst>
                    <a:ext uri="{A12FA001-AC4F-418D-AE19-62706E023703}">
                      <ahyp:hlinkClr xmlns:ahyp="http://schemas.microsoft.com/office/drawing/2018/hyperlinkcolor" val="tx"/>
                    </a:ext>
                  </a:extLst>
                </a:hlinkClick>
              </a:rPr>
              <a:t>reneweconomy.com.au/?s=nuclear</a:t>
            </a:r>
            <a:r>
              <a:rPr lang="en-AU" sz="1600"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rPr>
              <a:t> </a:t>
            </a:r>
            <a:r>
              <a:rPr lang="en-AU" sz="1600" dirty="0">
                <a:effectLst/>
                <a:latin typeface="Open Sans" panose="020B0606030504020204" pitchFamily="34" charset="0"/>
                <a:ea typeface="Open Sans" panose="020B0606030504020204" pitchFamily="34" charset="0"/>
                <a:cs typeface="Open Sans" panose="020B0606030504020204" pitchFamily="34" charset="0"/>
              </a:rPr>
              <a:t>(sign up for </a:t>
            </a:r>
            <a:r>
              <a:rPr lang="en-AU" sz="1600" dirty="0">
                <a:latin typeface="Open Sans" panose="020B0606030504020204" pitchFamily="34" charset="0"/>
                <a:ea typeface="Open Sans" panose="020B0606030504020204" pitchFamily="34" charset="0"/>
                <a:cs typeface="Open Sans" panose="020B0606030504020204" pitchFamily="34" charset="0"/>
              </a:rPr>
              <a:t>d</a:t>
            </a:r>
            <a:r>
              <a:rPr lang="en-AU" sz="1600" dirty="0">
                <a:effectLst/>
                <a:latin typeface="Open Sans" panose="020B0606030504020204" pitchFamily="34" charset="0"/>
                <a:ea typeface="Open Sans" panose="020B0606030504020204" pitchFamily="34" charset="0"/>
                <a:cs typeface="Open Sans" panose="020B0606030504020204" pitchFamily="34" charset="0"/>
              </a:rPr>
              <a:t>aily updates)</a:t>
            </a:r>
          </a:p>
          <a:p>
            <a:pPr marL="0" indent="0">
              <a:lnSpc>
                <a:spcPct val="110000"/>
              </a:lnSpc>
              <a:spcBef>
                <a:spcPts val="0"/>
              </a:spcBef>
              <a:spcAft>
                <a:spcPts val="1200"/>
              </a:spcAft>
              <a:buNone/>
            </a:pPr>
            <a:r>
              <a:rPr lang="en-AU" sz="1600" dirty="0">
                <a:latin typeface="Open Sans" panose="020B0606030504020204" pitchFamily="34" charset="0"/>
                <a:ea typeface="Open Sans" panose="020B0606030504020204" pitchFamily="34" charset="0"/>
                <a:cs typeface="Open Sans" panose="020B0606030504020204" pitchFamily="34" charset="0"/>
              </a:rPr>
              <a:t>ETU ‘No Future for Nuclear’ </a:t>
            </a:r>
            <a:r>
              <a:rPr lang="en-AU" sz="1600"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hlinkClick r:id="rId15">
                  <a:extLst>
                    <a:ext uri="{A12FA001-AC4F-418D-AE19-62706E023703}">
                      <ahyp:hlinkClr xmlns:ahyp="http://schemas.microsoft.com/office/drawing/2018/hyperlinkcolor" val="tx"/>
                    </a:ext>
                  </a:extLst>
                </a:hlinkClick>
              </a:rPr>
              <a:t>nofuture4nuclear.org/</a:t>
            </a:r>
            <a:endParaRPr lang="en-AU" sz="1600" dirty="0">
              <a:solidFill>
                <a:schemeClr val="accent4"/>
              </a:solidFill>
            </a:endParaRPr>
          </a:p>
        </p:txBody>
      </p:sp>
      <p:pic>
        <p:nvPicPr>
          <p:cNvPr id="7" name="Picture 6">
            <a:extLst>
              <a:ext uri="{FF2B5EF4-FFF2-40B4-BE49-F238E27FC236}">
                <a16:creationId xmlns:a16="http://schemas.microsoft.com/office/drawing/2014/main" id="{BAB4BF53-C0C9-9DAB-46E2-C362FB7C8090}"/>
              </a:ext>
            </a:extLst>
          </p:cNvPr>
          <p:cNvPicPr>
            <a:picLocks noChangeAspect="1"/>
          </p:cNvPicPr>
          <p:nvPr/>
        </p:nvPicPr>
        <p:blipFill>
          <a:blip r:embed="rId16" cstate="screen">
            <a:extLst>
              <a:ext uri="{28A0092B-C50C-407E-A947-70E740481C1C}">
                <a14:useLocalDpi xmlns:a14="http://schemas.microsoft.com/office/drawing/2010/main" val="0"/>
              </a:ext>
            </a:extLst>
          </a:blip>
          <a:stretch>
            <a:fillRect/>
          </a:stretch>
        </p:blipFill>
        <p:spPr>
          <a:xfrm>
            <a:off x="7258320" y="4742886"/>
            <a:ext cx="3516360" cy="1977953"/>
          </a:xfrm>
          <a:prstGeom prst="rect">
            <a:avLst/>
          </a:prstGeom>
        </p:spPr>
      </p:pic>
    </p:spTree>
    <p:extLst>
      <p:ext uri="{BB962C8B-B14F-4D97-AF65-F5344CB8AC3E}">
        <p14:creationId xmlns:p14="http://schemas.microsoft.com/office/powerpoint/2010/main" val="1082183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AE44C4-B01D-4CDB-1C45-004B03431B9D}"/>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9FC493AA-AED0-BC0C-6F89-C4CDA374B0E8}"/>
              </a:ext>
            </a:extLst>
          </p:cNvPr>
          <p:cNvSpPr txBox="1"/>
          <p:nvPr/>
        </p:nvSpPr>
        <p:spPr>
          <a:xfrm>
            <a:off x="580790" y="480809"/>
            <a:ext cx="10789920" cy="584775"/>
          </a:xfrm>
          <a:prstGeom prst="rect">
            <a:avLst/>
          </a:prstGeom>
          <a:noFill/>
        </p:spPr>
        <p:txBody>
          <a:bodyPr wrap="square" rtlCol="0">
            <a:spAutoFit/>
          </a:bodyPr>
          <a:lstStyle/>
          <a:p>
            <a:r>
              <a:rPr lang="en-AU"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International context</a:t>
            </a:r>
          </a:p>
        </p:txBody>
      </p:sp>
      <p:sp>
        <p:nvSpPr>
          <p:cNvPr id="6" name="TextBox 5">
            <a:extLst>
              <a:ext uri="{FF2B5EF4-FFF2-40B4-BE49-F238E27FC236}">
                <a16:creationId xmlns:a16="http://schemas.microsoft.com/office/drawing/2014/main" id="{7514A121-7A60-E54D-A820-2D20E86073DA}"/>
              </a:ext>
            </a:extLst>
          </p:cNvPr>
          <p:cNvSpPr txBox="1"/>
          <p:nvPr/>
        </p:nvSpPr>
        <p:spPr>
          <a:xfrm>
            <a:off x="11930063" y="371475"/>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3198CCD2-2089-3A25-084B-5A7943124F07}"/>
              </a:ext>
            </a:extLst>
          </p:cNvPr>
          <p:cNvSpPr txBox="1"/>
          <p:nvPr/>
        </p:nvSpPr>
        <p:spPr>
          <a:xfrm>
            <a:off x="615289" y="1383648"/>
            <a:ext cx="5282591" cy="4862870"/>
          </a:xfrm>
          <a:prstGeom prst="rect">
            <a:avLst/>
          </a:prstGeom>
          <a:noFill/>
        </p:spPr>
        <p:txBody>
          <a:bodyPr wrap="square" rtlCol="0">
            <a:spAutoFit/>
          </a:bodyPr>
          <a:lstStyle/>
          <a:p>
            <a:pPr>
              <a:spcAft>
                <a:spcPts val="600"/>
              </a:spcAft>
            </a:pPr>
            <a:r>
              <a:rPr lang="en-AU"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USA </a:t>
            </a:r>
          </a:p>
          <a:p>
            <a:pPr marL="285750" indent="-285750">
              <a:spcAft>
                <a:spcPts val="600"/>
              </a:spcAft>
              <a:buFont typeface="Arial" panose="020B0604020202020204" pitchFamily="34" charset="0"/>
              <a:buChar char="•"/>
            </a:pPr>
            <a:r>
              <a:rPr lang="en-AU" dirty="0">
                <a:latin typeface="Open Sans" panose="020B0606030504020204" pitchFamily="34" charset="0"/>
                <a:ea typeface="Open Sans" panose="020B0606030504020204" pitchFamily="34" charset="0"/>
                <a:cs typeface="Open Sans" panose="020B0606030504020204" pitchFamily="34" charset="0"/>
              </a:rPr>
              <a:t>Construction of two reactors in South Carolina was </a:t>
            </a:r>
            <a:r>
              <a:rPr lang="en-AU" dirty="0">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abandoned</a:t>
            </a:r>
            <a:r>
              <a:rPr lang="en-AU" dirty="0">
                <a:latin typeface="Open Sans" panose="020B0606030504020204" pitchFamily="34" charset="0"/>
                <a:ea typeface="Open Sans" panose="020B0606030504020204" pitchFamily="34" charset="0"/>
                <a:cs typeface="Open Sans" panose="020B0606030504020204" pitchFamily="34" charset="0"/>
              </a:rPr>
              <a:t> in 2017 after the expenditure of A$13.6 billion</a:t>
            </a:r>
            <a:r>
              <a:rPr lang="en-AU" b="1" dirty="0">
                <a:latin typeface="Open Sans" panose="020B0606030504020204" pitchFamily="34" charset="0"/>
                <a:ea typeface="Open Sans" panose="020B0606030504020204" pitchFamily="34" charset="0"/>
                <a:cs typeface="Open Sans" panose="020B0606030504020204" pitchFamily="34" charset="0"/>
              </a:rPr>
              <a:t>.</a:t>
            </a:r>
          </a:p>
          <a:p>
            <a:pPr marL="285750" indent="-285750">
              <a:spcAft>
                <a:spcPts val="600"/>
              </a:spcAft>
              <a:buFont typeface="Arial" panose="020B0604020202020204" pitchFamily="34" charset="0"/>
              <a:buChar char="•"/>
            </a:pPr>
            <a:r>
              <a:rPr lang="en-AU" dirty="0">
                <a:latin typeface="Open Sans" panose="020B0606030504020204" pitchFamily="34" charset="0"/>
                <a:ea typeface="Open Sans" panose="020B0606030504020204" pitchFamily="34" charset="0"/>
                <a:cs typeface="Open Sans" panose="020B0606030504020204" pitchFamily="34" charset="0"/>
              </a:rPr>
              <a:t>Westinghouse filed for bankruptcy protection.</a:t>
            </a:r>
          </a:p>
          <a:p>
            <a:pPr marL="285750" indent="-285750">
              <a:spcAft>
                <a:spcPts val="600"/>
              </a:spcAft>
              <a:buFont typeface="Arial" panose="020B0604020202020204" pitchFamily="34" charset="0"/>
              <a:buChar char="•"/>
            </a:pPr>
            <a:r>
              <a:rPr lang="en-AU" dirty="0">
                <a:latin typeface="Open Sans" panose="020B0606030504020204" pitchFamily="34" charset="0"/>
                <a:ea typeface="Open Sans" panose="020B0606030504020204" pitchFamily="34" charset="0"/>
                <a:cs typeface="Open Sans" panose="020B0606030504020204" pitchFamily="34" charset="0"/>
              </a:rPr>
              <a:t>Two AP1000 reactors in Georgia (the ‘Vogtle’ project) were recently completed for  </a:t>
            </a:r>
            <a:r>
              <a:rPr lang="en-AU" dirty="0">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A$25.7 billion per reactor</a:t>
            </a:r>
            <a:r>
              <a:rPr lang="en-AU" dirty="0">
                <a:latin typeface="Open Sans" panose="020B0606030504020204" pitchFamily="34" charset="0"/>
                <a:ea typeface="Open Sans" panose="020B0606030504020204" pitchFamily="34" charset="0"/>
                <a:cs typeface="Open Sans" panose="020B0606030504020204" pitchFamily="34" charset="0"/>
              </a:rPr>
              <a:t> … more than 10 times greater than initial cost estimates.</a:t>
            </a:r>
          </a:p>
          <a:p>
            <a:pPr>
              <a:spcAft>
                <a:spcPts val="600"/>
              </a:spcAft>
            </a:pPr>
            <a:endParaRPr lang="en-AU" sz="1000" b="1"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a:spcAft>
                <a:spcPts val="600"/>
              </a:spcAft>
            </a:pPr>
            <a:r>
              <a:rPr lang="en-AU"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UK</a:t>
            </a:r>
          </a:p>
          <a:p>
            <a:pPr marL="285750" indent="-285750">
              <a:spcAft>
                <a:spcPts val="600"/>
              </a:spcAft>
              <a:buFont typeface="Arial" panose="020B0604020202020204" pitchFamily="34" charset="0"/>
              <a:buChar char="•"/>
            </a:pPr>
            <a:r>
              <a:rPr lang="en-AU" dirty="0">
                <a:latin typeface="Open Sans" panose="020B0606030504020204" pitchFamily="34" charset="0"/>
                <a:ea typeface="Open Sans" panose="020B0606030504020204" pitchFamily="34" charset="0"/>
                <a:cs typeface="Open Sans" panose="020B0606030504020204" pitchFamily="34" charset="0"/>
              </a:rPr>
              <a:t>The only two reactors under construction (at Hinkley Point in Somerset) are now set to cost </a:t>
            </a:r>
            <a:r>
              <a:rPr lang="en-AU" dirty="0">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A$43.5 billion each</a:t>
            </a:r>
            <a:r>
              <a:rPr lang="en-AU" dirty="0">
                <a:latin typeface="Open Sans" panose="020B0606030504020204" pitchFamily="34" charset="0"/>
                <a:ea typeface="Open Sans" panose="020B0606030504020204" pitchFamily="34" charset="0"/>
                <a:cs typeface="Open Sans" panose="020B0606030504020204" pitchFamily="34" charset="0"/>
              </a:rPr>
              <a:t> … more than 10 times greater than initial estimates.</a:t>
            </a:r>
          </a:p>
        </p:txBody>
      </p:sp>
      <p:sp>
        <p:nvSpPr>
          <p:cNvPr id="5" name="TextBox 4">
            <a:extLst>
              <a:ext uri="{FF2B5EF4-FFF2-40B4-BE49-F238E27FC236}">
                <a16:creationId xmlns:a16="http://schemas.microsoft.com/office/drawing/2014/main" id="{95F095D8-55F9-CF22-F860-7C2304CC8E90}"/>
              </a:ext>
            </a:extLst>
          </p:cNvPr>
          <p:cNvSpPr txBox="1"/>
          <p:nvPr/>
        </p:nvSpPr>
        <p:spPr>
          <a:xfrm>
            <a:off x="6019800" y="1334135"/>
            <a:ext cx="5467350" cy="6478697"/>
          </a:xfrm>
          <a:prstGeom prst="rect">
            <a:avLst/>
          </a:prstGeom>
          <a:noFill/>
        </p:spPr>
        <p:txBody>
          <a:bodyPr wrap="square" rtlCol="0">
            <a:spAutoFit/>
          </a:bodyPr>
          <a:lstStyle/>
          <a:p>
            <a:pPr>
              <a:spcAft>
                <a:spcPts val="600"/>
              </a:spcAft>
            </a:pPr>
            <a:r>
              <a:rPr lang="en-AU"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France</a:t>
            </a:r>
            <a:endParaRPr lang="en-AU"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285750" indent="-285750">
              <a:spcAft>
                <a:spcPts val="600"/>
              </a:spcAft>
              <a:buFont typeface="Arial" panose="020B0604020202020204" pitchFamily="34" charset="0"/>
              <a:buChar char="•"/>
            </a:pPr>
            <a:r>
              <a:rPr lang="en-AU" dirty="0">
                <a:latin typeface="Open Sans" panose="020B0606030504020204" pitchFamily="34" charset="0"/>
                <a:ea typeface="Open Sans" panose="020B0606030504020204" pitchFamily="34" charset="0"/>
                <a:cs typeface="Open Sans" panose="020B0606030504020204" pitchFamily="34" charset="0"/>
              </a:rPr>
              <a:t>Only one reactor under construction, the cost has increased six-fold to </a:t>
            </a:r>
            <a:r>
              <a:rPr lang="en-AU" dirty="0">
                <a:latin typeface="Open Sans" panose="020B0606030504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A$31.7 billion</a:t>
            </a:r>
            <a:r>
              <a:rPr lang="en-AU" dirty="0">
                <a:latin typeface="Open Sans" panose="020B0606030504020204" pitchFamily="34" charset="0"/>
                <a:ea typeface="Open Sans" panose="020B0606030504020204" pitchFamily="34" charset="0"/>
                <a:cs typeface="Open Sans" panose="020B0606030504020204" pitchFamily="34" charset="0"/>
              </a:rPr>
              <a:t>.</a:t>
            </a:r>
          </a:p>
          <a:p>
            <a:pPr marL="285750" indent="-285750">
              <a:spcAft>
                <a:spcPts val="600"/>
              </a:spcAft>
              <a:buFont typeface="Arial" panose="020B0604020202020204" pitchFamily="34" charset="0"/>
              <a:buChar char="•"/>
            </a:pPr>
            <a:r>
              <a:rPr lang="en-AU" dirty="0">
                <a:latin typeface="Open Sans" panose="020B0606030504020204" pitchFamily="34" charset="0"/>
                <a:ea typeface="Open Sans" panose="020B0606030504020204" pitchFamily="34" charset="0"/>
                <a:cs typeface="Open Sans" panose="020B0606030504020204" pitchFamily="34" charset="0"/>
              </a:rPr>
              <a:t>Construction began 17 years ago and the reactor remains incomplete.</a:t>
            </a:r>
          </a:p>
          <a:p>
            <a:pPr>
              <a:spcAft>
                <a:spcPts val="600"/>
              </a:spcAft>
            </a:pPr>
            <a:endParaRPr lang="en-AU" sz="1000" dirty="0">
              <a:latin typeface="Open Sans" panose="020B0606030504020204" pitchFamily="34" charset="0"/>
              <a:ea typeface="Open Sans" panose="020B0606030504020204" pitchFamily="34" charset="0"/>
              <a:cs typeface="Open Sans" panose="020B0606030504020204" pitchFamily="34" charset="0"/>
            </a:endParaRPr>
          </a:p>
          <a:p>
            <a:pPr>
              <a:spcAft>
                <a:spcPts val="600"/>
              </a:spcAft>
            </a:pPr>
            <a:r>
              <a:rPr lang="en-AU"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China</a:t>
            </a:r>
          </a:p>
          <a:p>
            <a:pPr marL="285750" indent="-285750">
              <a:spcAft>
                <a:spcPts val="600"/>
              </a:spcAft>
              <a:buFont typeface="Arial" panose="020B0604020202020204" pitchFamily="34" charset="0"/>
              <a:buChar char="•"/>
            </a:pPr>
            <a:r>
              <a:rPr lang="en-AU" dirty="0">
                <a:latin typeface="Open Sans" panose="020B0606030504020204" pitchFamily="34" charset="0"/>
                <a:ea typeface="Open Sans" panose="020B0606030504020204" pitchFamily="34" charset="0"/>
                <a:cs typeface="Open Sans" panose="020B0606030504020204" pitchFamily="34" charset="0"/>
              </a:rPr>
              <a:t>In 2023, only 1 gigawatt of new nuclear power capacity compared to 278 gigawatts of new renewables!</a:t>
            </a:r>
            <a:endParaRPr lang="en-AU" b="1"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a:spcAft>
                <a:spcPts val="600"/>
              </a:spcAft>
            </a:pPr>
            <a:endParaRPr lang="en-AU" sz="10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a:spcAft>
                <a:spcPts val="600"/>
              </a:spcAft>
            </a:pPr>
            <a:r>
              <a:rPr lang="en-AU"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South Korea</a:t>
            </a:r>
          </a:p>
          <a:p>
            <a:pPr marL="285750" indent="-285750">
              <a:spcAft>
                <a:spcPts val="600"/>
              </a:spcAft>
              <a:buFont typeface="Arial" panose="020B0604020202020204" pitchFamily="34" charset="0"/>
              <a:buChar char="•"/>
            </a:pPr>
            <a:r>
              <a:rPr lang="en-AU" dirty="0">
                <a:latin typeface="Open Sans" panose="020B0606030504020204" pitchFamily="34" charset="0"/>
                <a:ea typeface="Open Sans" panose="020B0606030504020204" pitchFamily="34" charset="0"/>
                <a:cs typeface="Open Sans" panose="020B0606030504020204" pitchFamily="34" charset="0"/>
              </a:rPr>
              <a:t>South Korea has been promoted as a potential supplier of nuclear reactors to Australia but its nuclear industry is riddled with </a:t>
            </a:r>
            <a:r>
              <a:rPr lang="en-AU" u="sng" dirty="0">
                <a:latin typeface="Open Sans" panose="020B0606030504020204" pitchFamily="34" charset="0"/>
                <a:ea typeface="Open Sans" panose="020B0606030504020204" pitchFamily="34" charset="0"/>
                <a:cs typeface="Open Sans" panose="020B0606030504020204" pitchFamily="34" charset="0"/>
                <a:hlinkClick r:id="rId7">
                  <a:extLst>
                    <a:ext uri="{A12FA001-AC4F-418D-AE19-62706E023703}">
                      <ahyp:hlinkClr xmlns:ahyp="http://schemas.microsoft.com/office/drawing/2018/hyperlinkcolor" val="tx"/>
                    </a:ext>
                  </a:extLst>
                </a:hlinkClick>
              </a:rPr>
              <a:t>corruption</a:t>
            </a:r>
            <a:r>
              <a:rPr lang="en-AU" u="sng" dirty="0">
                <a:latin typeface="Open Sans" panose="020B0606030504020204" pitchFamily="34" charset="0"/>
                <a:ea typeface="Open Sans" panose="020B0606030504020204" pitchFamily="34" charset="0"/>
                <a:cs typeface="Open Sans" panose="020B0606030504020204" pitchFamily="34" charset="0"/>
              </a:rPr>
              <a:t>.</a:t>
            </a:r>
            <a:r>
              <a:rPr lang="en-AU" dirty="0">
                <a:latin typeface="Open Sans" panose="020B0606030504020204" pitchFamily="34" charset="0"/>
                <a:ea typeface="Open Sans" panose="020B0606030504020204" pitchFamily="34" charset="0"/>
                <a:cs typeface="Open Sans" panose="020B0606030504020204" pitchFamily="34" charset="0"/>
              </a:rPr>
              <a:t>  </a:t>
            </a:r>
          </a:p>
          <a:p>
            <a:pPr marL="285750" indent="-285750">
              <a:spcAft>
                <a:spcPts val="600"/>
              </a:spcAft>
              <a:buFont typeface="Arial" panose="020B0604020202020204" pitchFamily="34" charset="0"/>
              <a:buChar char="•"/>
            </a:pPr>
            <a:r>
              <a:rPr lang="en-AU" dirty="0">
                <a:latin typeface="Open Sans" panose="020B0606030504020204" pitchFamily="34" charset="0"/>
                <a:ea typeface="Open Sans" panose="020B0606030504020204" pitchFamily="34" charset="0"/>
                <a:cs typeface="Open Sans" panose="020B0606030504020204" pitchFamily="34" charset="0"/>
              </a:rPr>
              <a:t>South Korea’s APR1400 reactor design has been likened to “</a:t>
            </a:r>
            <a:r>
              <a:rPr lang="en-AU" u="sng" dirty="0">
                <a:latin typeface="Open Sans" panose="020B0606030504020204" pitchFamily="34" charset="0"/>
                <a:ea typeface="Open Sans" panose="020B0606030504020204" pitchFamily="34" charset="0"/>
                <a:cs typeface="Open Sans" panose="020B0606030504020204" pitchFamily="34" charset="0"/>
                <a:hlinkClick r:id="rId8">
                  <a:extLst>
                    <a:ext uri="{A12FA001-AC4F-418D-AE19-62706E023703}">
                      <ahyp:hlinkClr xmlns:ahyp="http://schemas.microsoft.com/office/drawing/2018/hyperlinkcolor" val="tx"/>
                    </a:ext>
                  </a:extLst>
                </a:hlinkClick>
              </a:rPr>
              <a:t>a car without airbags and safety belts</a:t>
            </a:r>
            <a:r>
              <a:rPr lang="en-AU" dirty="0">
                <a:latin typeface="Open Sans" panose="020B0606030504020204" pitchFamily="34" charset="0"/>
                <a:ea typeface="Open Sans" panose="020B0606030504020204" pitchFamily="34" charset="0"/>
                <a:cs typeface="Open Sans" panose="020B0606030504020204" pitchFamily="34" charset="0"/>
              </a:rPr>
              <a:t>.”</a:t>
            </a:r>
            <a:br>
              <a:rPr lang="en-AU" dirty="0">
                <a:latin typeface="Open Sans" panose="020B0606030504020204" pitchFamily="34" charset="0"/>
                <a:ea typeface="Open Sans" panose="020B0606030504020204" pitchFamily="34" charset="0"/>
                <a:cs typeface="Open Sans" panose="020B0606030504020204" pitchFamily="34" charset="0"/>
              </a:rPr>
            </a:br>
            <a:endParaRPr lang="en-AU" dirty="0">
              <a:latin typeface="Open Sans" panose="020B0606030504020204" pitchFamily="34" charset="0"/>
              <a:ea typeface="Open Sans" panose="020B0606030504020204" pitchFamily="34" charset="0"/>
              <a:cs typeface="Open Sans" panose="020B0606030504020204" pitchFamily="34" charset="0"/>
            </a:endParaRPr>
          </a:p>
          <a:p>
            <a:pPr marL="342900" indent="-342900">
              <a:spcAft>
                <a:spcPts val="600"/>
              </a:spcAft>
              <a:buFont typeface="Wingdings" panose="05000000000000000000" pitchFamily="2" charset="2"/>
              <a:buChar char="§"/>
            </a:pPr>
            <a:endParaRPr lang="en-AU" sz="400" b="1" dirty="0">
              <a:latin typeface="Open Sans" panose="020B0606030504020204" pitchFamily="34" charset="0"/>
              <a:ea typeface="Open Sans" panose="020B0606030504020204" pitchFamily="34" charset="0"/>
              <a:cs typeface="Open Sans" panose="020B0606030504020204" pitchFamily="34" charset="0"/>
            </a:endParaRPr>
          </a:p>
          <a:p>
            <a:pPr>
              <a:spcAft>
                <a:spcPts val="600"/>
              </a:spcAft>
            </a:pPr>
            <a:endParaRPr lang="en-AU" sz="1400" b="1"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06838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C2972E-E6D6-9B04-1B59-6C9EFC7B7C91}"/>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DCA39A4E-C4D9-439F-EEBD-F6E5B9DA63CA}"/>
              </a:ext>
            </a:extLst>
          </p:cNvPr>
          <p:cNvSpPr txBox="1"/>
          <p:nvPr/>
        </p:nvSpPr>
        <p:spPr>
          <a:xfrm>
            <a:off x="580790" y="480809"/>
            <a:ext cx="10789920" cy="584775"/>
          </a:xfrm>
          <a:prstGeom prst="rect">
            <a:avLst/>
          </a:prstGeom>
          <a:noFill/>
        </p:spPr>
        <p:txBody>
          <a:bodyPr wrap="square" rtlCol="0">
            <a:spAutoFit/>
          </a:bodyPr>
          <a:lstStyle/>
          <a:p>
            <a:r>
              <a:rPr lang="en-AU"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The Coalition’s nuclear power plan</a:t>
            </a:r>
          </a:p>
        </p:txBody>
      </p:sp>
      <p:sp>
        <p:nvSpPr>
          <p:cNvPr id="6" name="TextBox 5">
            <a:extLst>
              <a:ext uri="{FF2B5EF4-FFF2-40B4-BE49-F238E27FC236}">
                <a16:creationId xmlns:a16="http://schemas.microsoft.com/office/drawing/2014/main" id="{7514A121-7A60-E54D-A820-2D20E86073DA}"/>
              </a:ext>
            </a:extLst>
          </p:cNvPr>
          <p:cNvSpPr txBox="1"/>
          <p:nvPr/>
        </p:nvSpPr>
        <p:spPr>
          <a:xfrm>
            <a:off x="11930063" y="371475"/>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AC9655E4-8416-FC3B-1026-4BD041F7FE13}"/>
              </a:ext>
            </a:extLst>
          </p:cNvPr>
          <p:cNvSpPr txBox="1"/>
          <p:nvPr/>
        </p:nvSpPr>
        <p:spPr>
          <a:xfrm>
            <a:off x="592220" y="1417321"/>
            <a:ext cx="5612130" cy="4955203"/>
          </a:xfrm>
          <a:prstGeom prst="rect">
            <a:avLst/>
          </a:prstGeom>
          <a:noFill/>
        </p:spPr>
        <p:txBody>
          <a:bodyPr wrap="square" rtlCol="0">
            <a:spAutoFit/>
          </a:bodyPr>
          <a:lstStyle/>
          <a:p>
            <a:pPr marL="342900" indent="-342900">
              <a:spcAft>
                <a:spcPts val="1200"/>
              </a:spcAft>
              <a:buFont typeface="Wingdings" panose="05000000000000000000" pitchFamily="2" charset="2"/>
              <a:buChar char="§"/>
            </a:pPr>
            <a:r>
              <a:rPr lang="en-AU" sz="1900" dirty="0">
                <a:latin typeface="Open Sans" panose="020B0606030504020204" pitchFamily="34" charset="0"/>
                <a:ea typeface="Open Sans" panose="020B0606030504020204" pitchFamily="34" charset="0"/>
                <a:cs typeface="Open Sans" panose="020B0606030504020204" pitchFamily="34" charset="0"/>
              </a:rPr>
              <a:t>Nuclear power reactors at 7 closed or soon-to-be-closed coal power sites.</a:t>
            </a:r>
          </a:p>
          <a:p>
            <a:pPr marL="342900" indent="-342900">
              <a:spcAft>
                <a:spcPts val="1200"/>
              </a:spcAft>
              <a:buFont typeface="Wingdings" panose="05000000000000000000" pitchFamily="2" charset="2"/>
              <a:buChar char="§"/>
            </a:pPr>
            <a:r>
              <a:rPr lang="en-AU" sz="1900" dirty="0">
                <a:latin typeface="Open Sans" panose="020B0606030504020204" pitchFamily="34" charset="0"/>
                <a:ea typeface="Open Sans" panose="020B0606030504020204" pitchFamily="34" charset="0"/>
                <a:cs typeface="Open Sans" panose="020B0606030504020204" pitchFamily="34" charset="0"/>
              </a:rPr>
              <a:t>Unknown number of reactors at each of the 7 sites.</a:t>
            </a:r>
          </a:p>
          <a:p>
            <a:pPr marL="342900" indent="-342900">
              <a:spcAft>
                <a:spcPts val="1200"/>
              </a:spcAft>
              <a:buFont typeface="Wingdings" panose="05000000000000000000" pitchFamily="2" charset="2"/>
              <a:buChar char="§"/>
            </a:pPr>
            <a:r>
              <a:rPr lang="en-AU" sz="1900" dirty="0">
                <a:latin typeface="Open Sans" panose="020B0606030504020204" pitchFamily="34" charset="0"/>
                <a:ea typeface="Open Sans" panose="020B0606030504020204" pitchFamily="34" charset="0"/>
                <a:cs typeface="Open Sans" panose="020B0606030504020204" pitchFamily="34" charset="0"/>
              </a:rPr>
              <a:t>Non-existent ‘small modular reactors’ in SA and WA. Large reactors in the eastern states.</a:t>
            </a:r>
          </a:p>
          <a:p>
            <a:pPr marL="342900" indent="-342900">
              <a:spcAft>
                <a:spcPts val="1200"/>
              </a:spcAft>
              <a:buFont typeface="Wingdings" panose="05000000000000000000" pitchFamily="2" charset="2"/>
              <a:buChar char="§"/>
            </a:pPr>
            <a:r>
              <a:rPr lang="en-AU" sz="1900" dirty="0">
                <a:latin typeface="Open Sans" panose="020B0606030504020204" pitchFamily="34" charset="0"/>
                <a:ea typeface="Open Sans" panose="020B0606030504020204" pitchFamily="34" charset="0"/>
                <a:cs typeface="Open Sans" panose="020B0606030504020204" pitchFamily="34" charset="0"/>
              </a:rPr>
              <a:t>Government (i.e. taxpayer) funded.</a:t>
            </a:r>
          </a:p>
          <a:p>
            <a:pPr marL="342900" indent="-342900">
              <a:spcAft>
                <a:spcPts val="1200"/>
              </a:spcAft>
              <a:buFont typeface="Wingdings" panose="05000000000000000000" pitchFamily="2" charset="2"/>
              <a:buChar char="§"/>
            </a:pPr>
            <a:r>
              <a:rPr lang="en-AU" sz="1900" dirty="0">
                <a:latin typeface="Open Sans" panose="020B0606030504020204" pitchFamily="34" charset="0"/>
                <a:ea typeface="Open Sans" panose="020B0606030504020204" pitchFamily="34" charset="0"/>
                <a:cs typeface="Open Sans" panose="020B0606030504020204" pitchFamily="34" charset="0"/>
              </a:rPr>
              <a:t>The Coalition says the first reactors will start operating by the mid-2030s but in reality it would be the mid-2040s at the earliest.</a:t>
            </a:r>
          </a:p>
          <a:p>
            <a:pPr marL="342900" indent="-342900">
              <a:spcAft>
                <a:spcPts val="1200"/>
              </a:spcAft>
              <a:buFont typeface="Wingdings" panose="05000000000000000000" pitchFamily="2" charset="2"/>
              <a:buChar char="§"/>
            </a:pPr>
            <a:r>
              <a:rPr lang="en-AU" sz="1900" dirty="0">
                <a:latin typeface="Open Sans" panose="020B0606030504020204" pitchFamily="34" charset="0"/>
                <a:ea typeface="Open Sans" panose="020B0606030504020204" pitchFamily="34" charset="0"/>
                <a:cs typeface="Open Sans" panose="020B0606030504020204" pitchFamily="34" charset="0"/>
              </a:rPr>
              <a:t>If this plan goes ahead, nuclear power might supply about 10% of Australia’s electricity demand by 2050. Definitely not a silver bullet!</a:t>
            </a:r>
          </a:p>
        </p:txBody>
      </p:sp>
      <p:pic>
        <p:nvPicPr>
          <p:cNvPr id="10" name="Picture 9">
            <a:extLst>
              <a:ext uri="{FF2B5EF4-FFF2-40B4-BE49-F238E27FC236}">
                <a16:creationId xmlns:a16="http://schemas.microsoft.com/office/drawing/2014/main" id="{09E18E54-5168-B367-E1D8-04CEC1B7C4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9106" y="1773792"/>
            <a:ext cx="5236654" cy="3960311"/>
          </a:xfrm>
          <a:prstGeom prst="rect">
            <a:avLst/>
          </a:prstGeom>
        </p:spPr>
      </p:pic>
    </p:spTree>
    <p:extLst>
      <p:ext uri="{BB962C8B-B14F-4D97-AF65-F5344CB8AC3E}">
        <p14:creationId xmlns:p14="http://schemas.microsoft.com/office/powerpoint/2010/main" val="3634815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708041-895B-396F-E507-BF7146474027}"/>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B5E271A-3B8A-99F2-3438-895D2E1C10E5}"/>
              </a:ext>
            </a:extLst>
          </p:cNvPr>
          <p:cNvSpPr txBox="1"/>
          <p:nvPr/>
        </p:nvSpPr>
        <p:spPr>
          <a:xfrm>
            <a:off x="580790" y="518909"/>
            <a:ext cx="10789920" cy="553998"/>
          </a:xfrm>
          <a:prstGeom prst="rect">
            <a:avLst/>
          </a:prstGeom>
          <a:noFill/>
        </p:spPr>
        <p:txBody>
          <a:bodyPr wrap="square" rtlCol="0">
            <a:spAutoFit/>
          </a:bodyPr>
          <a:lstStyle/>
          <a:p>
            <a:r>
              <a:rPr lang="en-AU" sz="30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Could a Coalition government really do this?</a:t>
            </a:r>
          </a:p>
        </p:txBody>
      </p:sp>
      <p:sp>
        <p:nvSpPr>
          <p:cNvPr id="6" name="TextBox 5">
            <a:extLst>
              <a:ext uri="{FF2B5EF4-FFF2-40B4-BE49-F238E27FC236}">
                <a16:creationId xmlns:a16="http://schemas.microsoft.com/office/drawing/2014/main" id="{7514A121-7A60-E54D-A820-2D20E86073DA}"/>
              </a:ext>
            </a:extLst>
          </p:cNvPr>
          <p:cNvSpPr txBox="1"/>
          <p:nvPr/>
        </p:nvSpPr>
        <p:spPr>
          <a:xfrm>
            <a:off x="11930063" y="371475"/>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AC9655E4-8416-FC3B-1026-4BD041F7FE13}"/>
              </a:ext>
            </a:extLst>
          </p:cNvPr>
          <p:cNvSpPr txBox="1"/>
          <p:nvPr/>
        </p:nvSpPr>
        <p:spPr>
          <a:xfrm>
            <a:off x="603650" y="1455421"/>
            <a:ext cx="6475330" cy="4755148"/>
          </a:xfrm>
          <a:prstGeom prst="rect">
            <a:avLst/>
          </a:prstGeom>
          <a:noFill/>
        </p:spPr>
        <p:txBody>
          <a:bodyPr wrap="square" rtlCol="0">
            <a:spAutoFit/>
          </a:bodyPr>
          <a:lstStyle/>
          <a:p>
            <a:pPr>
              <a:spcAft>
                <a:spcPts val="1800"/>
              </a:spcAft>
            </a:pPr>
            <a:r>
              <a:rPr lang="en-AU" sz="19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YES, </a:t>
            </a:r>
            <a:r>
              <a:rPr lang="en-AU" sz="1900" b="1" dirty="0">
                <a:latin typeface="Open Sans" panose="020B0606030504020204" pitchFamily="34" charset="0"/>
                <a:ea typeface="Open Sans" panose="020B0606030504020204" pitchFamily="34" charset="0"/>
                <a:cs typeface="Open Sans" panose="020B0606030504020204" pitchFamily="34" charset="0"/>
              </a:rPr>
              <a:t>a Coalition government </a:t>
            </a:r>
            <a:r>
              <a:rPr lang="en-AU" sz="1900" b="1" u="sng" dirty="0">
                <a:latin typeface="Open Sans" panose="020B0606030504020204" pitchFamily="34" charset="0"/>
                <a:ea typeface="Open Sans" panose="020B0606030504020204" pitchFamily="34" charset="0"/>
                <a:cs typeface="Open Sans" panose="020B0606030504020204" pitchFamily="34" charset="0"/>
              </a:rPr>
              <a:t>COULD</a:t>
            </a:r>
            <a:r>
              <a:rPr lang="en-AU" sz="1900" b="1" dirty="0">
                <a:latin typeface="Open Sans" panose="020B0606030504020204" pitchFamily="34" charset="0"/>
                <a:ea typeface="Open Sans" panose="020B0606030504020204" pitchFamily="34" charset="0"/>
                <a:cs typeface="Open Sans" panose="020B0606030504020204" pitchFamily="34" charset="0"/>
              </a:rPr>
              <a:t>: </a:t>
            </a:r>
          </a:p>
          <a:p>
            <a:pPr marL="342900" indent="-342900">
              <a:spcAft>
                <a:spcPts val="1800"/>
              </a:spcAft>
              <a:buFont typeface="Arial" panose="020B0604020202020204" pitchFamily="34" charset="0"/>
              <a:buChar char="•"/>
            </a:pPr>
            <a:r>
              <a:rPr lang="en-AU" sz="1900" b="1" dirty="0">
                <a:latin typeface="Open Sans" panose="020B0606030504020204" pitchFamily="34" charset="0"/>
                <a:ea typeface="Open Sans" panose="020B0606030504020204" pitchFamily="34" charset="0"/>
                <a:cs typeface="Open Sans" panose="020B0606030504020204" pitchFamily="34" charset="0"/>
              </a:rPr>
              <a:t>use taxpayer funds</a:t>
            </a:r>
            <a:endParaRPr lang="en-AU" sz="1900" dirty="0">
              <a:latin typeface="Open Sans" panose="020B0606030504020204" pitchFamily="34" charset="0"/>
              <a:ea typeface="Open Sans" panose="020B0606030504020204" pitchFamily="34" charset="0"/>
              <a:cs typeface="Open Sans" panose="020B0606030504020204" pitchFamily="34" charset="0"/>
            </a:endParaRPr>
          </a:p>
          <a:p>
            <a:pPr marL="342900" indent="-342900">
              <a:spcAft>
                <a:spcPts val="1800"/>
              </a:spcAft>
              <a:buFont typeface="Arial" panose="020B0604020202020204" pitchFamily="34" charset="0"/>
              <a:buChar char="•"/>
            </a:pPr>
            <a:r>
              <a:rPr lang="en-AU" sz="1900" b="1" dirty="0">
                <a:latin typeface="Open Sans" panose="020B0606030504020204" pitchFamily="34" charset="0"/>
                <a:ea typeface="Open Sans" panose="020B0606030504020204" pitchFamily="34" charset="0"/>
                <a:cs typeface="Open Sans" panose="020B0606030504020204" pitchFamily="34" charset="0"/>
              </a:rPr>
              <a:t>override state governments</a:t>
            </a:r>
            <a:r>
              <a:rPr lang="en-AU" sz="1900" dirty="0">
                <a:latin typeface="Open Sans" panose="020B0606030504020204" pitchFamily="34" charset="0"/>
                <a:ea typeface="Open Sans" panose="020B0606030504020204" pitchFamily="34" charset="0"/>
                <a:cs typeface="Open Sans" panose="020B0606030504020204" pitchFamily="34" charset="0"/>
              </a:rPr>
              <a:t> </a:t>
            </a:r>
            <a:br>
              <a:rPr lang="en-AU" sz="1900" dirty="0">
                <a:latin typeface="Open Sans" panose="020B0606030504020204" pitchFamily="34" charset="0"/>
                <a:ea typeface="Open Sans" panose="020B0606030504020204" pitchFamily="34" charset="0"/>
                <a:cs typeface="Open Sans" panose="020B0606030504020204" pitchFamily="34" charset="0"/>
              </a:rPr>
            </a:br>
            <a:r>
              <a:rPr lang="en-AU" sz="1900" dirty="0">
                <a:latin typeface="Open Sans" panose="020B0606030504020204" pitchFamily="34" charset="0"/>
                <a:ea typeface="Open Sans" panose="020B0606030504020204" pitchFamily="34" charset="0"/>
                <a:cs typeface="Open Sans" panose="020B0606030504020204" pitchFamily="34" charset="0"/>
              </a:rPr>
              <a:t>(including state-legislated bans)</a:t>
            </a:r>
          </a:p>
          <a:p>
            <a:pPr marL="342900" indent="-342900">
              <a:spcAft>
                <a:spcPts val="1800"/>
              </a:spcAft>
              <a:buFont typeface="Arial" panose="020B0604020202020204" pitchFamily="34" charset="0"/>
              <a:buChar char="•"/>
            </a:pPr>
            <a:r>
              <a:rPr lang="en-AU" sz="1900" b="1" dirty="0">
                <a:latin typeface="Open Sans" panose="020B0606030504020204" pitchFamily="34" charset="0"/>
                <a:ea typeface="Open Sans" panose="020B0606030504020204" pitchFamily="34" charset="0"/>
                <a:cs typeface="Open Sans" panose="020B0606030504020204" pitchFamily="34" charset="0"/>
              </a:rPr>
              <a:t>compulsorily acquire coal power sites from current owners </a:t>
            </a:r>
            <a:r>
              <a:rPr lang="en-AU" sz="1900" dirty="0">
                <a:latin typeface="Open Sans" panose="020B0606030504020204" pitchFamily="34" charset="0"/>
                <a:ea typeface="Open Sans" panose="020B0606030504020204" pitchFamily="34" charset="0"/>
                <a:cs typeface="Open Sans" panose="020B0606030504020204" pitchFamily="34" charset="0"/>
              </a:rPr>
              <a:t>(who are pursuing renewable energy and storage projects and have no interest in nuclear power)</a:t>
            </a:r>
          </a:p>
          <a:p>
            <a:pPr marL="342900" indent="-342900">
              <a:spcAft>
                <a:spcPts val="1800"/>
              </a:spcAft>
              <a:buFont typeface="Arial" panose="020B0604020202020204" pitchFamily="34" charset="0"/>
              <a:buChar char="•"/>
            </a:pPr>
            <a:r>
              <a:rPr lang="en-AU" sz="1900" b="1" dirty="0">
                <a:latin typeface="Open Sans" panose="020B0606030504020204" pitchFamily="34" charset="0"/>
                <a:ea typeface="Open Sans" panose="020B0606030504020204" pitchFamily="34" charset="0"/>
                <a:cs typeface="Open Sans" panose="020B0606030504020204" pitchFamily="34" charset="0"/>
              </a:rPr>
              <a:t>override community and First Nations opposition</a:t>
            </a:r>
            <a:endParaRPr lang="en-AU" sz="1900" dirty="0">
              <a:latin typeface="Open Sans" panose="020B0606030504020204" pitchFamily="34" charset="0"/>
              <a:ea typeface="Open Sans" panose="020B0606030504020204" pitchFamily="34" charset="0"/>
              <a:cs typeface="Open Sans" panose="020B0606030504020204" pitchFamily="34" charset="0"/>
            </a:endParaRPr>
          </a:p>
          <a:p>
            <a:pPr>
              <a:spcAft>
                <a:spcPts val="1800"/>
              </a:spcAft>
            </a:pPr>
            <a:r>
              <a:rPr lang="en-AU" sz="19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BUT </a:t>
            </a:r>
            <a:r>
              <a:rPr lang="en-AU" sz="1900" b="1" dirty="0">
                <a:latin typeface="Open Sans" panose="020B0606030504020204" pitchFamily="34" charset="0"/>
                <a:ea typeface="Open Sans" panose="020B0606030504020204" pitchFamily="34" charset="0"/>
                <a:cs typeface="Open Sans" panose="020B0606030504020204" pitchFamily="34" charset="0"/>
              </a:rPr>
              <a:t>a Coalition government would need to get legislation passed by the Senate and that might be difficult.</a:t>
            </a:r>
          </a:p>
        </p:txBody>
      </p:sp>
      <p:pic>
        <p:nvPicPr>
          <p:cNvPr id="7" name="Picture 6">
            <a:extLst>
              <a:ext uri="{FF2B5EF4-FFF2-40B4-BE49-F238E27FC236}">
                <a16:creationId xmlns:a16="http://schemas.microsoft.com/office/drawing/2014/main" id="{213BA6A5-3D7F-0B6D-AA84-FBBEB82BC4DD}"/>
              </a:ext>
            </a:extLst>
          </p:cNvPr>
          <p:cNvPicPr>
            <a:picLocks noChangeAspect="1"/>
          </p:cNvPicPr>
          <p:nvPr/>
        </p:nvPicPr>
        <p:blipFill>
          <a:blip r:embed="rId3"/>
          <a:stretch>
            <a:fillRect/>
          </a:stretch>
        </p:blipFill>
        <p:spPr>
          <a:xfrm>
            <a:off x="7760938" y="2000250"/>
            <a:ext cx="3735735" cy="3142614"/>
          </a:xfrm>
          <a:prstGeom prst="rect">
            <a:avLst/>
          </a:prstGeom>
          <a:ln>
            <a:solidFill>
              <a:schemeClr val="accent4"/>
            </a:solidFill>
          </a:ln>
        </p:spPr>
      </p:pic>
    </p:spTree>
    <p:extLst>
      <p:ext uri="{BB962C8B-B14F-4D97-AF65-F5344CB8AC3E}">
        <p14:creationId xmlns:p14="http://schemas.microsoft.com/office/powerpoint/2010/main" val="2428201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FAA329-B461-0DA9-89F2-A0EF662260E8}"/>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13FF7E5F-EE6D-D1BF-C44C-59A1A2EFE791}"/>
              </a:ext>
            </a:extLst>
          </p:cNvPr>
          <p:cNvSpPr txBox="1"/>
          <p:nvPr/>
        </p:nvSpPr>
        <p:spPr>
          <a:xfrm>
            <a:off x="580790" y="480809"/>
            <a:ext cx="10789920" cy="523220"/>
          </a:xfrm>
          <a:prstGeom prst="rect">
            <a:avLst/>
          </a:prstGeom>
          <a:noFill/>
        </p:spPr>
        <p:txBody>
          <a:bodyPr wrap="square" rtlCol="0">
            <a:spAutoFit/>
          </a:bodyPr>
          <a:lstStyle/>
          <a:p>
            <a:r>
              <a:rPr lang="en-AU" sz="28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Is this nuclear push REALLY about the climate?</a:t>
            </a:r>
          </a:p>
        </p:txBody>
      </p:sp>
      <p:sp>
        <p:nvSpPr>
          <p:cNvPr id="6" name="TextBox 5">
            <a:extLst>
              <a:ext uri="{FF2B5EF4-FFF2-40B4-BE49-F238E27FC236}">
                <a16:creationId xmlns:a16="http://schemas.microsoft.com/office/drawing/2014/main" id="{7514A121-7A60-E54D-A820-2D20E86073DA}"/>
              </a:ext>
            </a:extLst>
          </p:cNvPr>
          <p:cNvSpPr txBox="1"/>
          <p:nvPr/>
        </p:nvSpPr>
        <p:spPr>
          <a:xfrm>
            <a:off x="11930063" y="371475"/>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AC9655E4-8416-FC3B-1026-4BD041F7FE13}"/>
              </a:ext>
            </a:extLst>
          </p:cNvPr>
          <p:cNvSpPr txBox="1"/>
          <p:nvPr/>
        </p:nvSpPr>
        <p:spPr>
          <a:xfrm>
            <a:off x="457200" y="1356360"/>
            <a:ext cx="11657594" cy="5529975"/>
          </a:xfrm>
          <a:prstGeom prst="rect">
            <a:avLst/>
          </a:prstGeom>
          <a:noFill/>
        </p:spPr>
        <p:txBody>
          <a:bodyPr wrap="square" rtlCol="0">
            <a:spAutoFit/>
          </a:bodyPr>
          <a:lstStyle/>
          <a:p>
            <a:pPr>
              <a:lnSpc>
                <a:spcPct val="105000"/>
              </a:lnSpc>
              <a:spcAft>
                <a:spcPts val="600"/>
              </a:spcAft>
            </a:pPr>
            <a:r>
              <a:rPr lang="en-AU" sz="19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If it was REALLY a policy to reduce carbon emissions with nuclear power and renewables …</a:t>
            </a:r>
            <a:endParaRPr lang="en-AU" sz="19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05000"/>
              </a:lnSpc>
              <a:spcAft>
                <a:spcPts val="600"/>
              </a:spcAft>
            </a:pPr>
            <a:endParaRPr lang="en-AU" sz="1900" dirty="0">
              <a:latin typeface="Open Sans" panose="020B0606030504020204" pitchFamily="34" charset="0"/>
              <a:ea typeface="Open Sans" panose="020B0606030504020204" pitchFamily="34" charset="0"/>
              <a:cs typeface="Open Sans" panose="020B0606030504020204" pitchFamily="34" charset="0"/>
            </a:endParaRPr>
          </a:p>
          <a:p>
            <a:pPr>
              <a:lnSpc>
                <a:spcPct val="105000"/>
              </a:lnSpc>
              <a:spcAft>
                <a:spcPts val="600"/>
              </a:spcAft>
            </a:pPr>
            <a:r>
              <a:rPr lang="en-AU" sz="1900" dirty="0">
                <a:latin typeface="Open Sans" panose="020B0606030504020204" pitchFamily="34" charset="0"/>
                <a:ea typeface="Open Sans" panose="020B0606030504020204" pitchFamily="34" charset="0"/>
                <a:cs typeface="Open Sans" panose="020B0606030504020204" pitchFamily="34" charset="0"/>
              </a:rPr>
              <a:t>Nuclear power could not help reduce emissions until mid-century.</a:t>
            </a:r>
          </a:p>
          <a:p>
            <a:pPr>
              <a:lnSpc>
                <a:spcPct val="105000"/>
              </a:lnSpc>
              <a:spcAft>
                <a:spcPts val="600"/>
              </a:spcAft>
            </a:pPr>
            <a:r>
              <a:rPr lang="en-AU" sz="1900" dirty="0">
                <a:latin typeface="Open Sans" panose="020B0606030504020204" pitchFamily="34" charset="0"/>
                <a:ea typeface="Open Sans" panose="020B0606030504020204" pitchFamily="34" charset="0"/>
                <a:cs typeface="Open Sans" panose="020B0606030504020204" pitchFamily="34" charset="0"/>
              </a:rPr>
              <a:t>Nuclear power’s contribution would be to </a:t>
            </a:r>
            <a:r>
              <a:rPr lang="en-AU" sz="1900" i="1" dirty="0">
                <a:latin typeface="Open Sans" panose="020B0606030504020204" pitchFamily="34" charset="0"/>
                <a:ea typeface="Open Sans" panose="020B0606030504020204" pitchFamily="34" charset="0"/>
                <a:cs typeface="Open Sans" panose="020B0606030504020204" pitchFamily="34" charset="0"/>
              </a:rPr>
              <a:t>slow down</a:t>
            </a:r>
            <a:r>
              <a:rPr lang="en-AU" sz="1900" dirty="0">
                <a:latin typeface="Open Sans" panose="020B0606030504020204" pitchFamily="34" charset="0"/>
                <a:ea typeface="Open Sans" panose="020B0606030504020204" pitchFamily="34" charset="0"/>
                <a:cs typeface="Open Sans" panose="020B0606030504020204" pitchFamily="34" charset="0"/>
              </a:rPr>
              <a:t> the transition to low-carbon power and to make it more </a:t>
            </a:r>
            <a:r>
              <a:rPr lang="en-AU" sz="1900" i="1" dirty="0">
                <a:latin typeface="Open Sans" panose="020B0606030504020204" pitchFamily="34" charset="0"/>
                <a:ea typeface="Open Sans" panose="020B0606030504020204" pitchFamily="34" charset="0"/>
                <a:cs typeface="Open Sans" panose="020B0606030504020204" pitchFamily="34" charset="0"/>
              </a:rPr>
              <a:t>expensive</a:t>
            </a:r>
            <a:r>
              <a:rPr lang="en-AU" sz="1900" dirty="0">
                <a:latin typeface="Open Sans" panose="020B0606030504020204" pitchFamily="34" charset="0"/>
                <a:ea typeface="Open Sans" panose="020B0606030504020204" pitchFamily="34" charset="0"/>
                <a:cs typeface="Open Sans" panose="020B0606030504020204" pitchFamily="34" charset="0"/>
              </a:rPr>
              <a:t> and more </a:t>
            </a:r>
            <a:r>
              <a:rPr lang="en-AU" sz="1900" i="1" dirty="0">
                <a:latin typeface="Open Sans" panose="020B0606030504020204" pitchFamily="34" charset="0"/>
                <a:ea typeface="Open Sans" panose="020B0606030504020204" pitchFamily="34" charset="0"/>
                <a:cs typeface="Open Sans" panose="020B0606030504020204" pitchFamily="34" charset="0"/>
              </a:rPr>
              <a:t>dangerous</a:t>
            </a:r>
            <a:r>
              <a:rPr lang="en-AU" sz="1900" dirty="0">
                <a:latin typeface="Open Sans" panose="020B0606030504020204" pitchFamily="34" charset="0"/>
                <a:ea typeface="Open Sans" panose="020B0606030504020204" pitchFamily="34" charset="0"/>
                <a:cs typeface="Open Sans" panose="020B0606030504020204" pitchFamily="34" charset="0"/>
              </a:rPr>
              <a:t> than a renewables-led transition.</a:t>
            </a:r>
          </a:p>
          <a:p>
            <a:pPr>
              <a:lnSpc>
                <a:spcPct val="105000"/>
              </a:lnSpc>
              <a:spcAft>
                <a:spcPts val="600"/>
              </a:spcAft>
            </a:pPr>
            <a:endParaRPr lang="en-AU" sz="1900" b="1" dirty="0">
              <a:latin typeface="Open Sans" panose="020B0606030504020204" pitchFamily="34" charset="0"/>
              <a:ea typeface="Open Sans" panose="020B0606030504020204" pitchFamily="34" charset="0"/>
              <a:cs typeface="Open Sans" panose="020B0606030504020204" pitchFamily="34" charset="0"/>
            </a:endParaRPr>
          </a:p>
          <a:p>
            <a:pPr>
              <a:lnSpc>
                <a:spcPct val="105000"/>
              </a:lnSpc>
              <a:spcAft>
                <a:spcPts val="600"/>
              </a:spcAft>
            </a:pPr>
            <a:r>
              <a:rPr lang="en-AU" sz="19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But it is </a:t>
            </a:r>
            <a:r>
              <a:rPr lang="en-AU" sz="1900" b="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NOT REALLY</a:t>
            </a:r>
            <a:r>
              <a:rPr lang="en-AU" sz="19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 about reducing carbon emissions  …</a:t>
            </a:r>
            <a:endParaRPr lang="en-AU" sz="1900" dirty="0">
              <a:latin typeface="Open Sans" panose="020B0606030504020204" pitchFamily="34" charset="0"/>
              <a:ea typeface="Open Sans" panose="020B0606030504020204" pitchFamily="34" charset="0"/>
              <a:cs typeface="Open Sans" panose="020B0606030504020204" pitchFamily="34" charset="0"/>
            </a:endParaRPr>
          </a:p>
          <a:p>
            <a:pPr>
              <a:lnSpc>
                <a:spcPct val="105000"/>
              </a:lnSpc>
              <a:spcAft>
                <a:spcPts val="600"/>
              </a:spcAft>
            </a:pPr>
            <a:endParaRPr lang="en-AU" sz="1900" dirty="0">
              <a:latin typeface="Open Sans" panose="020B0606030504020204" pitchFamily="34" charset="0"/>
              <a:ea typeface="Open Sans" panose="020B0606030504020204" pitchFamily="34" charset="0"/>
              <a:cs typeface="Open Sans" panose="020B0606030504020204" pitchFamily="34" charset="0"/>
            </a:endParaRPr>
          </a:p>
          <a:p>
            <a:pPr>
              <a:lnSpc>
                <a:spcPct val="105000"/>
              </a:lnSpc>
              <a:spcAft>
                <a:spcPts val="600"/>
              </a:spcAft>
            </a:pPr>
            <a:r>
              <a:rPr lang="en-AU" sz="1900" dirty="0">
                <a:latin typeface="Open Sans" panose="020B0606030504020204" pitchFamily="34" charset="0"/>
                <a:ea typeface="Open Sans" panose="020B0606030504020204" pitchFamily="34" charset="0"/>
                <a:cs typeface="Open Sans" panose="020B0606030504020204" pitchFamily="34" charset="0"/>
              </a:rPr>
              <a:t>The Dutton Coalition wants to derail the current transition to renewables and to:</a:t>
            </a:r>
          </a:p>
          <a:p>
            <a:pPr marL="342900" indent="-342900">
              <a:lnSpc>
                <a:spcPct val="105000"/>
              </a:lnSpc>
              <a:spcAft>
                <a:spcPts val="600"/>
              </a:spcAft>
              <a:buFont typeface="Wingdings" panose="05000000000000000000" pitchFamily="2" charset="2"/>
              <a:buChar char="§"/>
            </a:pPr>
            <a:r>
              <a:rPr lang="en-AU" sz="1900" dirty="0">
                <a:latin typeface="Open Sans" panose="020B0606030504020204" pitchFamily="34" charset="0"/>
                <a:ea typeface="Open Sans" panose="020B0606030504020204" pitchFamily="34" charset="0"/>
                <a:cs typeface="Open Sans" panose="020B0606030504020204" pitchFamily="34" charset="0"/>
              </a:rPr>
              <a:t>prolong the life of existing coal plants and even build more</a:t>
            </a:r>
          </a:p>
          <a:p>
            <a:pPr marL="342900" indent="-342900">
              <a:lnSpc>
                <a:spcPct val="105000"/>
              </a:lnSpc>
              <a:spcAft>
                <a:spcPts val="600"/>
              </a:spcAft>
              <a:buFont typeface="Wingdings" panose="05000000000000000000" pitchFamily="2" charset="2"/>
              <a:buChar char="§"/>
            </a:pPr>
            <a:r>
              <a:rPr lang="en-AU" sz="1900" dirty="0">
                <a:latin typeface="Open Sans" panose="020B0606030504020204" pitchFamily="34" charset="0"/>
                <a:ea typeface="Open Sans" panose="020B0606030504020204" pitchFamily="34" charset="0"/>
                <a:cs typeface="Open Sans" panose="020B0606030504020204" pitchFamily="34" charset="0"/>
              </a:rPr>
              <a:t>massively increase the use of gas power (currently just 4.8% of electricity generation in the National Electricity Market)</a:t>
            </a:r>
            <a:endParaRPr lang="en-US" sz="1900" i="1" dirty="0">
              <a:latin typeface="Open Sans" panose="020B0606030504020204" pitchFamily="34" charset="0"/>
              <a:ea typeface="Open Sans" panose="020B0606030504020204" pitchFamily="34" charset="0"/>
              <a:cs typeface="Open Sans" panose="020B0606030504020204" pitchFamily="34" charset="0"/>
            </a:endParaRPr>
          </a:p>
          <a:p>
            <a:pPr>
              <a:lnSpc>
                <a:spcPct val="105000"/>
              </a:lnSpc>
              <a:spcAft>
                <a:spcPts val="600"/>
              </a:spcAft>
            </a:pPr>
            <a:endParaRPr lang="en-US" sz="1900" i="1" dirty="0">
              <a:latin typeface="Open Sans" panose="020B0606030504020204" pitchFamily="34" charset="0"/>
              <a:ea typeface="Open Sans" panose="020B0606030504020204" pitchFamily="34" charset="0"/>
              <a:cs typeface="Open Sans" panose="020B0606030504020204" pitchFamily="34" charset="0"/>
            </a:endParaRPr>
          </a:p>
          <a:p>
            <a:pPr>
              <a:lnSpc>
                <a:spcPct val="105000"/>
              </a:lnSpc>
              <a:spcAft>
                <a:spcPts val="600"/>
              </a:spcAft>
            </a:pPr>
            <a:r>
              <a:rPr lang="en-US" sz="1900" b="1" i="1" dirty="0">
                <a:solidFill>
                  <a:schemeClr val="accent4"/>
                </a:solidFill>
                <a:latin typeface="Open Sans" panose="020B0606030504020204" pitchFamily="34" charset="0"/>
                <a:ea typeface="Open Sans" panose="020B0606030504020204" pitchFamily="34" charset="0"/>
                <a:cs typeface="Open Sans" panose="020B0606030504020204" pitchFamily="34" charset="0"/>
              </a:rPr>
              <a:t>Malcolm Turnbull says the [climate] “science-denying” element in the Coalition is “crazy, and to some extent getting crazier”.</a:t>
            </a:r>
            <a:endParaRPr lang="en-AU" sz="1900" b="1" i="1"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73523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animEffect transition="in" filter="wipe(down)">
                                      <p:cBhvr>
                                        <p:cTn id="17" dur="580">
                                          <p:stCondLst>
                                            <p:cond delay="0"/>
                                          </p:stCondLst>
                                        </p:cTn>
                                        <p:tgtEl>
                                          <p:spTgt spid="3">
                                            <p:txEl>
                                              <p:pRg st="11" end="11"/>
                                            </p:txEl>
                                          </p:spTgt>
                                        </p:tgtEl>
                                      </p:cBhvr>
                                    </p:animEffect>
                                    <p:anim calcmode="lin" valueType="num">
                                      <p:cBhvr>
                                        <p:cTn id="18" dur="1822" tmFilter="0,0; 0.14,0.36; 0.43,0.73; 0.71,0.91; 1.0,1.0">
                                          <p:stCondLst>
                                            <p:cond delay="0"/>
                                          </p:stCondLst>
                                        </p:cTn>
                                        <p:tgtEl>
                                          <p:spTgt spid="3">
                                            <p:txEl>
                                              <p:pRg st="11" end="11"/>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xEl>
                                              <p:pRg st="11" end="11"/>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xEl>
                                              <p:pRg st="11" end="11"/>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xEl>
                                              <p:pRg st="11" end="11"/>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xEl>
                                              <p:pRg st="11" end="11"/>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xEl>
                                              <p:pRg st="11" end="11"/>
                                            </p:txEl>
                                          </p:spTgt>
                                        </p:tgtEl>
                                      </p:cBhvr>
                                      <p:to x="100000" y="60000"/>
                                    </p:animScale>
                                    <p:animScale>
                                      <p:cBhvr>
                                        <p:cTn id="24" dur="166" decel="50000">
                                          <p:stCondLst>
                                            <p:cond delay="676"/>
                                          </p:stCondLst>
                                        </p:cTn>
                                        <p:tgtEl>
                                          <p:spTgt spid="3">
                                            <p:txEl>
                                              <p:pRg st="11" end="11"/>
                                            </p:txEl>
                                          </p:spTgt>
                                        </p:tgtEl>
                                      </p:cBhvr>
                                      <p:to x="100000" y="100000"/>
                                    </p:animScale>
                                    <p:animScale>
                                      <p:cBhvr>
                                        <p:cTn id="25" dur="26">
                                          <p:stCondLst>
                                            <p:cond delay="1312"/>
                                          </p:stCondLst>
                                        </p:cTn>
                                        <p:tgtEl>
                                          <p:spTgt spid="3">
                                            <p:txEl>
                                              <p:pRg st="11" end="11"/>
                                            </p:txEl>
                                          </p:spTgt>
                                        </p:tgtEl>
                                      </p:cBhvr>
                                      <p:to x="100000" y="80000"/>
                                    </p:animScale>
                                    <p:animScale>
                                      <p:cBhvr>
                                        <p:cTn id="26" dur="166" decel="50000">
                                          <p:stCondLst>
                                            <p:cond delay="1338"/>
                                          </p:stCondLst>
                                        </p:cTn>
                                        <p:tgtEl>
                                          <p:spTgt spid="3">
                                            <p:txEl>
                                              <p:pRg st="11" end="11"/>
                                            </p:txEl>
                                          </p:spTgt>
                                        </p:tgtEl>
                                      </p:cBhvr>
                                      <p:to x="100000" y="100000"/>
                                    </p:animScale>
                                    <p:animScale>
                                      <p:cBhvr>
                                        <p:cTn id="27" dur="26">
                                          <p:stCondLst>
                                            <p:cond delay="1642"/>
                                          </p:stCondLst>
                                        </p:cTn>
                                        <p:tgtEl>
                                          <p:spTgt spid="3">
                                            <p:txEl>
                                              <p:pRg st="11" end="11"/>
                                            </p:txEl>
                                          </p:spTgt>
                                        </p:tgtEl>
                                      </p:cBhvr>
                                      <p:to x="100000" y="90000"/>
                                    </p:animScale>
                                    <p:animScale>
                                      <p:cBhvr>
                                        <p:cTn id="28" dur="166" decel="50000">
                                          <p:stCondLst>
                                            <p:cond delay="1668"/>
                                          </p:stCondLst>
                                        </p:cTn>
                                        <p:tgtEl>
                                          <p:spTgt spid="3">
                                            <p:txEl>
                                              <p:pRg st="11" end="11"/>
                                            </p:txEl>
                                          </p:spTgt>
                                        </p:tgtEl>
                                      </p:cBhvr>
                                      <p:to x="100000" y="100000"/>
                                    </p:animScale>
                                    <p:animScale>
                                      <p:cBhvr>
                                        <p:cTn id="29" dur="26">
                                          <p:stCondLst>
                                            <p:cond delay="1808"/>
                                          </p:stCondLst>
                                        </p:cTn>
                                        <p:tgtEl>
                                          <p:spTgt spid="3">
                                            <p:txEl>
                                              <p:pRg st="11" end="11"/>
                                            </p:txEl>
                                          </p:spTgt>
                                        </p:tgtEl>
                                      </p:cBhvr>
                                      <p:to x="100000" y="95000"/>
                                    </p:animScale>
                                    <p:animScale>
                                      <p:cBhvr>
                                        <p:cTn id="30" dur="166" decel="50000">
                                          <p:stCondLst>
                                            <p:cond delay="1834"/>
                                          </p:stCondLst>
                                        </p:cTn>
                                        <p:tgtEl>
                                          <p:spTgt spid="3">
                                            <p:txEl>
                                              <p:pRg st="11" end="1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C320EA-7BEE-9283-5D94-DF8BBCF06327}"/>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4B12AE43-DFA5-749E-F90A-7AA3B5AEFBC6}"/>
              </a:ext>
            </a:extLst>
          </p:cNvPr>
          <p:cNvSpPr txBox="1"/>
          <p:nvPr/>
        </p:nvSpPr>
        <p:spPr>
          <a:xfrm>
            <a:off x="580790" y="480809"/>
            <a:ext cx="10789920" cy="1077218"/>
          </a:xfrm>
          <a:prstGeom prst="rect">
            <a:avLst/>
          </a:prstGeom>
          <a:noFill/>
        </p:spPr>
        <p:txBody>
          <a:bodyPr wrap="square" rtlCol="0">
            <a:spAutoFit/>
          </a:bodyPr>
          <a:lstStyle/>
          <a:p>
            <a:r>
              <a:rPr lang="en-AU"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The Coalition’s plan to derail </a:t>
            </a:r>
          </a:p>
          <a:p>
            <a:r>
              <a:rPr lang="en-AU"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the renewable energy transition</a:t>
            </a:r>
          </a:p>
        </p:txBody>
      </p:sp>
      <p:sp>
        <p:nvSpPr>
          <p:cNvPr id="6" name="TextBox 5">
            <a:extLst>
              <a:ext uri="{FF2B5EF4-FFF2-40B4-BE49-F238E27FC236}">
                <a16:creationId xmlns:a16="http://schemas.microsoft.com/office/drawing/2014/main" id="{7514A121-7A60-E54D-A820-2D20E86073DA}"/>
              </a:ext>
            </a:extLst>
          </p:cNvPr>
          <p:cNvSpPr txBox="1"/>
          <p:nvPr/>
        </p:nvSpPr>
        <p:spPr>
          <a:xfrm>
            <a:off x="11930063" y="371475"/>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AC9655E4-8416-FC3B-1026-4BD041F7FE13}"/>
              </a:ext>
            </a:extLst>
          </p:cNvPr>
          <p:cNvSpPr txBox="1"/>
          <p:nvPr/>
        </p:nvSpPr>
        <p:spPr>
          <a:xfrm>
            <a:off x="659847" y="1670131"/>
            <a:ext cx="11454947" cy="4755148"/>
          </a:xfrm>
          <a:prstGeom prst="rect">
            <a:avLst/>
          </a:prstGeom>
          <a:noFill/>
        </p:spPr>
        <p:txBody>
          <a:bodyPr wrap="square" rtlCol="0">
            <a:spAutoFit/>
          </a:bodyPr>
          <a:lstStyle/>
          <a:p>
            <a:endParaRPr lang="en-AU" b="1" dirty="0">
              <a:latin typeface="Open Sans" panose="020B0606030504020204" pitchFamily="34" charset="0"/>
              <a:ea typeface="Open Sans" panose="020B0606030504020204" pitchFamily="34" charset="0"/>
              <a:cs typeface="Open Sans" panose="020B0606030504020204" pitchFamily="34" charset="0"/>
            </a:endParaRPr>
          </a:p>
          <a:p>
            <a:r>
              <a:rPr lang="en-AU" sz="1900" b="1" dirty="0">
                <a:latin typeface="Open Sans" panose="020B0606030504020204" pitchFamily="34" charset="0"/>
                <a:ea typeface="Open Sans" panose="020B0606030504020204" pitchFamily="34" charset="0"/>
                <a:cs typeface="Open Sans" panose="020B0606030504020204" pitchFamily="34" charset="0"/>
              </a:rPr>
              <a:t>If elected, a Federal Liberal/National Coalition government will</a:t>
            </a:r>
          </a:p>
          <a:p>
            <a:pPr marL="342900" indent="-342900">
              <a:buFont typeface="+mj-lt"/>
              <a:buAutoNum type="arabicPeriod"/>
            </a:pPr>
            <a:r>
              <a:rPr lang="en-AU" sz="1900" u="sng" dirty="0">
                <a:latin typeface="Open Sans" panose="020B0606030504020204" pitchFamily="34" charset="0"/>
                <a:ea typeface="Open Sans" panose="020B0606030504020204" pitchFamily="34" charset="0"/>
                <a:cs typeface="Open Sans" panose="020B0606030504020204" pitchFamily="34" charset="0"/>
              </a:rPr>
              <a:t>abandon</a:t>
            </a:r>
            <a:r>
              <a:rPr lang="en-AU" sz="1900" dirty="0">
                <a:latin typeface="Open Sans" panose="020B0606030504020204" pitchFamily="34" charset="0"/>
                <a:ea typeface="Open Sans" panose="020B0606030504020204" pitchFamily="34" charset="0"/>
                <a:cs typeface="Open Sans" panose="020B0606030504020204" pitchFamily="34" charset="0"/>
              </a:rPr>
              <a:t> the current government’s target of 82% renewables by 2030</a:t>
            </a:r>
          </a:p>
          <a:p>
            <a:pPr marL="342900" indent="-342900">
              <a:buFont typeface="+mj-lt"/>
              <a:buAutoNum type="arabicPeriod"/>
            </a:pPr>
            <a:r>
              <a:rPr lang="en-AU" sz="1900" u="sng" dirty="0">
                <a:latin typeface="Open Sans" panose="020B0606030504020204" pitchFamily="34" charset="0"/>
                <a:ea typeface="Open Sans" panose="020B0606030504020204" pitchFamily="34" charset="0"/>
                <a:cs typeface="Open Sans" panose="020B0606030504020204" pitchFamily="34" charset="0"/>
              </a:rPr>
              <a:t>rip up </a:t>
            </a:r>
            <a:r>
              <a:rPr lang="en-AU" sz="1900" dirty="0">
                <a:latin typeface="Open Sans" panose="020B0606030504020204" pitchFamily="34" charset="0"/>
                <a:ea typeface="Open Sans" panose="020B0606030504020204" pitchFamily="34" charset="0"/>
                <a:cs typeface="Open Sans" panose="020B0606030504020204" pitchFamily="34" charset="0"/>
              </a:rPr>
              <a:t>contracts signed by the Commonwealth in its Capacity Investment Scheme</a:t>
            </a:r>
          </a:p>
          <a:p>
            <a:pPr marL="342900" indent="-342900">
              <a:buFont typeface="+mj-lt"/>
              <a:buAutoNum type="arabicPeriod"/>
            </a:pPr>
            <a:r>
              <a:rPr lang="en-AU" sz="1900" dirty="0">
                <a:latin typeface="Open Sans" panose="020B0606030504020204" pitchFamily="34" charset="0"/>
                <a:ea typeface="Open Sans" panose="020B0606030504020204" pitchFamily="34" charset="0"/>
                <a:cs typeface="Open Sans" panose="020B0606030504020204" pitchFamily="34" charset="0"/>
              </a:rPr>
              <a:t>scrap the current government’s target to cut carbon emissions by 43% by 2030 (the Coalition refuses to establish 2030 or 2035 targets)</a:t>
            </a:r>
          </a:p>
          <a:p>
            <a:pPr marL="342900" indent="-342900">
              <a:buFont typeface="+mj-lt"/>
              <a:buAutoNum type="arabicPeriod"/>
            </a:pPr>
            <a:r>
              <a:rPr lang="en-AU" sz="1900" u="sng" dirty="0">
                <a:latin typeface="Open Sans" panose="020B0606030504020204" pitchFamily="34" charset="0"/>
                <a:ea typeface="Open Sans" panose="020B0606030504020204" pitchFamily="34" charset="0"/>
                <a:cs typeface="Open Sans" panose="020B0606030504020204" pitchFamily="34" charset="0"/>
              </a:rPr>
              <a:t>withdraw</a:t>
            </a:r>
            <a:r>
              <a:rPr lang="en-AU" sz="1900" dirty="0">
                <a:latin typeface="Open Sans" panose="020B0606030504020204" pitchFamily="34" charset="0"/>
                <a:ea typeface="Open Sans" panose="020B0606030504020204" pitchFamily="34" charset="0"/>
                <a:cs typeface="Open Sans" panose="020B0606030504020204" pitchFamily="34" charset="0"/>
              </a:rPr>
              <a:t> Australia’s pledge (made at the 2023 COP28 climate conference) to triple renewable energy and to double the rate of energy efficiency by 2030</a:t>
            </a:r>
          </a:p>
          <a:p>
            <a:pPr marL="342900" indent="-342900">
              <a:buFont typeface="+mj-lt"/>
              <a:buAutoNum type="arabicPeriod"/>
            </a:pPr>
            <a:r>
              <a:rPr lang="en-AU" sz="1900" dirty="0">
                <a:latin typeface="Open Sans" panose="020B0606030504020204" pitchFamily="34" charset="0"/>
                <a:ea typeface="Open Sans" panose="020B0606030504020204" pitchFamily="34" charset="0"/>
                <a:cs typeface="Open Sans" panose="020B0606030504020204" pitchFamily="34" charset="0"/>
              </a:rPr>
              <a:t>sign Australia up to a COP28 pledge to triple nuclear power by 2050</a:t>
            </a:r>
          </a:p>
          <a:p>
            <a:endParaRPr lang="en-AU" sz="1900" dirty="0">
              <a:latin typeface="Open Sans" panose="020B0606030504020204" pitchFamily="34" charset="0"/>
              <a:ea typeface="Open Sans" panose="020B0606030504020204" pitchFamily="34" charset="0"/>
              <a:cs typeface="Open Sans" panose="020B0606030504020204" pitchFamily="34" charset="0"/>
            </a:endParaRPr>
          </a:p>
          <a:p>
            <a:r>
              <a:rPr lang="en-AU" sz="1900" b="1" dirty="0">
                <a:latin typeface="Open Sans" panose="020B0606030504020204" pitchFamily="34" charset="0"/>
                <a:ea typeface="Open Sans" panose="020B0606030504020204" pitchFamily="34" charset="0"/>
                <a:cs typeface="Open Sans" panose="020B0606030504020204" pitchFamily="34" charset="0"/>
              </a:rPr>
              <a:t>In addition:</a:t>
            </a:r>
          </a:p>
          <a:p>
            <a:pPr marL="342900" indent="-342900">
              <a:buFont typeface="+mj-lt"/>
              <a:buAutoNum type="arabicPeriod"/>
            </a:pPr>
            <a:r>
              <a:rPr lang="en-AU" sz="1900" dirty="0">
                <a:latin typeface="Open Sans" panose="020B0606030504020204" pitchFamily="34" charset="0"/>
                <a:ea typeface="Open Sans" panose="020B0606030504020204" pitchFamily="34" charset="0"/>
                <a:cs typeface="Open Sans" panose="020B0606030504020204" pitchFamily="34" charset="0"/>
              </a:rPr>
              <a:t>the Nationals are calling for a halt to the rollout of large-scale renewables</a:t>
            </a:r>
          </a:p>
          <a:p>
            <a:pPr marL="342900" indent="-342900">
              <a:buFont typeface="+mj-lt"/>
              <a:buAutoNum type="arabicPeriod"/>
            </a:pPr>
            <a:r>
              <a:rPr lang="en-AU" sz="1900" dirty="0">
                <a:latin typeface="Open Sans" panose="020B0606030504020204" pitchFamily="34" charset="0"/>
                <a:ea typeface="Open Sans" panose="020B0606030504020204" pitchFamily="34" charset="0"/>
                <a:cs typeface="Open Sans" panose="020B0606030504020204" pitchFamily="34" charset="0"/>
              </a:rPr>
              <a:t>Queensland LNP Senator Matt Canavan says the Coalition intends to shut down the Climate Change Authority. (The Abbott government </a:t>
            </a:r>
            <a:r>
              <a:rPr lang="en-US" sz="1900" dirty="0">
                <a:latin typeface="Open Sans" panose="020B0606030504020204" pitchFamily="34" charset="0"/>
                <a:ea typeface="Open Sans" panose="020B0606030504020204" pitchFamily="34" charset="0"/>
                <a:cs typeface="Open Sans" panose="020B0606030504020204" pitchFamily="34" charset="0"/>
              </a:rPr>
              <a:t>de-funded the independent Climate Commission and tried but failed to kill off the Climate Change Authority and the Australian Renewable Energy Agency.)</a:t>
            </a:r>
          </a:p>
        </p:txBody>
      </p:sp>
    </p:spTree>
    <p:extLst>
      <p:ext uri="{BB962C8B-B14F-4D97-AF65-F5344CB8AC3E}">
        <p14:creationId xmlns:p14="http://schemas.microsoft.com/office/powerpoint/2010/main" val="694826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326F8B-18FC-7498-2C33-863A479A8146}"/>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CE999CE-47C1-395A-208A-D8AF2192836C}"/>
              </a:ext>
            </a:extLst>
          </p:cNvPr>
          <p:cNvSpPr txBox="1"/>
          <p:nvPr/>
        </p:nvSpPr>
        <p:spPr>
          <a:xfrm>
            <a:off x="580790" y="526212"/>
            <a:ext cx="10789920" cy="584775"/>
          </a:xfrm>
          <a:prstGeom prst="rect">
            <a:avLst/>
          </a:prstGeom>
          <a:noFill/>
        </p:spPr>
        <p:txBody>
          <a:bodyPr wrap="square" rtlCol="0">
            <a:spAutoFit/>
          </a:bodyPr>
          <a:lstStyle/>
          <a:p>
            <a:r>
              <a:rPr lang="en-AU"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A massive increase in carbon emissions</a:t>
            </a:r>
          </a:p>
        </p:txBody>
      </p:sp>
      <p:sp>
        <p:nvSpPr>
          <p:cNvPr id="6" name="TextBox 5">
            <a:extLst>
              <a:ext uri="{FF2B5EF4-FFF2-40B4-BE49-F238E27FC236}">
                <a16:creationId xmlns:a16="http://schemas.microsoft.com/office/drawing/2014/main" id="{7514A121-7A60-E54D-A820-2D20E86073DA}"/>
              </a:ext>
            </a:extLst>
          </p:cNvPr>
          <p:cNvSpPr txBox="1"/>
          <p:nvPr/>
        </p:nvSpPr>
        <p:spPr>
          <a:xfrm>
            <a:off x="11930063" y="371475"/>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AC9655E4-8416-FC3B-1026-4BD041F7FE13}"/>
              </a:ext>
            </a:extLst>
          </p:cNvPr>
          <p:cNvSpPr txBox="1"/>
          <p:nvPr/>
        </p:nvSpPr>
        <p:spPr>
          <a:xfrm>
            <a:off x="596030" y="1324818"/>
            <a:ext cx="11595970" cy="5589992"/>
          </a:xfrm>
          <a:prstGeom prst="rect">
            <a:avLst/>
          </a:prstGeom>
          <a:noFill/>
        </p:spPr>
        <p:txBody>
          <a:bodyPr wrap="square" rtlCol="0">
            <a:spAutoFit/>
          </a:bodyPr>
          <a:lstStyle/>
          <a:p>
            <a:pPr marL="342900" indent="-342900">
              <a:lnSpc>
                <a:spcPct val="130000"/>
              </a:lnSpc>
              <a:spcAft>
                <a:spcPts val="600"/>
              </a:spcAft>
              <a:buAutoNum type="arabicPeriod"/>
            </a:pPr>
            <a:r>
              <a:rPr lang="en-AU" sz="1600" b="1" dirty="0">
                <a:latin typeface="Open Sans" panose="020B0606030504020204" pitchFamily="34" charset="0"/>
                <a:ea typeface="Open Sans" panose="020B0606030504020204" pitchFamily="34" charset="0"/>
                <a:cs typeface="Open Sans" panose="020B0606030504020204" pitchFamily="34" charset="0"/>
              </a:rPr>
              <a:t>Slowing the growth of renewables = more fossil fuels = greater carbon emissions.</a:t>
            </a:r>
          </a:p>
          <a:p>
            <a:pPr marL="342900" indent="-342900">
              <a:lnSpc>
                <a:spcPct val="130000"/>
              </a:lnSpc>
              <a:spcAft>
                <a:spcPts val="600"/>
              </a:spcAft>
              <a:buAutoNum type="arabicPeriod"/>
            </a:pPr>
            <a:r>
              <a:rPr lang="en-AU" sz="1600" b="1" dirty="0">
                <a:latin typeface="Open Sans" panose="020B0606030504020204" pitchFamily="34" charset="0"/>
                <a:ea typeface="Open Sans" panose="020B0606030504020204" pitchFamily="34" charset="0"/>
                <a:cs typeface="Open Sans" panose="020B0606030504020204" pitchFamily="34" charset="0"/>
              </a:rPr>
              <a:t>Coal plants will be shut down in the next 10-15 years but nuclear reactors couldn’t begin operating for 20+ years. Bridging the gap with fossil fuels = greater greenhouse emissions.</a:t>
            </a:r>
          </a:p>
          <a:p>
            <a:pPr>
              <a:lnSpc>
                <a:spcPct val="130000"/>
              </a:lnSpc>
              <a:spcAft>
                <a:spcPts val="600"/>
              </a:spcAft>
            </a:pPr>
            <a:endParaRPr lang="en-AU" sz="1000" b="1"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a:lnSpc>
                <a:spcPct val="130000"/>
              </a:lnSpc>
              <a:spcAft>
                <a:spcPts val="600"/>
              </a:spcAft>
            </a:pPr>
            <a:r>
              <a:rPr lang="en-AU" sz="1500" b="1" u="sng" dirty="0">
                <a:solidFill>
                  <a:schemeClr val="accent4"/>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Australia will not come close to net zero by 2050 under Coalition’s nuclear plan</a:t>
            </a:r>
            <a:br>
              <a:rPr lang="en-AU" sz="1500" dirty="0">
                <a:latin typeface="Open Sans" panose="020B0606030504020204" pitchFamily="34" charset="0"/>
                <a:ea typeface="Open Sans" panose="020B0606030504020204" pitchFamily="34" charset="0"/>
                <a:cs typeface="Open Sans" panose="020B0606030504020204" pitchFamily="34" charset="0"/>
              </a:rPr>
            </a:br>
            <a:r>
              <a:rPr lang="en-AU" sz="1500" dirty="0">
                <a:latin typeface="Open Sans" panose="020B0606030504020204" pitchFamily="34" charset="0"/>
                <a:ea typeface="Open Sans" panose="020B0606030504020204" pitchFamily="34" charset="0"/>
                <a:cs typeface="Open Sans" panose="020B0606030504020204" pitchFamily="34" charset="0"/>
              </a:rPr>
              <a:t>Academics George Wilkenfeld and Clive Hamilton: The Coalition’s strategy would increase Australia’s emissions by at least 1.4 billion tonnes by 2050 compared with the renewables pathway.”</a:t>
            </a:r>
          </a:p>
          <a:p>
            <a:pPr>
              <a:lnSpc>
                <a:spcPct val="130000"/>
              </a:lnSpc>
              <a:spcAft>
                <a:spcPts val="600"/>
              </a:spcAft>
            </a:pPr>
            <a:r>
              <a:rPr lang="en-AU" sz="1500" b="1" u="sng" dirty="0">
                <a:solidFill>
                  <a:schemeClr val="accent4"/>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Nuclear reactors a disaster for climate emissions</a:t>
            </a:r>
            <a:br>
              <a:rPr lang="en-AU" sz="1500" dirty="0">
                <a:latin typeface="Open Sans" panose="020B0606030504020204" pitchFamily="34" charset="0"/>
                <a:ea typeface="Open Sans" panose="020B0606030504020204" pitchFamily="34" charset="0"/>
                <a:cs typeface="Open Sans" panose="020B0606030504020204" pitchFamily="34" charset="0"/>
              </a:rPr>
            </a:br>
            <a:r>
              <a:rPr lang="en-AU" sz="1500" dirty="0">
                <a:latin typeface="Open Sans" panose="020B0606030504020204" pitchFamily="34" charset="0"/>
                <a:ea typeface="Open Sans" panose="020B0606030504020204" pitchFamily="34" charset="0"/>
                <a:cs typeface="Open Sans" panose="020B0606030504020204" pitchFamily="34" charset="0"/>
              </a:rPr>
              <a:t>An </a:t>
            </a:r>
            <a:r>
              <a:rPr lang="en-AU" sz="1500" u="sng" dirty="0">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analysis</a:t>
            </a:r>
            <a:r>
              <a:rPr lang="en-AU" sz="1500" dirty="0">
                <a:latin typeface="Open Sans" panose="020B0606030504020204" pitchFamily="34" charset="0"/>
                <a:ea typeface="Open Sans" panose="020B0606030504020204" pitchFamily="34" charset="0"/>
                <a:cs typeface="Open Sans" panose="020B0606030504020204" pitchFamily="34" charset="0"/>
              </a:rPr>
              <a:t> by Solutions for Climate Australia finds that pursuing nuclear reactors in Australia would result in an additional 2.3 billion tonnes of climate emissions between now and 2050.</a:t>
            </a:r>
          </a:p>
          <a:p>
            <a:pPr>
              <a:lnSpc>
                <a:spcPct val="130000"/>
              </a:lnSpc>
              <a:spcAft>
                <a:spcPts val="600"/>
              </a:spcAft>
            </a:pPr>
            <a:r>
              <a:rPr lang="en-AU" sz="1500" b="1" u="sng" dirty="0">
                <a:solidFill>
                  <a:schemeClr val="accent4"/>
                </a:solidFill>
                <a:latin typeface="Open Sans" panose="020B0606030504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Nuclear could ‘sound the death knell’ for Australia’s decarbonisation efforts</a:t>
            </a:r>
            <a:br>
              <a:rPr lang="en-AU" sz="1500" dirty="0">
                <a:latin typeface="Open Sans" panose="020B0606030504020204" pitchFamily="34" charset="0"/>
                <a:ea typeface="Open Sans" panose="020B0606030504020204" pitchFamily="34" charset="0"/>
                <a:cs typeface="Open Sans" panose="020B0606030504020204" pitchFamily="34" charset="0"/>
              </a:rPr>
            </a:br>
            <a:r>
              <a:rPr lang="en-AU" sz="1500" dirty="0">
                <a:latin typeface="Open Sans" panose="020B0606030504020204" pitchFamily="34" charset="0"/>
                <a:ea typeface="Open Sans" panose="020B0606030504020204" pitchFamily="34" charset="0"/>
                <a:cs typeface="Open Sans" panose="020B0606030504020204" pitchFamily="34" charset="0"/>
              </a:rPr>
              <a:t>A report by Bloomberg New Energy Finance finds that nuclear-power would “sound the death knell” for decarbonisation efforts if it distracts from renewables investment.</a:t>
            </a:r>
          </a:p>
          <a:p>
            <a:pPr>
              <a:lnSpc>
                <a:spcPct val="130000"/>
              </a:lnSpc>
              <a:spcAft>
                <a:spcPts val="600"/>
              </a:spcAft>
            </a:pPr>
            <a:r>
              <a:rPr lang="en-AU" sz="1500" b="1" u="sng" dirty="0">
                <a:solidFill>
                  <a:schemeClr val="accent4"/>
                </a:solidFill>
                <a:latin typeface="Open Sans" panose="020B0606030504020204" pitchFamily="34" charset="0"/>
                <a:ea typeface="Open Sans" panose="020B0606030504020204" pitchFamily="34" charset="0"/>
                <a:cs typeface="Open Sans" panose="020B0606030504020204" pitchFamily="34" charset="0"/>
                <a:hlinkClick r:id="rId7">
                  <a:extLst>
                    <a:ext uri="{A12FA001-AC4F-418D-AE19-62706E023703}">
                      <ahyp:hlinkClr xmlns:ahyp="http://schemas.microsoft.com/office/drawing/2018/hyperlinkcolor" val="tx"/>
                    </a:ext>
                  </a:extLst>
                </a:hlinkClick>
              </a:rPr>
              <a:t>Australia’s ‘carbon budget’ may blow out by 40% under the Coalition’s energy plan</a:t>
            </a:r>
            <a:r>
              <a:rPr lang="en-AU" sz="15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 </a:t>
            </a:r>
            <a:br>
              <a:rPr lang="en-AU" sz="1500" dirty="0">
                <a:latin typeface="Open Sans" panose="020B0606030504020204" pitchFamily="34" charset="0"/>
                <a:ea typeface="Open Sans" panose="020B0606030504020204" pitchFamily="34" charset="0"/>
                <a:cs typeface="Open Sans" panose="020B0606030504020204" pitchFamily="34" charset="0"/>
              </a:rPr>
            </a:br>
            <a:r>
              <a:rPr lang="en-AU" sz="1500" dirty="0">
                <a:latin typeface="Open Sans" panose="020B0606030504020204" pitchFamily="34" charset="0"/>
                <a:ea typeface="Open Sans" panose="020B0606030504020204" pitchFamily="34" charset="0"/>
                <a:cs typeface="Open Sans" panose="020B0606030504020204" pitchFamily="34" charset="0"/>
              </a:rPr>
              <a:t>UTS academic Sven </a:t>
            </a:r>
            <a:r>
              <a:rPr lang="en-AU" sz="1500" dirty="0" err="1">
                <a:latin typeface="Open Sans" panose="020B0606030504020204" pitchFamily="34" charset="0"/>
                <a:ea typeface="Open Sans" panose="020B0606030504020204" pitchFamily="34" charset="0"/>
                <a:cs typeface="Open Sans" panose="020B0606030504020204" pitchFamily="34" charset="0"/>
              </a:rPr>
              <a:t>Teske</a:t>
            </a:r>
            <a:r>
              <a:rPr lang="en-AU" sz="1500" dirty="0">
                <a:latin typeface="Open Sans" panose="020B0606030504020204" pitchFamily="34" charset="0"/>
                <a:ea typeface="Open Sans" panose="020B0606030504020204" pitchFamily="34" charset="0"/>
                <a:cs typeface="Open Sans" panose="020B0606030504020204" pitchFamily="34" charset="0"/>
              </a:rPr>
              <a:t>: Even if the reactors are built, the negative impact on Australia’s carbon emissions would be huge. Over the next decade, the renewables transition would stall and coal and gas emissions would rise – possibly leading to a 40% blowout in Australia’s carbon budget.</a:t>
            </a:r>
          </a:p>
        </p:txBody>
      </p:sp>
    </p:spTree>
    <p:extLst>
      <p:ext uri="{BB962C8B-B14F-4D97-AF65-F5344CB8AC3E}">
        <p14:creationId xmlns:p14="http://schemas.microsoft.com/office/powerpoint/2010/main" val="3899492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60BE55-823D-C3D3-0C56-75B0D5C836FD}"/>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F757006-BA31-01F4-CE03-47BB29CA68CA}"/>
              </a:ext>
            </a:extLst>
          </p:cNvPr>
          <p:cNvSpPr txBox="1"/>
          <p:nvPr/>
        </p:nvSpPr>
        <p:spPr>
          <a:xfrm>
            <a:off x="580790" y="480809"/>
            <a:ext cx="10789920" cy="584775"/>
          </a:xfrm>
          <a:prstGeom prst="rect">
            <a:avLst/>
          </a:prstGeom>
          <a:noFill/>
        </p:spPr>
        <p:txBody>
          <a:bodyPr wrap="square" rtlCol="0">
            <a:spAutoFit/>
          </a:bodyPr>
          <a:lstStyle/>
          <a:p>
            <a:r>
              <a:rPr lang="en-AU"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What do scientists say?</a:t>
            </a:r>
          </a:p>
        </p:txBody>
      </p:sp>
      <p:sp>
        <p:nvSpPr>
          <p:cNvPr id="6" name="TextBox 5">
            <a:extLst>
              <a:ext uri="{FF2B5EF4-FFF2-40B4-BE49-F238E27FC236}">
                <a16:creationId xmlns:a16="http://schemas.microsoft.com/office/drawing/2014/main" id="{7514A121-7A60-E54D-A820-2D20E86073DA}"/>
              </a:ext>
            </a:extLst>
          </p:cNvPr>
          <p:cNvSpPr txBox="1"/>
          <p:nvPr/>
        </p:nvSpPr>
        <p:spPr>
          <a:xfrm>
            <a:off x="11930063" y="371475"/>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AC9655E4-8416-FC3B-1026-4BD041F7FE13}"/>
              </a:ext>
            </a:extLst>
          </p:cNvPr>
          <p:cNvSpPr txBox="1"/>
          <p:nvPr/>
        </p:nvSpPr>
        <p:spPr>
          <a:xfrm>
            <a:off x="580790" y="1448926"/>
            <a:ext cx="10915885" cy="5403018"/>
          </a:xfrm>
          <a:prstGeom prst="rect">
            <a:avLst/>
          </a:prstGeom>
          <a:noFill/>
        </p:spPr>
        <p:txBody>
          <a:bodyPr wrap="square" rtlCol="0">
            <a:spAutoFit/>
          </a:bodyPr>
          <a:lstStyle/>
          <a:p>
            <a:pPr marL="342900" indent="-342900">
              <a:lnSpc>
                <a:spcPct val="110000"/>
              </a:lnSpc>
              <a:spcAft>
                <a:spcPts val="600"/>
              </a:spcAft>
              <a:buFont typeface="Wingdings" panose="05000000000000000000" pitchFamily="2" charset="2"/>
              <a:buChar char="§"/>
            </a:pPr>
            <a:r>
              <a:rPr lang="en-AU" sz="1500" b="1"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rPr>
              <a:t>Australia's Chief Scientist Cathy Foley</a:t>
            </a:r>
            <a:r>
              <a:rPr lang="en-AU" sz="1500" dirty="0">
                <a:effectLst/>
                <a:latin typeface="Open Sans" panose="020B0606030504020204" pitchFamily="34" charset="0"/>
                <a:ea typeface="Open Sans" panose="020B0606030504020204" pitchFamily="34" charset="0"/>
                <a:cs typeface="Open Sans" panose="020B0606030504020204" pitchFamily="34" charset="0"/>
              </a:rPr>
              <a:t> </a:t>
            </a:r>
            <a:r>
              <a:rPr lang="en-AU" sz="1500" strike="noStrike" dirty="0">
                <a:effectLst/>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says</a:t>
            </a:r>
            <a:r>
              <a:rPr lang="en-AU" sz="1500" dirty="0">
                <a:effectLst/>
                <a:latin typeface="Open Sans" panose="020B0606030504020204" pitchFamily="34" charset="0"/>
                <a:ea typeface="Open Sans" panose="020B0606030504020204" pitchFamily="34" charset="0"/>
                <a:cs typeface="Open Sans" panose="020B0606030504020204" pitchFamily="34" charset="0"/>
              </a:rPr>
              <a:t> nuclear power is “expensive” and “it would take some time to build up the capability” to introduce it. </a:t>
            </a:r>
          </a:p>
          <a:p>
            <a:pPr marL="342900" indent="-342900">
              <a:lnSpc>
                <a:spcPct val="110000"/>
              </a:lnSpc>
              <a:spcAft>
                <a:spcPts val="600"/>
              </a:spcAft>
              <a:buFont typeface="Wingdings" panose="05000000000000000000" pitchFamily="2" charset="2"/>
              <a:buChar char="§"/>
            </a:pPr>
            <a:endParaRPr lang="en-AU" sz="400" dirty="0">
              <a:effectLst/>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10000"/>
              </a:lnSpc>
              <a:spcAft>
                <a:spcPts val="600"/>
              </a:spcAft>
              <a:buFont typeface="Wingdings" panose="05000000000000000000" pitchFamily="2" charset="2"/>
              <a:buChar char="§"/>
            </a:pPr>
            <a:r>
              <a:rPr lang="en-AU" sz="1500" b="1"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rPr>
              <a:t>Former Australian Chief Scientist Alan Finkel</a:t>
            </a:r>
            <a:r>
              <a:rPr lang="en-AU" sz="1500" b="1" dirty="0">
                <a:effectLst/>
                <a:latin typeface="Open Sans" panose="020B0606030504020204" pitchFamily="34" charset="0"/>
                <a:ea typeface="Open Sans" panose="020B0606030504020204" pitchFamily="34" charset="0"/>
                <a:cs typeface="Open Sans" panose="020B0606030504020204" pitchFamily="34" charset="0"/>
              </a:rPr>
              <a:t> </a:t>
            </a:r>
            <a:r>
              <a:rPr lang="en-AU" sz="1500" u="none" strike="noStrike" dirty="0">
                <a:effectLst/>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says</a:t>
            </a:r>
            <a:r>
              <a:rPr lang="en-AU" sz="1500" dirty="0">
                <a:effectLst/>
                <a:latin typeface="Open Sans" panose="020B0606030504020204" pitchFamily="34" charset="0"/>
                <a:ea typeface="Open Sans" panose="020B0606030504020204" pitchFamily="34" charset="0"/>
                <a:cs typeface="Open Sans" panose="020B0606030504020204" pitchFamily="34" charset="0"/>
              </a:rPr>
              <a:t> nuclear power is “too slow and too expensive” for Australia.</a:t>
            </a:r>
          </a:p>
          <a:p>
            <a:pPr marL="342900" indent="-342900">
              <a:lnSpc>
                <a:spcPct val="110000"/>
              </a:lnSpc>
              <a:spcAft>
                <a:spcPts val="600"/>
              </a:spcAft>
              <a:buFont typeface="Wingdings" panose="05000000000000000000" pitchFamily="2" charset="2"/>
              <a:buChar char="§"/>
            </a:pPr>
            <a:endParaRPr lang="en-AU" sz="400" dirty="0">
              <a:effectLst/>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10000"/>
              </a:lnSpc>
              <a:spcAft>
                <a:spcPts val="600"/>
              </a:spcAft>
              <a:buFont typeface="Wingdings" panose="05000000000000000000" pitchFamily="2" charset="2"/>
              <a:buChar char="§"/>
            </a:pPr>
            <a:r>
              <a:rPr lang="en-AU" sz="15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Another </a:t>
            </a:r>
            <a:r>
              <a:rPr lang="en-AU" sz="1500" b="1"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rPr>
              <a:t>former Australian Chief Scientist, Robin Batterham</a:t>
            </a:r>
            <a:r>
              <a:rPr lang="en-AU" sz="1500" dirty="0">
                <a:effectLst/>
                <a:latin typeface="Open Sans" panose="020B0606030504020204" pitchFamily="34" charset="0"/>
                <a:ea typeface="Open Sans" panose="020B0606030504020204" pitchFamily="34" charset="0"/>
                <a:cs typeface="Open Sans" panose="020B0606030504020204" pitchFamily="34" charset="0"/>
              </a:rPr>
              <a:t>, </a:t>
            </a:r>
            <a:r>
              <a:rPr lang="en-AU" sz="1500" u="none" strike="noStrike" dirty="0">
                <a:effectLst/>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says</a:t>
            </a:r>
            <a:r>
              <a:rPr lang="en-AU" sz="1500" dirty="0">
                <a:effectLst/>
                <a:latin typeface="Open Sans" panose="020B0606030504020204" pitchFamily="34" charset="0"/>
                <a:ea typeface="Open Sans" panose="020B0606030504020204" pitchFamily="34" charset="0"/>
                <a:cs typeface="Open Sans" panose="020B0606030504020204" pitchFamily="34" charset="0"/>
              </a:rPr>
              <a:t> “To reduce renewable targets in the belief that nuclear will be deployed later at scale would create a material risk of not achieving net zero, or doing so at an excessive cost.” </a:t>
            </a:r>
          </a:p>
          <a:p>
            <a:pPr marL="342900" indent="-342900">
              <a:lnSpc>
                <a:spcPct val="110000"/>
              </a:lnSpc>
              <a:spcAft>
                <a:spcPts val="600"/>
              </a:spcAft>
              <a:buFont typeface="Wingdings" panose="05000000000000000000" pitchFamily="2" charset="2"/>
              <a:buChar char="§"/>
            </a:pPr>
            <a:endParaRPr lang="en-AU" sz="400" dirty="0">
              <a:effectLst/>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10000"/>
              </a:lnSpc>
              <a:spcAft>
                <a:spcPts val="600"/>
              </a:spcAft>
              <a:buFont typeface="Wingdings" panose="05000000000000000000" pitchFamily="2" charset="2"/>
              <a:buChar char="§"/>
            </a:pPr>
            <a:r>
              <a:rPr lang="en-AU" sz="1500" b="1"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rPr>
              <a:t>NSW Chief Scientist Hugh Durrant-Whyte</a:t>
            </a:r>
            <a:r>
              <a:rPr lang="en-AU" sz="1500" b="1" dirty="0">
                <a:effectLst/>
                <a:latin typeface="Open Sans" panose="020B0606030504020204" pitchFamily="34" charset="0"/>
                <a:ea typeface="Open Sans" panose="020B0606030504020204" pitchFamily="34" charset="0"/>
                <a:cs typeface="Open Sans" panose="020B0606030504020204" pitchFamily="34" charset="0"/>
              </a:rPr>
              <a:t> </a:t>
            </a:r>
            <a:r>
              <a:rPr lang="en-AU" sz="1500" u="none" strike="noStrike" dirty="0">
                <a:effectLst/>
                <a:latin typeface="Open Sans" panose="020B0606030504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says</a:t>
            </a:r>
            <a:r>
              <a:rPr lang="en-AU" sz="1500" dirty="0">
                <a:effectLst/>
                <a:latin typeface="Open Sans" panose="020B0606030504020204" pitchFamily="34" charset="0"/>
                <a:ea typeface="Open Sans" panose="020B0606030504020204" pitchFamily="34" charset="0"/>
                <a:cs typeface="Open Sans" panose="020B0606030504020204" pitchFamily="34" charset="0"/>
              </a:rPr>
              <a:t> that it would be "naive" to think a nuclear power plant could be built in Australia in less than two decades.</a:t>
            </a:r>
          </a:p>
          <a:p>
            <a:pPr marL="342900" indent="-342900">
              <a:lnSpc>
                <a:spcPct val="110000"/>
              </a:lnSpc>
              <a:spcAft>
                <a:spcPts val="600"/>
              </a:spcAft>
              <a:buFont typeface="Wingdings" panose="05000000000000000000" pitchFamily="2" charset="2"/>
              <a:buChar char="§"/>
            </a:pPr>
            <a:endParaRPr lang="en-AU" sz="400" dirty="0">
              <a:effectLst/>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10000"/>
              </a:lnSpc>
              <a:spcAft>
                <a:spcPts val="600"/>
              </a:spcAft>
              <a:buFont typeface="Wingdings" panose="05000000000000000000" pitchFamily="2" charset="2"/>
              <a:buChar char="§"/>
            </a:pPr>
            <a:r>
              <a:rPr lang="en-AU" sz="1500" b="1"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rPr>
              <a:t>Australia’s leading scientific organisation CSIRO</a:t>
            </a:r>
            <a:r>
              <a:rPr lang="en-AU" sz="1500" b="1" dirty="0">
                <a:effectLst/>
                <a:latin typeface="Open Sans" panose="020B0606030504020204" pitchFamily="34" charset="0"/>
                <a:ea typeface="Open Sans" panose="020B0606030504020204" pitchFamily="34" charset="0"/>
                <a:cs typeface="Open Sans" panose="020B0606030504020204" pitchFamily="34" charset="0"/>
              </a:rPr>
              <a:t> </a:t>
            </a:r>
            <a:r>
              <a:rPr lang="en-AU" sz="1500" u="none" strike="noStrike" dirty="0">
                <a:effectLst/>
                <a:latin typeface="Open Sans" panose="020B0606030504020204" pitchFamily="34" charset="0"/>
                <a:ea typeface="Open Sans" panose="020B0606030504020204" pitchFamily="34" charset="0"/>
                <a:cs typeface="Open Sans" panose="020B0606030504020204" pitchFamily="34" charset="0"/>
                <a:hlinkClick r:id="rId7">
                  <a:extLst>
                    <a:ext uri="{A12FA001-AC4F-418D-AE19-62706E023703}">
                      <ahyp:hlinkClr xmlns:ahyp="http://schemas.microsoft.com/office/drawing/2018/hyperlinkcolor" val="tx"/>
                    </a:ext>
                  </a:extLst>
                </a:hlinkClick>
              </a:rPr>
              <a:t>says</a:t>
            </a:r>
            <a:r>
              <a:rPr lang="en-AU" sz="1500" dirty="0">
                <a:effectLst/>
                <a:latin typeface="Open Sans" panose="020B0606030504020204" pitchFamily="34" charset="0"/>
                <a:ea typeface="Open Sans" panose="020B0606030504020204" pitchFamily="34" charset="0"/>
                <a:cs typeface="Open Sans" panose="020B0606030504020204" pitchFamily="34" charset="0"/>
              </a:rPr>
              <a:t> that nuclear power “does not provide an economically competitive solution in Australia” and could not be deployed “within the timeframe required.”</a:t>
            </a:r>
          </a:p>
          <a:p>
            <a:pPr marL="342900" indent="-342900">
              <a:lnSpc>
                <a:spcPct val="110000"/>
              </a:lnSpc>
              <a:spcAft>
                <a:spcPts val="600"/>
              </a:spcAft>
              <a:buFont typeface="Wingdings" panose="05000000000000000000" pitchFamily="2" charset="2"/>
              <a:buChar char="§"/>
            </a:pPr>
            <a:endParaRPr lang="en-AU" sz="400" dirty="0">
              <a:effectLst/>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10000"/>
              </a:lnSpc>
              <a:spcAft>
                <a:spcPts val="600"/>
              </a:spcAft>
              <a:buFont typeface="Wingdings" panose="05000000000000000000" pitchFamily="2" charset="2"/>
              <a:buChar char="§"/>
            </a:pPr>
            <a:r>
              <a:rPr lang="en-AU" sz="1500" b="1"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rPr>
              <a:t>The Climate Council </a:t>
            </a:r>
            <a:r>
              <a:rPr lang="en-AU" sz="1500" dirty="0">
                <a:effectLst/>
                <a:latin typeface="Open Sans" panose="020B0606030504020204" pitchFamily="34" charset="0"/>
                <a:ea typeface="Open Sans" panose="020B0606030504020204" pitchFamily="34" charset="0"/>
                <a:cs typeface="Open Sans" panose="020B0606030504020204" pitchFamily="34" charset="0"/>
              </a:rPr>
              <a:t>‒ including many of Australia's leading climate scientists ‒ </a:t>
            </a:r>
            <a:r>
              <a:rPr lang="en-AU" sz="1500" u="none" strike="noStrike" dirty="0">
                <a:effectLst/>
                <a:latin typeface="Open Sans" panose="020B0606030504020204" pitchFamily="34" charset="0"/>
                <a:ea typeface="Open Sans" panose="020B0606030504020204" pitchFamily="34" charset="0"/>
                <a:cs typeface="Open Sans" panose="020B0606030504020204" pitchFamily="34" charset="0"/>
                <a:hlinkClick r:id="rId8">
                  <a:extLst>
                    <a:ext uri="{A12FA001-AC4F-418D-AE19-62706E023703}">
                      <ahyp:hlinkClr xmlns:ahyp="http://schemas.microsoft.com/office/drawing/2018/hyperlinkcolor" val="tx"/>
                    </a:ext>
                  </a:extLst>
                </a:hlinkClick>
              </a:rPr>
              <a:t>states</a:t>
            </a:r>
            <a:r>
              <a:rPr lang="en-AU" sz="1500" dirty="0">
                <a:effectLst/>
                <a:latin typeface="Open Sans" panose="020B0606030504020204" pitchFamily="34" charset="0"/>
                <a:ea typeface="Open Sans" panose="020B0606030504020204" pitchFamily="34" charset="0"/>
                <a:cs typeface="Open Sans" panose="020B0606030504020204" pitchFamily="34" charset="0"/>
              </a:rPr>
              <a:t> that nuclear power plants "are not appropriate for Australia – and never will be", and that nuclear power is “expensive, illegal, dangerous and decades away”.</a:t>
            </a:r>
          </a:p>
          <a:p>
            <a:pPr marL="342900" indent="-342900">
              <a:lnSpc>
                <a:spcPct val="110000"/>
              </a:lnSpc>
              <a:spcAft>
                <a:spcPts val="600"/>
              </a:spcAft>
              <a:buFont typeface="Wingdings" panose="05000000000000000000" pitchFamily="2" charset="2"/>
              <a:buChar char="§"/>
            </a:pPr>
            <a:endParaRPr lang="en-AU" sz="400" dirty="0">
              <a:effectLst/>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10000"/>
              </a:lnSpc>
              <a:spcAft>
                <a:spcPts val="600"/>
              </a:spcAft>
              <a:buFont typeface="Wingdings" panose="05000000000000000000" pitchFamily="2" charset="2"/>
              <a:buChar char="§"/>
            </a:pPr>
            <a:r>
              <a:rPr lang="en-AU" sz="1500" dirty="0">
                <a:latin typeface="Open Sans" panose="020B0606030504020204" pitchFamily="34" charset="0"/>
                <a:ea typeface="Open Sans" panose="020B0606030504020204" pitchFamily="34" charset="0"/>
                <a:cs typeface="Open Sans" panose="020B0606030504020204" pitchFamily="34" charset="0"/>
              </a:rPr>
              <a:t>A </a:t>
            </a:r>
            <a:r>
              <a:rPr lang="en-AU" sz="1500" u="sng" dirty="0">
                <a:latin typeface="Open Sans" panose="020B0606030504020204" pitchFamily="34" charset="0"/>
                <a:ea typeface="Open Sans" panose="020B0606030504020204" pitchFamily="34" charset="0"/>
                <a:cs typeface="Open Sans" panose="020B0606030504020204" pitchFamily="34" charset="0"/>
                <a:hlinkClick r:id="rId9">
                  <a:extLst>
                    <a:ext uri="{A12FA001-AC4F-418D-AE19-62706E023703}">
                      <ahyp:hlinkClr xmlns:ahyp="http://schemas.microsoft.com/office/drawing/2018/hyperlinkcolor" val="tx"/>
                    </a:ext>
                  </a:extLst>
                </a:hlinkClick>
              </a:rPr>
              <a:t>report</a:t>
            </a:r>
            <a:r>
              <a:rPr lang="en-AU" sz="1500" dirty="0">
                <a:latin typeface="Open Sans" panose="020B0606030504020204" pitchFamily="34" charset="0"/>
                <a:ea typeface="Open Sans" panose="020B0606030504020204" pitchFamily="34" charset="0"/>
                <a:cs typeface="Open Sans" panose="020B0606030504020204" pitchFamily="34" charset="0"/>
              </a:rPr>
              <a:t> by the </a:t>
            </a:r>
            <a:r>
              <a:rPr lang="en-AU" sz="15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Australian Academy of Technological Sciences and Engineering (</a:t>
            </a:r>
            <a:r>
              <a:rPr lang="en-AU" sz="1500" b="1" dirty="0" err="1">
                <a:solidFill>
                  <a:schemeClr val="accent4"/>
                </a:solidFill>
                <a:latin typeface="Open Sans" panose="020B0606030504020204" pitchFamily="34" charset="0"/>
                <a:ea typeface="Open Sans" panose="020B0606030504020204" pitchFamily="34" charset="0"/>
                <a:cs typeface="Open Sans" panose="020B0606030504020204" pitchFamily="34" charset="0"/>
              </a:rPr>
              <a:t>ATSE</a:t>
            </a:r>
            <a:r>
              <a:rPr lang="en-AU" sz="15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a:t>
            </a:r>
            <a:r>
              <a:rPr lang="en-AU" sz="1500" b="1" dirty="0">
                <a:latin typeface="Open Sans" panose="020B0606030504020204" pitchFamily="34" charset="0"/>
                <a:ea typeface="Open Sans" panose="020B0606030504020204" pitchFamily="34" charset="0"/>
                <a:cs typeface="Open Sans" panose="020B0606030504020204" pitchFamily="34" charset="0"/>
              </a:rPr>
              <a:t> </a:t>
            </a:r>
            <a:r>
              <a:rPr lang="en-AU" sz="1500" dirty="0">
                <a:latin typeface="Open Sans" panose="020B0606030504020204" pitchFamily="34" charset="0"/>
                <a:ea typeface="Open Sans" panose="020B0606030504020204" pitchFamily="34" charset="0"/>
                <a:cs typeface="Open Sans" panose="020B0606030504020204" pitchFamily="34" charset="0"/>
              </a:rPr>
              <a:t>notes that no small modular reactors exist in any OECD countries and the technology is unproven technically and financially.</a:t>
            </a:r>
          </a:p>
        </p:txBody>
      </p:sp>
    </p:spTree>
    <p:extLst>
      <p:ext uri="{BB962C8B-B14F-4D97-AF65-F5344CB8AC3E}">
        <p14:creationId xmlns:p14="http://schemas.microsoft.com/office/powerpoint/2010/main" val="2821987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fade">
                                      <p:cBhvr>
                                        <p:cTn id="27" dur="500"/>
                                        <p:tgtEl>
                                          <p:spTgt spid="3">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2" end="12"/>
                                            </p:txEl>
                                          </p:spTgt>
                                        </p:tgtEl>
                                        <p:attrNameLst>
                                          <p:attrName>style.visibility</p:attrName>
                                        </p:attrNameLst>
                                      </p:cBhvr>
                                      <p:to>
                                        <p:strVal val="visible"/>
                                      </p:to>
                                    </p:set>
                                    <p:animEffect transition="in" filter="fade">
                                      <p:cBhvr>
                                        <p:cTn id="3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4F550F72D8CEE4794F9D72E5F4E6B86" ma:contentTypeVersion="14" ma:contentTypeDescription="Create a new document." ma:contentTypeScope="" ma:versionID="a4756ddaabfe09dfa7279484377b19ff">
  <xsd:schema xmlns:xsd="http://www.w3.org/2001/XMLSchema" xmlns:xs="http://www.w3.org/2001/XMLSchema" xmlns:p="http://schemas.microsoft.com/office/2006/metadata/properties" xmlns:ns2="f624bca2-d09d-4aea-bc20-d8b99ff28c68" xmlns:ns3="1f4a6012-689a-488b-a19e-6c11ceb905eb" targetNamespace="http://schemas.microsoft.com/office/2006/metadata/properties" ma:root="true" ma:fieldsID="f1f091a98b9e2ce03ad4ee79e382deba" ns2:_="" ns3:_="">
    <xsd:import namespace="f624bca2-d09d-4aea-bc20-d8b99ff28c68"/>
    <xsd:import namespace="1f4a6012-689a-488b-a19e-6c11ceb905e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Comment"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24bca2-d09d-4aea-bc20-d8b99ff28c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Comment" ma:index="18" nillable="true" ma:displayName="Comment" ma:format="Dropdown" ma:internalName="Comment">
      <xsd:simpleType>
        <xsd:restriction base="dms:Text">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f4a6012-689a-488b-a19e-6c11ceb905e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omment xmlns="f624bca2-d09d-4aea-bc20-d8b99ff28c68" xsi:nil="true"/>
  </documentManagement>
</p:properties>
</file>

<file path=customXml/itemProps1.xml><?xml version="1.0" encoding="utf-8"?>
<ds:datastoreItem xmlns:ds="http://schemas.openxmlformats.org/officeDocument/2006/customXml" ds:itemID="{96608BE6-B5FE-49E4-B5FA-97A22EAF795D}">
  <ds:schemaRefs>
    <ds:schemaRef ds:uri="http://schemas.microsoft.com/sharepoint/v3/contenttype/forms"/>
  </ds:schemaRefs>
</ds:datastoreItem>
</file>

<file path=customXml/itemProps2.xml><?xml version="1.0" encoding="utf-8"?>
<ds:datastoreItem xmlns:ds="http://schemas.openxmlformats.org/officeDocument/2006/customXml" ds:itemID="{C189B520-7E6E-4C63-8772-8B0551F484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24bca2-d09d-4aea-bc20-d8b99ff28c68"/>
    <ds:schemaRef ds:uri="1f4a6012-689a-488b-a19e-6c11ceb905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F13996-8A60-4D65-B177-B7EE8BF10D13}">
  <ds:schemaRefs>
    <ds:schemaRef ds:uri="f624bca2-d09d-4aea-bc20-d8b99ff28c68"/>
    <ds:schemaRef ds:uri="1f4a6012-689a-488b-a19e-6c11ceb905eb"/>
    <ds:schemaRef ds:uri="http://schemas.openxmlformats.org/package/2006/metadata/core-properties"/>
    <ds:schemaRef ds:uri="http://schemas.microsoft.com/office/2006/documentManagement/types"/>
    <ds:schemaRef ds:uri="http://purl.org/dc/elements/1.1/"/>
    <ds:schemaRef ds:uri="http://www.w3.org/XML/1998/namespace"/>
    <ds:schemaRef ds:uri="http://purl.org/dc/dcmitype/"/>
    <ds:schemaRef ds:uri="http://schemas.microsoft.com/office/infopath/2007/PartnerControl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12270</TotalTime>
  <Words>2948</Words>
  <Application>Microsoft Office PowerPoint</Application>
  <PresentationFormat>Widescreen</PresentationFormat>
  <Paragraphs>230</Paragraphs>
  <Slides>21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Open Sans</vt:lpstr>
      <vt:lpstr>Source Sans Pro</vt:lpstr>
      <vt:lpstr>Wingdings</vt:lpstr>
      <vt:lpstr>Office 2013 - 2022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Nuclear Power and  Climate Change</dc:title>
  <dc:creator>Pepper Mia</dc:creator>
  <cp:lastModifiedBy>Jim Green</cp:lastModifiedBy>
  <cp:revision>233</cp:revision>
  <dcterms:created xsi:type="dcterms:W3CDTF">2022-03-14T00:24:13Z</dcterms:created>
  <dcterms:modified xsi:type="dcterms:W3CDTF">2024-08-18T03:15:09Z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0x010100E4F550F72D8CEE4794F9D72E5F4E6B86</vt:lpwstr>
  </property>
</Properties>
</file>