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4"/>
  </p:sldMasterIdLst>
  <p:notesMasterIdLst>
    <p:notesMasterId r:id="rId27"/>
  </p:notesMasterIdLst>
  <p:sldIdLst>
    <p:sldId id="306" r:id="rId5"/>
    <p:sldId id="294" r:id="rId6"/>
    <p:sldId id="310" r:id="rId7"/>
    <p:sldId id="293" r:id="rId8"/>
    <p:sldId id="295" r:id="rId9"/>
    <p:sldId id="296" r:id="rId10"/>
    <p:sldId id="297" r:id="rId11"/>
    <p:sldId id="302" r:id="rId12"/>
    <p:sldId id="300" r:id="rId13"/>
    <p:sldId id="301" r:id="rId14"/>
    <p:sldId id="303" r:id="rId15"/>
    <p:sldId id="304" r:id="rId16"/>
    <p:sldId id="311" r:id="rId17"/>
    <p:sldId id="285" r:id="rId18"/>
    <p:sldId id="279" r:id="rId19"/>
    <p:sldId id="278" r:id="rId20"/>
    <p:sldId id="258" r:id="rId21"/>
    <p:sldId id="260" r:id="rId22"/>
    <p:sldId id="289" r:id="rId23"/>
    <p:sldId id="282" r:id="rId24"/>
    <p:sldId id="312" r:id="rId25"/>
    <p:sldId id="30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572" userDrawn="1">
          <p15:clr>
            <a:srgbClr val="A4A3A4"/>
          </p15:clr>
        </p15:guide>
        <p15:guide id="6" orient="horz" pos="3974" userDrawn="1">
          <p15:clr>
            <a:srgbClr val="A4A3A4"/>
          </p15:clr>
        </p15:guide>
        <p15:guide id="7" orient="horz" pos="2160" userDrawn="1">
          <p15:clr>
            <a:srgbClr val="A4A3A4"/>
          </p15:clr>
        </p15:guide>
        <p15:guide id="8" orient="horz" pos="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autoAdjust="0"/>
    <p:restoredTop sz="95666" autoAdjust="0"/>
  </p:normalViewPr>
  <p:slideViewPr>
    <p:cSldViewPr snapToGrid="0" snapToObjects="1">
      <p:cViewPr varScale="1">
        <p:scale>
          <a:sx n="84" d="100"/>
          <a:sy n="84" d="100"/>
        </p:scale>
        <p:origin x="96" y="744"/>
      </p:cViewPr>
      <p:guideLst>
        <p:guide orient="horz" pos="346"/>
        <p:guide pos="3840"/>
        <p:guide pos="438"/>
        <p:guide pos="7242"/>
        <p:guide orient="horz" pos="572"/>
        <p:guide orient="horz" pos="3974"/>
        <p:guide orient="horz" pos="2160"/>
        <p:guide orient="horz" pos="9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BE5F1-4468-7040-9828-42123F51C983}" type="datetimeFigureOut">
              <a:rPr lang="en-US" smtClean="0"/>
              <a:t>8/9/2024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C9A8-0F29-2D4C-803D-62A6F2EAE4A3}" type="slidenum">
              <a:rPr lang="en-US" smtClean="0"/>
              <a:t>‹#›</a:t>
            </a:fld>
            <a:endParaRPr lang="en-US" dirty="0"/>
          </a:p>
        </p:txBody>
      </p:sp>
    </p:spTree>
    <p:extLst>
      <p:ext uri="{BB962C8B-B14F-4D97-AF65-F5344CB8AC3E}">
        <p14:creationId xmlns:p14="http://schemas.microsoft.com/office/powerpoint/2010/main" val="24243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B3C9A8-0F29-2D4C-803D-62A6F2EAE4A3}" type="slidenum">
              <a:rPr lang="en-US" smtClean="0"/>
              <a:t>12</a:t>
            </a:fld>
            <a:endParaRPr lang="en-US" dirty="0"/>
          </a:p>
        </p:txBody>
      </p:sp>
    </p:spTree>
    <p:extLst>
      <p:ext uri="{BB962C8B-B14F-4D97-AF65-F5344CB8AC3E}">
        <p14:creationId xmlns:p14="http://schemas.microsoft.com/office/powerpoint/2010/main" val="3081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a:fld id="{A5B0A250-5CC0-1746-B209-08E8B0DAE6AF}" type="datetimeFigureOut">
              <a:rPr lang="en-US" smtClean="0"/>
              <a:pPr algn="l"/>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695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853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0835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7915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471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12058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9110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88753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38686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58002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98718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8/9/2024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01933984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m.green@foe.org.a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nuclear.foe.org.au/nuclear-power-for-australia-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andora.nla.gov.au/pan/66043/20061201-0000/www.dpmc.gov.au/umpner/docs/commissioned/ISA_report.pdf"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leanenergycouncil.org.au/news/new-independent-research-nuclear-six-times-the-cost-of-renewables"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www.theguardian.com/australia-news/article/2024/jun/21/power-bills-could-rise-by-1000-a-year-under-coalition-plan-to-boost-gas-until-nuclear-is-ready-analysts-say" TargetMode="External"/><Relationship Id="rId4" Type="http://schemas.openxmlformats.org/officeDocument/2006/relationships/hyperlink" Target="https://www.afr.com/policy/energy-and-climate/nuclear-is-unviable-because-of-economics-not-engineering-20240623-p5jny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csiro.au/en/research/technology-space/energy/GenCos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rtenergy.org.au/articles/nuclear-fallout-116-600-billion-to-build-7-nuclear-reactors/" TargetMode="External"/><Relationship Id="rId5" Type="http://schemas.openxmlformats.org/officeDocument/2006/relationships/hyperlink" Target="https://reneweconomy.com.au/duttons-nuclear-plan-could-cost-up-to-600-billion-deliver-less-than-four-pct-of-grid/" TargetMode="External"/><Relationship Id="rId4" Type="http://schemas.openxmlformats.org/officeDocument/2006/relationships/hyperlink" Target="https://www.afr.com/policy/energy-and-climate/coalition-s-taxpayer-funded-nuclear-con-a-road-to-ruin-20240624-p5jo3j"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uclear.foe.org.au/smr/"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reneweconomy.com.au/?s=sm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s://nuclear.foe.org.au/power-weapon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uclear.foe.org.au/wipp/"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dont-nuke-the-climate.org.au/takeaction/"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nonukes.com.au/"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nuclear.foe.org.au/climate" TargetMode="External"/><Relationship Id="rId3" Type="http://schemas.openxmlformats.org/officeDocument/2006/relationships/hyperlink" Target="https://dont-nuke-the-climate.org.au/" TargetMode="External"/><Relationship Id="rId7" Type="http://schemas.openxmlformats.org/officeDocument/2006/relationships/hyperlink" Target="https://www.acf.org.au/power-games-assessing-coal-to-nuclear-proposals-in-australia"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x.com/dontnuke" TargetMode="External"/><Relationship Id="rId11" Type="http://schemas.openxmlformats.org/officeDocument/2006/relationships/hyperlink" Target="https://nofuture4nuclear.org/" TargetMode="External"/><Relationship Id="rId5" Type="http://schemas.openxmlformats.org/officeDocument/2006/relationships/hyperlink" Target="https://www.facebook.com/dontnukeaus" TargetMode="External"/><Relationship Id="rId10" Type="http://schemas.openxmlformats.org/officeDocument/2006/relationships/hyperlink" Target="https://reneweconomy.com.au/?s=nuclear" TargetMode="External"/><Relationship Id="rId4" Type="http://schemas.openxmlformats.org/officeDocument/2006/relationships/hyperlink" Target="https://nuclear.foe.org.au/nuclear-power-for-australia-2/" TargetMode="External"/><Relationship Id="rId9" Type="http://schemas.openxmlformats.org/officeDocument/2006/relationships/hyperlink" Target="https://www.acf.org.au/nuclear-fre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leantechnica.com/2024/01/12/nuclear-continues-to-lag-far-behind-renewables-in-china-deployments/" TargetMode="External"/><Relationship Id="rId3" Type="http://schemas.openxmlformats.org/officeDocument/2006/relationships/hyperlink" Target="https://www.worldnuclearreport.org/Toshiba-Westinghouse-The-End-of-New-build-for-the-Largest-Historic-Nuclear.html" TargetMode="External"/><Relationship Id="rId7" Type="http://schemas.openxmlformats.org/officeDocument/2006/relationships/hyperlink" Target="https://www.wiseinternational.org/nuclear-monitor/844/south-koreas-nuclear-industry-model-others-follow"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jimkgreen1.substack.com/p/south-koreas-nuclear-mafia" TargetMode="External"/><Relationship Id="rId5" Type="http://schemas.openxmlformats.org/officeDocument/2006/relationships/hyperlink" Target="https://apnews.com/article/uk-nuclear-plant-hinkley-point-costs-67adc627f0acf130d3ea6c2423e98c4e" TargetMode="External"/><Relationship Id="rId4" Type="http://schemas.openxmlformats.org/officeDocument/2006/relationships/hyperlink" Target="https://www.ajc.com/news/psc-raises-georgia-power-rates-passing-most-plant-vogtle-expansion-costs-on-to-customers/6BAIOWM7J5BVHFZ2UN27KYXENA/"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theconversation.com/australias-carbon-budget-may-blow-out-by-40-under-the-coalitions-nuclear-energy-plan-and-thats-the-best-case-scenario-233108" TargetMode="External"/><Relationship Id="rId3" Type="http://schemas.openxmlformats.org/officeDocument/2006/relationships/hyperlink" Target="https://www.csiro.au/en/research/technology-space/energy/gencost" TargetMode="External"/><Relationship Id="rId7" Type="http://schemas.openxmlformats.org/officeDocument/2006/relationships/hyperlink" Target="https://www.theguardian.com/australia-news/article/2024/jun/28/nuclear-energy-report-australia-expensive-decarbonisation-renewable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docs.google.com/document/d/1wBBBmycW3GzFtx2FsgmAf4_oM0-ysibekCUVUNf8I0U/edit?usp=sharing" TargetMode="External"/><Relationship Id="rId5" Type="http://schemas.openxmlformats.org/officeDocument/2006/relationships/hyperlink" Target="https://www.solutionsforaustralia.net/news/nuclear-reactors-a-disaster-for-climate" TargetMode="External"/><Relationship Id="rId4" Type="http://schemas.openxmlformats.org/officeDocument/2006/relationships/hyperlink" Target="https://reneweconomy.com.au/australia-will-not-come-close-to-net-zero-by-2050-under-coalitions-nuclear-pla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limatecouncil.org.au/nuclear-power-stations-are-not-appropriate-for-australia-and-probably-never-will-be/" TargetMode="External"/><Relationship Id="rId3" Type="http://schemas.openxmlformats.org/officeDocument/2006/relationships/hyperlink" Target="https://www.abc.net.au/news/2024-03-19/chief-scientist-cathy-foley-nuclear-expensive-backs-renewables/103602312" TargetMode="External"/><Relationship Id="rId7" Type="http://schemas.openxmlformats.org/officeDocument/2006/relationships/hyperlink" Target="https://www.csiro.au/en/news/all/articles/2023/december/nuclear-explainer"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skynews.com.au/australia-news/will-be-starting-from-scratch-report-paints-grim-picture-of-australias-long-road-to-nuclear-power/news-story/dec9f44aed1e82c65f224bb5dd34a959" TargetMode="External"/><Relationship Id="rId5" Type="http://schemas.openxmlformats.org/officeDocument/2006/relationships/hyperlink" Target="https://reneweconomy.com.au/energy-experts-says-chasing-nuclear-would-likely-stop-australia-reaching-net-zero/" TargetMode="External"/><Relationship Id="rId4" Type="http://schemas.openxmlformats.org/officeDocument/2006/relationships/hyperlink" Target="https://reneweconomy.com.au/finkel-australia-can-still-reach-its-82-pct-renewables-target-by-2030/" TargetMode="External"/><Relationship Id="rId9" Type="http://schemas.openxmlformats.org/officeDocument/2006/relationships/hyperlink" Target="https://www.atse.org.au/what-we-do/strategic-advice/small-modular-reactors-the-technology-and-australian-context-explai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31B5761-235A-F081-D7AC-829EC42F7AB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7628677-4974-AB05-5543-31B03C5585F1}"/>
              </a:ext>
            </a:extLst>
          </p:cNvPr>
          <p:cNvSpPr txBox="1"/>
          <p:nvPr/>
        </p:nvSpPr>
        <p:spPr>
          <a:xfrm>
            <a:off x="4663440" y="5414314"/>
            <a:ext cx="5209611" cy="646331"/>
          </a:xfrm>
          <a:prstGeom prst="rect">
            <a:avLst/>
          </a:prstGeom>
          <a:noFill/>
        </p:spPr>
        <p:txBody>
          <a:bodyPr wrap="square" rtlCol="0">
            <a:spAutoFit/>
          </a:bodyPr>
          <a:lstStyle/>
          <a:p>
            <a:r>
              <a:rPr lang="en-US" b="1" dirty="0">
                <a:solidFill>
                  <a:schemeClr val="accent4"/>
                </a:solidFill>
                <a:latin typeface="Source Sans Pro" panose="020B0503030403020204" pitchFamily="34" charset="0"/>
              </a:rPr>
              <a:t>Jim Green (</a:t>
            </a:r>
            <a:r>
              <a:rPr lang="en-US" b="1" dirty="0">
                <a:solidFill>
                  <a:schemeClr val="accent4"/>
                </a:solidFill>
                <a:latin typeface="Source Sans Pro" panose="020B0503030403020204" pitchFamily="34" charset="0"/>
                <a:hlinkClick r:id="rId3"/>
              </a:rPr>
              <a:t>jim.green@foe.org.au</a:t>
            </a:r>
            <a:r>
              <a:rPr lang="en-US" b="1" dirty="0">
                <a:solidFill>
                  <a:schemeClr val="accent4"/>
                </a:solidFill>
                <a:latin typeface="Source Sans Pro" panose="020B0503030403020204" pitchFamily="34" charset="0"/>
              </a:rPr>
              <a:t>)</a:t>
            </a:r>
          </a:p>
          <a:p>
            <a:r>
              <a:rPr lang="en-US" b="1" dirty="0">
                <a:solidFill>
                  <a:schemeClr val="accent4"/>
                </a:solidFill>
                <a:latin typeface="Source Sans Pro" panose="020B0503030403020204" pitchFamily="34" charset="0"/>
              </a:rPr>
              <a:t>Download this PowerPoint @ </a:t>
            </a:r>
            <a:r>
              <a:rPr lang="en-US" b="1" dirty="0">
                <a:solidFill>
                  <a:schemeClr val="accent4"/>
                </a:solidFill>
                <a:latin typeface="Source Sans Pro" panose="020B0503030403020204" pitchFamily="34" charset="0"/>
                <a:hlinkClick r:id="rId4"/>
              </a:rPr>
              <a:t>nuclear.foe.org.au</a:t>
            </a:r>
            <a:endParaRPr lang="en-AU" b="1" dirty="0">
              <a:solidFill>
                <a:schemeClr val="accent4"/>
              </a:solidFill>
              <a:latin typeface="Source Sans Pro" panose="020B0503030403020204" pitchFamily="34" charset="0"/>
            </a:endParaRPr>
          </a:p>
        </p:txBody>
      </p:sp>
    </p:spTree>
    <p:extLst>
      <p:ext uri="{BB962C8B-B14F-4D97-AF65-F5344CB8AC3E}">
        <p14:creationId xmlns:p14="http://schemas.microsoft.com/office/powerpoint/2010/main" val="613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23292-60F5-16DC-7159-279F3134A15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CD2DB9-C7F3-13F6-79AE-0B343B8D2F3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slow</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80791" y="1416415"/>
            <a:ext cx="10483450" cy="4986686"/>
          </a:xfrm>
          <a:prstGeom prst="rect">
            <a:avLst/>
          </a:prstGeom>
          <a:noFill/>
        </p:spPr>
        <p:txBody>
          <a:bodyPr wrap="square" rtlCol="0">
            <a:spAutoFit/>
          </a:bodyPr>
          <a:lstStyle/>
          <a:p>
            <a:pPr>
              <a:lnSpc>
                <a:spcPct val="110000"/>
              </a:lnSpc>
              <a:spcAft>
                <a:spcPts val="600"/>
              </a:spcAft>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Introducing nuclear power to Australia would necessitate:</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At least 10 years for: licensing, vendor selection, site selection, regulation, Commonwealth/state negotiations, workforce recruitment and training; an environmental impact assessment process; legislative reform, etc.</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Around 10 years for construction; and</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An estimated </a:t>
            </a:r>
            <a:r>
              <a:rPr lang="en-AU" sz="160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6.5 years</a:t>
            </a:r>
            <a:r>
              <a:rPr lang="en-AU" sz="1600" dirty="0">
                <a:effectLst/>
                <a:latin typeface="Open Sans" panose="020B0606030504020204" pitchFamily="34" charset="0"/>
                <a:ea typeface="Open Sans" panose="020B0606030504020204" pitchFamily="34" charset="0"/>
                <a:cs typeface="Open Sans" panose="020B0606030504020204" pitchFamily="34" charset="0"/>
              </a:rPr>
              <a:t> of reactor operation to repay the energy and carbon debts from construction.</a:t>
            </a:r>
          </a:p>
          <a:p>
            <a:pPr>
              <a:lnSpc>
                <a:spcPct val="110000"/>
              </a:lnSpc>
              <a:spcAft>
                <a:spcPts val="600"/>
              </a:spcAft>
            </a:pPr>
            <a:r>
              <a:rPr lang="en-AU" sz="16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 nuclear power couldn’t contribute to greenhouse emissions reductions until ~2050.</a:t>
            </a:r>
            <a:endPar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Overseas examples</a:t>
            </a:r>
            <a:endParaRPr lang="en-AU"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USA Vogtle project: 18 years for planning and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France: 17+ years just for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UK: 20-25+ years for planning and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Finland: 17 years just for construction.</a:t>
            </a:r>
            <a:endParaRPr lang="en-AU" sz="16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claim that reactors could be operating by the mid-2030s is nonsense.</a:t>
            </a: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Australian Chief Scientist Dr. Alan Finkel: “Any call to go directly from coal to nuclear is effectively a call to delay decarbonisation of our electricity system by 20 years.”</a:t>
            </a:r>
          </a:p>
        </p:txBody>
      </p:sp>
    </p:spTree>
    <p:extLst>
      <p:ext uri="{BB962C8B-B14F-4D97-AF65-F5344CB8AC3E}">
        <p14:creationId xmlns:p14="http://schemas.microsoft.com/office/powerpoint/2010/main" val="18827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7448A-1B61-89D4-876E-B2B88A3D67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69EE66-F957-61C5-5273-E3214E1F4582}"/>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expensive</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11270" y="1409701"/>
            <a:ext cx="10885405" cy="4833631"/>
          </a:xfrm>
          <a:prstGeom prst="rect">
            <a:avLst/>
          </a:prstGeom>
          <a:noFill/>
        </p:spPr>
        <p:txBody>
          <a:bodyPr wrap="square" rtlCol="0">
            <a:spAutoFit/>
          </a:bodyPr>
          <a:lstStyle/>
          <a:p>
            <a:pPr>
              <a:lnSpc>
                <a:spcPct val="110000"/>
              </a:lnSpc>
              <a:spcAft>
                <a:spcPts val="600"/>
              </a:spcAft>
            </a:pPr>
            <a:r>
              <a:rPr lang="en-AU" sz="15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ACF ‘Power Games’ report</a:t>
            </a:r>
            <a:endParaRPr lang="en-AU" sz="15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spcAft>
                <a:spcPts val="600"/>
              </a:spcAft>
              <a:buFont typeface="Wingdings" panose="05000000000000000000" pitchFamily="2" charset="2"/>
              <a:buChar char="§"/>
            </a:pPr>
            <a:r>
              <a:rPr lang="en-AU" sz="1500" dirty="0">
                <a:effectLst/>
                <a:latin typeface="Open Sans" panose="020B0606030504020204" pitchFamily="34" charset="0"/>
                <a:ea typeface="Open Sans" panose="020B0606030504020204" pitchFamily="34" charset="0"/>
                <a:cs typeface="Open Sans" panose="020B0606030504020204" pitchFamily="34" charset="0"/>
              </a:rPr>
              <a:t>Comparing costs of large reactors in the UK and US, and SMR cost estimates, with CSIRO estimates for firmed renewables, nuclear costs (large or small) would need to come down by two-thirds to be competitive with firmed renewables.</a:t>
            </a:r>
          </a:p>
          <a:p>
            <a:pPr marL="285750" indent="-285750">
              <a:lnSpc>
                <a:spcPct val="110000"/>
              </a:lnSpc>
              <a:spcAft>
                <a:spcPts val="600"/>
              </a:spcAft>
              <a:buFont typeface="Wingdings" panose="05000000000000000000" pitchFamily="2" charset="2"/>
              <a:buChar char="§"/>
            </a:pPr>
            <a:r>
              <a:rPr lang="en-AU" sz="1500" dirty="0">
                <a:effectLst/>
                <a:latin typeface="Open Sans" panose="020B0606030504020204" pitchFamily="34" charset="0"/>
                <a:ea typeface="Open Sans" panose="020B0606030504020204" pitchFamily="34" charset="0"/>
                <a:cs typeface="Open Sans" panose="020B0606030504020204" pitchFamily="34" charset="0"/>
              </a:rPr>
              <a:t>Replacing Australia’s 21.3 gigawatts of coal plants with nuclear, large or small, would cost $500 billion to $650 billion (and much more to train a nuclear workforce.)</a:t>
            </a:r>
            <a:r>
              <a:rPr lang="en-AU" sz="15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workforce)</a:t>
            </a:r>
            <a:endParaRPr lang="en-AU"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5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Levelised cost of electricity review</a:t>
            </a:r>
            <a:endParaRPr lang="en-AU" sz="15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500" dirty="0">
                <a:effectLst/>
                <a:latin typeface="Open Sans" panose="020B0606030504020204" pitchFamily="34" charset="0"/>
                <a:ea typeface="Open Sans" panose="020B0606030504020204" pitchFamily="34" charset="0"/>
                <a:cs typeface="Open Sans" panose="020B0606030504020204" pitchFamily="34" charset="0"/>
              </a:rPr>
              <a:t>A report prepared for the Clean Energy Council by Egis, a leading global consulting, construction and engineering firm. May 2024 found that Nuclear power is up to six times more expensive than renewable energy.</a:t>
            </a:r>
          </a:p>
          <a:p>
            <a:pPr>
              <a:lnSpc>
                <a:spcPct val="110000"/>
              </a:lnSpc>
              <a:spcAft>
                <a:spcPts val="600"/>
              </a:spcAft>
            </a:pPr>
            <a:r>
              <a:rPr lang="en-AU" sz="15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Nuclear is unviable because of economics, not engineering</a:t>
            </a:r>
            <a:endParaRPr lang="en-AU" sz="15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500" dirty="0">
                <a:effectLst/>
                <a:latin typeface="Open Sans" panose="020B0606030504020204" pitchFamily="34" charset="0"/>
                <a:ea typeface="Open Sans" panose="020B0606030504020204" pitchFamily="34" charset="0"/>
                <a:cs typeface="Open Sans" panose="020B0606030504020204" pitchFamily="34" charset="0"/>
              </a:rPr>
              <a:t>Even if all that mattered was the cheapest possible energy that meets minimum levels of reliability and emissions, the Coalition's plan fails.</a:t>
            </a:r>
          </a:p>
          <a:p>
            <a:pPr>
              <a:lnSpc>
                <a:spcPct val="110000"/>
              </a:lnSpc>
              <a:spcAft>
                <a:spcPts val="600"/>
              </a:spcAft>
            </a:pPr>
            <a:r>
              <a:rPr lang="en-AU" sz="1500" i="1" dirty="0">
                <a:effectLst/>
                <a:latin typeface="Open Sans" panose="020B0606030504020204" pitchFamily="34" charset="0"/>
                <a:ea typeface="Open Sans" panose="020B0606030504020204" pitchFamily="34" charset="0"/>
                <a:cs typeface="Open Sans" panose="020B0606030504020204" pitchFamily="34" charset="0"/>
              </a:rPr>
              <a:t>June 23, 2024, Australian Financial Review, Steven Hamilton and Luke Heeney</a:t>
            </a:r>
            <a:endParaRPr lang="en-AU" sz="15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5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Power bills could rise by $1,000 a year under Coalition plan</a:t>
            </a:r>
            <a:endParaRPr lang="en-AU" sz="1500" b="1" u="sng"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500" dirty="0">
                <a:effectLst/>
                <a:latin typeface="Open Sans" panose="020B0606030504020204" pitchFamily="34" charset="0"/>
                <a:ea typeface="Open Sans" panose="020B0606030504020204" pitchFamily="34" charset="0"/>
                <a:cs typeface="Open Sans" panose="020B0606030504020204" pitchFamily="34" charset="0"/>
              </a:rPr>
              <a:t>Annual household power bills could increase by hundreds of dollars, and up to $1,000, under a Coalition plan to slow the rollout of large-scale renewable energy and use more gas-fired electricity before nuclear plants are ready, analysts say.</a:t>
            </a:r>
            <a:endParaRPr lang="en-AU" sz="15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68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F2F4F-FEBC-0343-7ABA-9B024CC21871}"/>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9DEE37-ABA0-90F6-5ABC-87059467762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expensive</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19125" y="1453910"/>
            <a:ext cx="5476875" cy="4594528"/>
          </a:xfrm>
          <a:prstGeom prst="rect">
            <a:avLst/>
          </a:prstGeom>
          <a:noFill/>
        </p:spPr>
        <p:txBody>
          <a:bodyPr wrap="square" rtlCol="0">
            <a:spAutoFit/>
          </a:bodyPr>
          <a:lstStyle/>
          <a:p>
            <a:pPr>
              <a:lnSpc>
                <a:spcPct val="110000"/>
              </a:lnSpc>
              <a:spcAft>
                <a:spcPts val="600"/>
              </a:spcAft>
            </a:pPr>
            <a:r>
              <a:rPr lang="en-AU" sz="16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Coalition’s taxpayer-funded nuclear con a </a:t>
            </a:r>
            <a:br>
              <a:rPr lang="en-AU" sz="16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br>
            <a:r>
              <a:rPr lang="en-AU" sz="16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road to ruin</a:t>
            </a:r>
            <a:endPar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400" i="1" dirty="0">
                <a:effectLst/>
                <a:latin typeface="Open Sans" panose="020B0606030504020204" pitchFamily="34" charset="0"/>
                <a:ea typeface="Open Sans" panose="020B0606030504020204" pitchFamily="34" charset="0"/>
                <a:cs typeface="Open Sans" panose="020B0606030504020204" pitchFamily="34" charset="0"/>
              </a:rPr>
              <a:t>Tim Buckley and Annemarie Jonson, 25 June 2024, Australian Financial Review</a:t>
            </a:r>
            <a:endParaRPr lang="en-AU" sz="14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400" dirty="0">
                <a:effectLst/>
                <a:latin typeface="Open Sans" panose="020B0606030504020204" pitchFamily="34" charset="0"/>
                <a:ea typeface="Open Sans" panose="020B0606030504020204" pitchFamily="34" charset="0"/>
                <a:cs typeface="Open Sans" panose="020B0606030504020204" pitchFamily="34" charset="0"/>
              </a:rPr>
              <a:t>It beggars belief that the alternative government proposes nationalising an uncosted nuclear debt bomb and detonating it at the heart of domestic energy and climate policy.</a:t>
            </a:r>
          </a:p>
          <a:p>
            <a:pPr>
              <a:lnSpc>
                <a:spcPct val="110000"/>
              </a:lnSpc>
              <a:spcAft>
                <a:spcPts val="600"/>
              </a:spcAft>
            </a:pPr>
            <a:r>
              <a:rPr lang="en-AU" sz="1400" dirty="0">
                <a:effectLst/>
                <a:latin typeface="Open Sans" panose="020B0606030504020204" pitchFamily="34" charset="0"/>
                <a:ea typeface="Open Sans" panose="020B0606030504020204" pitchFamily="34" charset="0"/>
                <a:cs typeface="Open Sans" panose="020B0606030504020204" pitchFamily="34" charset="0"/>
              </a:rPr>
              <a:t>We estimate that the fiscal damage would be in the order of a minimum $100 billion, but likely considerably more given the international experience.</a:t>
            </a:r>
            <a:br>
              <a:rPr lang="en-AU" sz="1400" dirty="0">
                <a:effectLst/>
                <a:latin typeface="Open Sans" panose="020B0606030504020204" pitchFamily="34" charset="0"/>
                <a:ea typeface="Open Sans" panose="020B0606030504020204" pitchFamily="34" charset="0"/>
                <a:cs typeface="Open Sans" panose="020B0606030504020204" pitchFamily="34" charset="0"/>
              </a:rPr>
            </a:br>
            <a:endParaRPr lang="en-AU" sz="14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Dutton’s nuclear plan could cost up to $600 billion</a:t>
            </a:r>
            <a:endParaRPr lang="en-AU" sz="16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400" dirty="0">
                <a:effectLst/>
                <a:latin typeface="Open Sans" panose="020B0606030504020204" pitchFamily="34" charset="0"/>
                <a:ea typeface="Open Sans" panose="020B0606030504020204" pitchFamily="34" charset="0"/>
                <a:cs typeface="Open Sans" panose="020B0606030504020204" pitchFamily="34" charset="0"/>
              </a:rPr>
              <a:t>Using data from the CSIRO’s latest GenCost report and the Australian Energy Market Operator’s Integrated System Plan, the Smart Energy Council </a:t>
            </a:r>
            <a:r>
              <a:rPr lang="en-AU" sz="1400" u="sng" dirty="0">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estimates</a:t>
            </a:r>
            <a:r>
              <a:rPr lang="en-AU" sz="1400" dirty="0">
                <a:effectLst/>
                <a:latin typeface="Open Sans" panose="020B0606030504020204" pitchFamily="34" charset="0"/>
                <a:ea typeface="Open Sans" panose="020B0606030504020204" pitchFamily="34" charset="0"/>
                <a:cs typeface="Open Sans" panose="020B0606030504020204" pitchFamily="34" charset="0"/>
              </a:rPr>
              <a:t> the cost to taxpayers of building 7 reactors to be at least $116 billion. Cost overruns could mean a $600 billion bill to Australian taxpayers.</a:t>
            </a:r>
          </a:p>
        </p:txBody>
      </p:sp>
      <p:graphicFrame>
        <p:nvGraphicFramePr>
          <p:cNvPr id="8" name="Table 7">
            <a:extLst>
              <a:ext uri="{FF2B5EF4-FFF2-40B4-BE49-F238E27FC236}">
                <a16:creationId xmlns:a16="http://schemas.microsoft.com/office/drawing/2014/main" id="{6917C253-87D5-A3F2-DC8A-10A13A99EF4F}"/>
              </a:ext>
            </a:extLst>
          </p:cNvPr>
          <p:cNvGraphicFramePr>
            <a:graphicFrameLocks noGrp="1"/>
          </p:cNvGraphicFramePr>
          <p:nvPr>
            <p:extLst>
              <p:ext uri="{D42A27DB-BD31-4B8C-83A1-F6EECF244321}">
                <p14:modId xmlns:p14="http://schemas.microsoft.com/office/powerpoint/2010/main" val="438823385"/>
              </p:ext>
            </p:extLst>
          </p:nvPr>
        </p:nvGraphicFramePr>
        <p:xfrm>
          <a:off x="6316980" y="2134111"/>
          <a:ext cx="5179695" cy="2632676"/>
        </p:xfrm>
        <a:graphic>
          <a:graphicData uri="http://schemas.openxmlformats.org/drawingml/2006/table">
            <a:tbl>
              <a:tblPr firstRow="1" firstCol="1" bandRow="1">
                <a:tableStyleId>{5C22544A-7EE6-4342-B048-85BDC9FD1C3A}</a:tableStyleId>
              </a:tblPr>
              <a:tblGrid>
                <a:gridCol w="2270760">
                  <a:extLst>
                    <a:ext uri="{9D8B030D-6E8A-4147-A177-3AD203B41FA5}">
                      <a16:colId xmlns:a16="http://schemas.microsoft.com/office/drawing/2014/main" val="4184212253"/>
                    </a:ext>
                  </a:extLst>
                </a:gridCol>
                <a:gridCol w="1417320">
                  <a:extLst>
                    <a:ext uri="{9D8B030D-6E8A-4147-A177-3AD203B41FA5}">
                      <a16:colId xmlns:a16="http://schemas.microsoft.com/office/drawing/2014/main" val="3815317693"/>
                    </a:ext>
                  </a:extLst>
                </a:gridCol>
                <a:gridCol w="1491615">
                  <a:extLst>
                    <a:ext uri="{9D8B030D-6E8A-4147-A177-3AD203B41FA5}">
                      <a16:colId xmlns:a16="http://schemas.microsoft.com/office/drawing/2014/main" val="876161460"/>
                    </a:ext>
                  </a:extLst>
                </a:gridCol>
              </a:tblGrid>
              <a:tr h="382679">
                <a:tc>
                  <a:txBody>
                    <a:bodyPr/>
                    <a:lstStyle/>
                    <a:p>
                      <a:pPr marL="457200"/>
                      <a:r>
                        <a:rPr lang="en-AU" sz="9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accent4"/>
                    </a:solidFill>
                  </a:tcPr>
                </a:tc>
                <a:tc>
                  <a:txBody>
                    <a:bodyPr/>
                    <a:lstStyle/>
                    <a:p>
                      <a:pPr marL="457200"/>
                      <a:r>
                        <a:rPr lang="en-AU" sz="11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2023  ($/MWh)</a:t>
                      </a:r>
                    </a:p>
                  </a:txBody>
                  <a:tcPr marL="68580" marR="68580" marT="0" marB="0">
                    <a:solidFill>
                      <a:schemeClr val="accent4"/>
                    </a:solidFill>
                  </a:tcPr>
                </a:tc>
                <a:tc>
                  <a:txBody>
                    <a:bodyPr/>
                    <a:lstStyle/>
                    <a:p>
                      <a:pPr marL="457200"/>
                      <a:r>
                        <a:rPr lang="en-AU" sz="11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2030 ($/MWh)</a:t>
                      </a:r>
                    </a:p>
                  </a:txBody>
                  <a:tcPr marL="68580" marR="68580" marT="0" marB="0">
                    <a:solidFill>
                      <a:schemeClr val="accent4"/>
                    </a:solidFill>
                  </a:tcPr>
                </a:tc>
                <a:extLst>
                  <a:ext uri="{0D108BD9-81ED-4DB2-BD59-A6C34878D82A}">
                    <a16:rowId xmlns:a16="http://schemas.microsoft.com/office/drawing/2014/main" val="3640744348"/>
                  </a:ext>
                </a:extLst>
              </a:tr>
              <a:tr h="194202">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Large-scale nuclear</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155-252</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141-233</a:t>
                      </a:r>
                    </a:p>
                  </a:txBody>
                  <a:tcPr marL="68580" marR="68580" marT="0" marB="0">
                    <a:solidFill>
                      <a:srgbClr val="FFEEB9"/>
                    </a:solidFill>
                  </a:tcPr>
                </a:tc>
                <a:extLst>
                  <a:ext uri="{0D108BD9-81ED-4DB2-BD59-A6C34878D82A}">
                    <a16:rowId xmlns:a16="http://schemas.microsoft.com/office/drawing/2014/main" val="2959958005"/>
                  </a:ext>
                </a:extLst>
              </a:tr>
              <a:tr h="362628">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Small modular reactors</a:t>
                      </a:r>
                    </a:p>
                  </a:txBody>
                  <a:tcPr marL="68580" marR="68580" marT="0" marB="0">
                    <a:solidFill>
                      <a:schemeClr val="tx1"/>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387-641</a:t>
                      </a:r>
                    </a:p>
                  </a:txBody>
                  <a:tcPr marL="68580" marR="68580" marT="0" marB="0">
                    <a:solidFill>
                      <a:schemeClr val="tx1"/>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230-382</a:t>
                      </a:r>
                    </a:p>
                  </a:txBody>
                  <a:tcPr marL="68580" marR="68580" marT="0" marB="0">
                    <a:solidFill>
                      <a:schemeClr val="tx1"/>
                    </a:solidFill>
                  </a:tcPr>
                </a:tc>
                <a:extLst>
                  <a:ext uri="{0D108BD9-81ED-4DB2-BD59-A6C34878D82A}">
                    <a16:rowId xmlns:a16="http://schemas.microsoft.com/office/drawing/2014/main" val="2047007737"/>
                  </a:ext>
                </a:extLst>
              </a:tr>
              <a:tr h="1402439">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90% wind and solar PV supply to the National Electricity Market including storage and transmission costs</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100-143</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89-128</a:t>
                      </a:r>
                    </a:p>
                  </a:txBody>
                  <a:tcPr marL="68580" marR="68580" marT="0" marB="0">
                    <a:solidFill>
                      <a:srgbClr val="FFEEB9"/>
                    </a:solidFill>
                  </a:tcPr>
                </a:tc>
                <a:extLst>
                  <a:ext uri="{0D108BD9-81ED-4DB2-BD59-A6C34878D82A}">
                    <a16:rowId xmlns:a16="http://schemas.microsoft.com/office/drawing/2014/main" val="2351450444"/>
                  </a:ext>
                </a:extLst>
              </a:tr>
            </a:tbl>
          </a:graphicData>
        </a:graphic>
      </p:graphicFrame>
      <p:sp>
        <p:nvSpPr>
          <p:cNvPr id="9" name="Rectangle 3">
            <a:extLst>
              <a:ext uri="{FF2B5EF4-FFF2-40B4-BE49-F238E27FC236}">
                <a16:creationId xmlns:a16="http://schemas.microsoft.com/office/drawing/2014/main" id="{F0D4B22D-C8CB-46FC-1288-B6B37C01984F}"/>
              </a:ext>
            </a:extLst>
          </p:cNvPr>
          <p:cNvSpPr>
            <a:spLocks noChangeArrowheads="1"/>
          </p:cNvSpPr>
          <p:nvPr/>
        </p:nvSpPr>
        <p:spPr bwMode="auto">
          <a:xfrm>
            <a:off x="-952" y="4733607"/>
            <a:ext cx="15629452" cy="5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
        <p:nvSpPr>
          <p:cNvPr id="7" name="TextBox 6">
            <a:extLst>
              <a:ext uri="{FF2B5EF4-FFF2-40B4-BE49-F238E27FC236}">
                <a16:creationId xmlns:a16="http://schemas.microsoft.com/office/drawing/2014/main" id="{54800BF8-D204-EFD5-6197-FF50F83560B9}"/>
              </a:ext>
            </a:extLst>
          </p:cNvPr>
          <p:cNvSpPr txBox="1"/>
          <p:nvPr/>
        </p:nvSpPr>
        <p:spPr>
          <a:xfrm>
            <a:off x="6349365" y="1438531"/>
            <a:ext cx="7852410" cy="380489"/>
          </a:xfrm>
          <a:prstGeom prst="rect">
            <a:avLst/>
          </a:prstGeom>
          <a:noFill/>
        </p:spPr>
        <p:txBody>
          <a:bodyPr wrap="square">
            <a:spAutoFit/>
          </a:bodyPr>
          <a:lstStyle/>
          <a:p>
            <a:pPr>
              <a:lnSpc>
                <a:spcPct val="110000"/>
              </a:lnSpc>
              <a:spcAft>
                <a:spcPts val="600"/>
              </a:spcAft>
            </a:pPr>
            <a:r>
              <a:rPr lang="en-AU" sz="1800" b="1" u="sng" dirty="0">
                <a:solidFill>
                  <a:srgbClr val="FFC000"/>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CSIRO GenCost report, May 2024</a:t>
            </a:r>
            <a:endParaRPr lang="en-AU" sz="1800" b="1"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485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F963C-6CBC-6C0D-CD27-78C7421D8C1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286B31D-2F18-2905-C08E-36652B4EED8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Small modular reactors (SMRs)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615288" y="1460511"/>
            <a:ext cx="6227472" cy="4801314"/>
          </a:xfrm>
          <a:prstGeom prst="rect">
            <a:avLst/>
          </a:prstGeom>
          <a:noFill/>
        </p:spPr>
        <p:txBody>
          <a:bodyPr wrap="square" rtlCol="0">
            <a:spAutoFit/>
          </a:bodyPr>
          <a:lstStyle/>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Less than 300 MW</a:t>
            </a: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Serial factory production of reactor components.</a:t>
            </a:r>
          </a:p>
          <a:p>
            <a:pPr marL="571500" indent="-5715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SMRs in China and Russia</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Both countries have one twin-reactor SMR</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No modular construction techniques</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Couldn’t even be called prototype SMRs since there are no plans to mass-produce more.</a:t>
            </a:r>
          </a:p>
          <a:p>
            <a:pPr marL="457200" indent="-4572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SMRs don’t exist.</a:t>
            </a:r>
          </a:p>
          <a:p>
            <a:pPr marL="571500" indent="-57150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r>
              <a:rPr lang="en-AU" b="1" dirty="0">
                <a:latin typeface="Open Sans" panose="020B0606030504020204" pitchFamily="34" charset="0"/>
                <a:ea typeface="Open Sans" panose="020B0606030504020204" pitchFamily="34" charset="0"/>
                <a:cs typeface="Open Sans" panose="020B0606030504020204" pitchFamily="34" charset="0"/>
              </a:rPr>
              <a:t>Many failed SMR projects</a:t>
            </a:r>
            <a:r>
              <a:rPr lang="en-AU" dirty="0">
                <a:latin typeface="Open Sans" panose="020B0606030504020204" pitchFamily="34" charset="0"/>
                <a:ea typeface="Open Sans" panose="020B0606030504020204" pitchFamily="34" charset="0"/>
                <a:cs typeface="Open Sans" panose="020B0606030504020204" pitchFamily="34" charset="0"/>
              </a:rPr>
              <a:t>, e.g. NuScale in the US abandoned its first project after costs rose to a ridiculous </a:t>
            </a:r>
            <a:r>
              <a:rPr lang="en-US" dirty="0">
                <a:latin typeface="Open Sans" panose="020B0606030504020204" pitchFamily="34" charset="0"/>
                <a:ea typeface="Open Sans" panose="020B0606030504020204" pitchFamily="34" charset="0"/>
                <a:cs typeface="Open Sans" panose="020B0606030504020204" pitchFamily="34" charset="0"/>
              </a:rPr>
              <a:t>A$14.0 billion for a 462 MW plant.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 </a:t>
            </a:r>
            <a:r>
              <a:rPr lang="en-AU"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nuclear.foe.org.au/</a:t>
            </a:r>
            <a:r>
              <a:rPr lang="en-AU" dirty="0" err="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smr</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reneweconomy.com.au/?s=smr</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4AF84C6A-B674-83BE-A41E-E365AF44E9C3}"/>
              </a:ext>
            </a:extLst>
          </p:cNvPr>
          <p:cNvPicPr>
            <a:picLocks noChangeAspect="1"/>
          </p:cNvPicPr>
          <p:nvPr/>
        </p:nvPicPr>
        <p:blipFill>
          <a:blip r:embed="rId5"/>
          <a:stretch>
            <a:fillRect/>
          </a:stretch>
        </p:blipFill>
        <p:spPr>
          <a:xfrm>
            <a:off x="7071360" y="1520824"/>
            <a:ext cx="4425315" cy="4183305"/>
          </a:xfrm>
          <a:prstGeom prst="rect">
            <a:avLst/>
          </a:prstGeom>
          <a:ln>
            <a:solidFill>
              <a:schemeClr val="accent4"/>
            </a:solidFill>
          </a:ln>
        </p:spPr>
      </p:pic>
    </p:spTree>
    <p:extLst>
      <p:ext uri="{BB962C8B-B14F-4D97-AF65-F5344CB8AC3E}">
        <p14:creationId xmlns:p14="http://schemas.microsoft.com/office/powerpoint/2010/main" val="84916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DCE63-A928-9791-069A-1D357F690E3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056F10-D9EE-7BF0-7457-61BD2CC5B6D1}"/>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risky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580790" y="1409233"/>
            <a:ext cx="5515210" cy="1384995"/>
          </a:xfrm>
          <a:prstGeom prst="rect">
            <a:avLst/>
          </a:prstGeom>
          <a:noFill/>
        </p:spPr>
        <p:txBody>
          <a:bodyPr wrap="square">
            <a:spAutoFit/>
          </a:bodyPr>
          <a:lstStyle/>
          <a:p>
            <a:pPr marL="457200" indent="-457200">
              <a:buFont typeface="Wingdings" panose="05000000000000000000" pitchFamily="2" charset="2"/>
              <a:buChar char="§"/>
            </a:pPr>
            <a:r>
              <a:rPr lang="en-AU" sz="2800" dirty="0">
                <a:latin typeface="Open Sans" panose="020B0606030504020204" pitchFamily="34" charset="0"/>
                <a:ea typeface="Open Sans" panose="020B0606030504020204" pitchFamily="34" charset="0"/>
                <a:cs typeface="Open Sans" panose="020B0606030504020204" pitchFamily="34" charset="0"/>
              </a:rPr>
              <a:t>Catastrophic accidents</a:t>
            </a:r>
          </a:p>
          <a:p>
            <a:pPr marL="457200" indent="-457200">
              <a:buFont typeface="Wingdings" panose="05000000000000000000" pitchFamily="2" charset="2"/>
              <a:buChar char="§"/>
            </a:pPr>
            <a:r>
              <a:rPr lang="en-AU" sz="2800" dirty="0">
                <a:latin typeface="Open Sans" panose="020B0606030504020204" pitchFamily="34" charset="0"/>
                <a:ea typeface="Open Sans" panose="020B0606030504020204" pitchFamily="34" charset="0"/>
                <a:cs typeface="Open Sans" panose="020B0606030504020204" pitchFamily="34" charset="0"/>
              </a:rPr>
              <a:t>Weapons proliferation</a:t>
            </a:r>
          </a:p>
          <a:p>
            <a:pPr marL="457200" indent="-457200">
              <a:buFont typeface="Wingdings" panose="05000000000000000000" pitchFamily="2" charset="2"/>
              <a:buChar char="§"/>
            </a:pPr>
            <a:r>
              <a:rPr lang="en-AU" sz="2800" dirty="0">
                <a:latin typeface="Open Sans" panose="020B0606030504020204" pitchFamily="34" charset="0"/>
                <a:ea typeface="Open Sans" panose="020B0606030504020204" pitchFamily="34" charset="0"/>
                <a:cs typeface="Open Sans" panose="020B0606030504020204" pitchFamily="34" charset="0"/>
              </a:rPr>
              <a:t>Attacks on nuclear plants</a:t>
            </a:r>
          </a:p>
        </p:txBody>
      </p:sp>
      <p:pic>
        <p:nvPicPr>
          <p:cNvPr id="10" name="Picture 9">
            <a:extLst>
              <a:ext uri="{FF2B5EF4-FFF2-40B4-BE49-F238E27FC236}">
                <a16:creationId xmlns:a16="http://schemas.microsoft.com/office/drawing/2014/main" id="{A13A446E-7D3C-4E49-322A-56A429168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538773"/>
            <a:ext cx="2566975" cy="1890227"/>
          </a:xfrm>
          <a:prstGeom prst="rect">
            <a:avLst/>
          </a:prstGeom>
          <a:ln>
            <a:solidFill>
              <a:schemeClr val="accent4"/>
            </a:solidFill>
          </a:ln>
        </p:spPr>
      </p:pic>
      <p:pic>
        <p:nvPicPr>
          <p:cNvPr id="12" name="Picture 11">
            <a:extLst>
              <a:ext uri="{FF2B5EF4-FFF2-40B4-BE49-F238E27FC236}">
                <a16:creationId xmlns:a16="http://schemas.microsoft.com/office/drawing/2014/main" id="{6FEB3BAC-CCAA-58C4-5AED-604F4DFE1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566159"/>
            <a:ext cx="4152900" cy="2336006"/>
          </a:xfrm>
          <a:prstGeom prst="rect">
            <a:avLst/>
          </a:prstGeom>
          <a:ln>
            <a:solidFill>
              <a:schemeClr val="accent4"/>
            </a:solidFill>
          </a:ln>
        </p:spPr>
      </p:pic>
      <p:pic>
        <p:nvPicPr>
          <p:cNvPr id="14" name="Picture 13">
            <a:extLst>
              <a:ext uri="{FF2B5EF4-FFF2-40B4-BE49-F238E27FC236}">
                <a16:creationId xmlns:a16="http://schemas.microsoft.com/office/drawing/2014/main" id="{C9214F7F-1252-AB15-2FA4-63639D78DB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18010" y="1984106"/>
            <a:ext cx="2567940" cy="1444894"/>
          </a:xfrm>
          <a:prstGeom prst="rect">
            <a:avLst/>
          </a:prstGeom>
          <a:ln>
            <a:solidFill>
              <a:schemeClr val="accent4"/>
            </a:solidFill>
          </a:ln>
        </p:spPr>
      </p:pic>
      <p:pic>
        <p:nvPicPr>
          <p:cNvPr id="16" name="Picture 15">
            <a:extLst>
              <a:ext uri="{FF2B5EF4-FFF2-40B4-BE49-F238E27FC236}">
                <a16:creationId xmlns:a16="http://schemas.microsoft.com/office/drawing/2014/main" id="{86B68FFB-4B48-4B54-0228-B470EAB0E4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6540" y="3566159"/>
            <a:ext cx="3181305" cy="2112585"/>
          </a:xfrm>
          <a:prstGeom prst="rect">
            <a:avLst/>
          </a:prstGeom>
          <a:ln>
            <a:solidFill>
              <a:schemeClr val="accent4"/>
            </a:solidFill>
          </a:ln>
        </p:spPr>
      </p:pic>
    </p:spTree>
    <p:extLst>
      <p:ext uri="{BB962C8B-B14F-4D97-AF65-F5344CB8AC3E}">
        <p14:creationId xmlns:p14="http://schemas.microsoft.com/office/powerpoint/2010/main" val="36319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4C5DE-A59C-C7F2-7944-F90B9CAA11A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4D77256-EDD6-0DA5-2325-B688D0D35AF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Catastrophic accidents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8645" y="1431471"/>
            <a:ext cx="6376035" cy="5769429"/>
          </a:xfrm>
        </p:spPr>
        <p:txBody>
          <a:bodyPr anchor="t">
            <a:noAutofit/>
          </a:bodyPr>
          <a:lstStyle/>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The economic costs of the Chernobyl and Fukushima disasters amounted to around A$1 trillion each. In Australia, that would equate to $40,000 for every single citizen.</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Over half a million people were evacuated after the Chernobyl (350,000) and Fukushima (160,000) disasters.</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The lowest scientific estimate of the Chernobyl cancer death toll across Europe is the estimate of 16,000 deaths in a study published in the </a:t>
            </a:r>
            <a:r>
              <a:rPr lang="en-US" sz="1800" i="1" dirty="0">
                <a:latin typeface="Open Sans" panose="020B0606030504020204" pitchFamily="34" charset="0"/>
                <a:ea typeface="Open Sans" panose="020B0606030504020204" pitchFamily="34" charset="0"/>
                <a:cs typeface="Open Sans" panose="020B0606030504020204" pitchFamily="34" charset="0"/>
              </a:rPr>
              <a:t>International Journal of Cancer</a:t>
            </a:r>
            <a:r>
              <a:rPr lang="en-US" sz="1800" dirty="0">
                <a:latin typeface="Open Sans" panose="020B0606030504020204" pitchFamily="34" charset="0"/>
                <a:ea typeface="Open Sans" panose="020B0606030504020204" pitchFamily="34" charset="0"/>
                <a:cs typeface="Open Sans" panose="020B0606030504020204" pitchFamily="34" charset="0"/>
              </a:rPr>
              <a:t>.</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Radioactive fallout from Fukushima will cause an estimated 5,000 fatal cancers, in addition to the indirect death toll of at least 2,000 people resulting from the botched evacuation and mistreatment of evacuees.</a:t>
            </a:r>
          </a:p>
        </p:txBody>
      </p:sp>
      <p:pic>
        <p:nvPicPr>
          <p:cNvPr id="8" name="Picture 7">
            <a:extLst>
              <a:ext uri="{FF2B5EF4-FFF2-40B4-BE49-F238E27FC236}">
                <a16:creationId xmlns:a16="http://schemas.microsoft.com/office/drawing/2014/main" id="{7F916E79-35B8-405E-3878-0EDDC98B4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2787" y="1538773"/>
            <a:ext cx="2556993" cy="1882877"/>
          </a:xfrm>
          <a:prstGeom prst="rect">
            <a:avLst/>
          </a:prstGeom>
          <a:ln>
            <a:solidFill>
              <a:schemeClr val="accent4"/>
            </a:solidFill>
          </a:ln>
        </p:spPr>
      </p:pic>
      <p:pic>
        <p:nvPicPr>
          <p:cNvPr id="9" name="Picture 8">
            <a:extLst>
              <a:ext uri="{FF2B5EF4-FFF2-40B4-BE49-F238E27FC236}">
                <a16:creationId xmlns:a16="http://schemas.microsoft.com/office/drawing/2014/main" id="{CD9D36AE-ABC2-4E2B-3275-1B138C5A8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2787" y="3566159"/>
            <a:ext cx="3928593" cy="2608831"/>
          </a:xfrm>
          <a:prstGeom prst="rect">
            <a:avLst/>
          </a:prstGeom>
          <a:ln>
            <a:solidFill>
              <a:schemeClr val="accent4"/>
            </a:solidFill>
          </a:ln>
        </p:spPr>
      </p:pic>
    </p:spTree>
    <p:extLst>
      <p:ext uri="{BB962C8B-B14F-4D97-AF65-F5344CB8AC3E}">
        <p14:creationId xmlns:p14="http://schemas.microsoft.com/office/powerpoint/2010/main" val="1902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5F05B-B8C4-36D8-605C-1AE8AE0F89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3035A83-086F-6778-79D0-7E67637A62D5}"/>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&amp; Weapons Proliferation</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DCD485E-D122-A541-8D83-AD6E03137E96}"/>
              </a:ext>
            </a:extLst>
          </p:cNvPr>
          <p:cNvSpPr txBox="1"/>
          <p:nvPr/>
        </p:nvSpPr>
        <p:spPr>
          <a:xfrm>
            <a:off x="5987115" y="4625340"/>
            <a:ext cx="5509560" cy="2171254"/>
          </a:xfrm>
          <a:prstGeom prst="rect">
            <a:avLst/>
          </a:prstGeom>
        </p:spPr>
        <p:txBody>
          <a:bodyPr vert="horz" lIns="91440" tIns="45720" rIns="91440" bIns="45720" rtlCol="0" anchor="ctr">
            <a:normAutofit/>
          </a:bodyPr>
          <a:lstStyle/>
          <a:p>
            <a:pPr>
              <a:lnSpc>
                <a:spcPct val="110000"/>
              </a:lnSpc>
              <a:spcAft>
                <a:spcPts val="600"/>
              </a:spcAft>
            </a:pPr>
            <a:r>
              <a:rPr lang="en-US" altLang="en-US"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US Vice President Al Gore:</a:t>
            </a:r>
          </a:p>
          <a:p>
            <a:pPr>
              <a:lnSpc>
                <a:spcPct val="110000"/>
              </a:lnSpc>
              <a:spcAft>
                <a:spcPts val="600"/>
              </a:spcAft>
            </a:pPr>
            <a:r>
              <a:rPr lang="en-US" altLang="en-US" sz="1200" dirty="0">
                <a:latin typeface="Open Sans" panose="020B0606030504020204" pitchFamily="34" charset="0"/>
                <a:ea typeface="Open Sans" panose="020B0606030504020204" pitchFamily="34" charset="0"/>
                <a:cs typeface="Open Sans" panose="020B0606030504020204" pitchFamily="34" charset="0"/>
              </a:rPr>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FDA1B8A-CB6A-E937-4F4A-46AC7680C2CF}"/>
              </a:ext>
            </a:extLst>
          </p:cNvPr>
          <p:cNvSpPr txBox="1"/>
          <p:nvPr/>
        </p:nvSpPr>
        <p:spPr>
          <a:xfrm>
            <a:off x="591443" y="1428006"/>
            <a:ext cx="4804229" cy="4093428"/>
          </a:xfrm>
          <a:prstGeom prst="rect">
            <a:avLst/>
          </a:prstGeom>
          <a:noFill/>
        </p:spPr>
        <p:txBody>
          <a:bodyPr wrap="square" rtlCol="0">
            <a:spAutoFit/>
          </a:bodyPr>
          <a:lstStyle/>
          <a:p>
            <a:r>
              <a:rPr lang="en-AU" sz="2000" dirty="0">
                <a:latin typeface="Open Sans" panose="020B0606030504020204" pitchFamily="34" charset="0"/>
                <a:ea typeface="Open Sans" panose="020B0606030504020204" pitchFamily="34" charset="0"/>
                <a:cs typeface="Open Sans" panose="020B0606030504020204" pitchFamily="34" charset="0"/>
              </a:rPr>
              <a:t>Five of the ten countries that produced nuclear weapons did so under cover of a ‘peaceful’ nuclear program.</a:t>
            </a:r>
          </a:p>
          <a:p>
            <a:pPr algn="r"/>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Australia pursued nuclear power as a stepping stone to nuclear weapons.</a:t>
            </a:r>
          </a:p>
          <a:p>
            <a:pPr algn="r"/>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After decades of deceit and denial, the nuclear power industry now openly acknowledges its contribution to weapons proliferation.</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i="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nuclear.foe.org.au/power-weapons</a:t>
            </a:r>
            <a:endParaRPr lang="en-AU" sz="20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5498411-CAB5-95DD-4837-2AB1F4F6EF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413" y="969010"/>
            <a:ext cx="6751187" cy="3846830"/>
          </a:xfrm>
          <a:prstGeom prst="rect">
            <a:avLst/>
          </a:prstGeom>
        </p:spPr>
      </p:pic>
    </p:spTree>
    <p:extLst>
      <p:ext uri="{BB962C8B-B14F-4D97-AF65-F5344CB8AC3E}">
        <p14:creationId xmlns:p14="http://schemas.microsoft.com/office/powerpoint/2010/main" val="262006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4BE43-CAFF-744E-579A-8D26EA4B45C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603651" y="1452218"/>
            <a:ext cx="5492350" cy="5554980"/>
          </a:xfrm>
        </p:spPr>
        <p:txBody>
          <a:bodyPr anchor="t">
            <a:normAutofit/>
          </a:bodyPr>
          <a:lstStyle/>
          <a:p>
            <a:pPr marL="0" indent="0">
              <a:lnSpc>
                <a:spcPct val="110000"/>
              </a:lnSpc>
              <a:spcBef>
                <a:spcPts val="0"/>
              </a:spcBef>
              <a:spcAft>
                <a:spcPts val="600"/>
              </a:spcAft>
              <a:buNone/>
              <a:tabLst>
                <a:tab pos="301625" algn="l"/>
              </a:tabLst>
            </a:pPr>
            <a:r>
              <a:rPr lang="en-AU" altLang="en-US" sz="2000" dirty="0">
                <a:latin typeface="Open Sans" panose="020B0606030504020204" pitchFamily="34" charset="0"/>
                <a:ea typeface="Open Sans" panose="020B0606030504020204" pitchFamily="34" charset="0"/>
                <a:cs typeface="Open Sans" panose="020B0606030504020204" pitchFamily="34" charset="0"/>
              </a:rPr>
              <a:t>There are strong connections between nuclear power and nuclear weapons proliferation.</a:t>
            </a:r>
          </a:p>
          <a:p>
            <a:pPr marL="0" indent="0">
              <a:lnSpc>
                <a:spcPct val="110000"/>
              </a:lnSpc>
              <a:spcBef>
                <a:spcPts val="0"/>
              </a:spcBef>
              <a:spcAft>
                <a:spcPts val="600"/>
              </a:spcAft>
              <a:buNone/>
              <a:tabLst>
                <a:tab pos="301625" algn="l"/>
              </a:tabLst>
            </a:pPr>
            <a:r>
              <a:rPr lang="en-AU" altLang="en-US" sz="200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10000"/>
              </a:lnSpc>
              <a:spcBef>
                <a:spcPts val="0"/>
              </a:spcBef>
              <a:spcAft>
                <a:spcPts val="600"/>
              </a:spcAft>
              <a:buNone/>
              <a:tabLst>
                <a:tab pos="301625" algn="l"/>
              </a:tabLst>
            </a:pPr>
            <a:r>
              <a:rPr lang="en-AU" altLang="en-US" sz="2000" dirty="0">
                <a:latin typeface="Open Sans" panose="020B0606030504020204" pitchFamily="34" charset="0"/>
                <a:ea typeface="Open Sans" panose="020B0606030504020204" pitchFamily="34" charset="0"/>
                <a:cs typeface="Open Sans" panose="020B0606030504020204" pitchFamily="34" charset="0"/>
              </a:rPr>
              <a:t>Nuclear warfare has the potential to cause catastrophic climate change by lifting vast amounts of </a:t>
            </a:r>
            <a:r>
              <a:rPr lang="en-US" altLang="en-US" sz="2000" dirty="0">
                <a:latin typeface="Open Sans" panose="020B0606030504020204" pitchFamily="34" charset="0"/>
                <a:ea typeface="Open Sans" panose="020B0606030504020204" pitchFamily="34" charset="0"/>
                <a:cs typeface="Open Sans" panose="020B0606030504020204" pitchFamily="34" charset="0"/>
              </a:rPr>
              <a:t>aerosols, smoke, soot and dust into the atmosphere … this is called ‘nuclear winter’.</a:t>
            </a:r>
          </a:p>
          <a:p>
            <a:pPr marL="0" indent="0">
              <a:lnSpc>
                <a:spcPct val="110000"/>
              </a:lnSpc>
              <a:spcBef>
                <a:spcPts val="0"/>
              </a:spcBef>
              <a:spcAft>
                <a:spcPts val="600"/>
              </a:spcAft>
              <a:buNone/>
              <a:tabLst>
                <a:tab pos="301625" algn="l"/>
              </a:tabLst>
            </a:pP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tabLst>
                <a:tab pos="301625" algn="l"/>
              </a:tabLst>
            </a:pPr>
            <a:r>
              <a:rPr lang="en-US" altLang="en-US"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Fossil fuel burning in the surest route to climate catastrophe. Nuclear warfare is the fastest route to climate catastrophe.</a:t>
            </a:r>
            <a:endParaRPr lang="en-US" sz="105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A15172B-0A06-B74C-8582-B9473DAA214D}"/>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Warfare and Climate Change</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28682D2E-3768-C9BF-189F-1F40E82B8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6960" y="1538773"/>
            <a:ext cx="5339715" cy="3637160"/>
          </a:xfrm>
          <a:prstGeom prst="rect">
            <a:avLst/>
          </a:prstGeom>
          <a:ln>
            <a:solidFill>
              <a:schemeClr val="accent4"/>
            </a:solidFill>
          </a:ln>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E37FA-7FCC-C99C-DE1F-B4BFA1132EF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37EDFF1-AAB7-AA6E-E4DD-3D6AF72F38B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Military attacks on Nuclear Plants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380168" y="1530592"/>
            <a:ext cx="5116507" cy="5327408"/>
          </a:xfrm>
        </p:spPr>
        <p:txBody>
          <a:bodyPr anchor="t">
            <a:normAutofit/>
          </a:bodyPr>
          <a:lstStyle/>
          <a:p>
            <a:pPr marL="0" indent="0">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Some examples:</a:t>
            </a:r>
          </a:p>
          <a:p>
            <a:pPr>
              <a:buFont typeface="Wingdings" panose="05000000000000000000" pitchFamily="2" charset="2"/>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1981 – Israel destroyed a research reactor in Iraq</a:t>
            </a:r>
          </a:p>
          <a:p>
            <a:pPr>
              <a:buFont typeface="Wingdings" panose="05000000000000000000" pitchFamily="2" charset="2"/>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1980-88 – Iran and Iraq targeted each others nuclear sites </a:t>
            </a:r>
          </a:p>
          <a:p>
            <a:pPr>
              <a:buFont typeface="Wingdings" panose="05000000000000000000" pitchFamily="2" charset="2"/>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1991 – US destroyed a research reactor in Iraq</a:t>
            </a:r>
          </a:p>
          <a:p>
            <a:pPr>
              <a:buFont typeface="Wingdings" panose="05000000000000000000" pitchFamily="2" charset="2"/>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2007 - Israel attacked a research reactor in Syria </a:t>
            </a:r>
          </a:p>
          <a:p>
            <a:pPr>
              <a:buFont typeface="Wingdings" panose="05000000000000000000" pitchFamily="2" charset="2"/>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2022 - Russia seized nuclear power sites in Ukraine and bombed nuclear facilities.</a:t>
            </a:r>
          </a:p>
          <a:p>
            <a:pPr marL="0" indent="0">
              <a:buNone/>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Worst-case scenario: </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Nuclear-powered nations at war risking multiple simultaneous Chernobyl or Fukushima-scale nuclear disasters. </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Emergency response and evacuation difficult or impossible due to surrounding conflict.</a:t>
            </a:r>
          </a:p>
          <a:p>
            <a:pPr marL="0" indent="0">
              <a:buNone/>
            </a:pPr>
            <a:endParaRPr lang="en-US" sz="9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B519BFC-8A52-99EA-8A54-E6B24294F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100" y="3128446"/>
            <a:ext cx="4152900" cy="2336006"/>
          </a:xfrm>
          <a:prstGeom prst="rect">
            <a:avLst/>
          </a:prstGeom>
          <a:ln>
            <a:solidFill>
              <a:schemeClr val="accent4"/>
            </a:solidFill>
          </a:ln>
        </p:spPr>
      </p:pic>
      <p:pic>
        <p:nvPicPr>
          <p:cNvPr id="11" name="Picture 10">
            <a:extLst>
              <a:ext uri="{FF2B5EF4-FFF2-40B4-BE49-F238E27FC236}">
                <a16:creationId xmlns:a16="http://schemas.microsoft.com/office/drawing/2014/main" id="{3F39EC8C-012C-C04F-D93C-E6FEFC4726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8060" y="1546393"/>
            <a:ext cx="2567940" cy="1444894"/>
          </a:xfrm>
          <a:prstGeom prst="rect">
            <a:avLst/>
          </a:prstGeom>
          <a:ln>
            <a:solidFill>
              <a:schemeClr val="accent4"/>
            </a:solidFill>
          </a:ln>
        </p:spPr>
      </p:pic>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2E16-2325-0041-59E3-06476C66EBF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E2C3374-AEBB-D21E-D319-5A22261AE92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Military attacks on Nuclear Plants - Ukraine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0791" y="1267074"/>
            <a:ext cx="10361530" cy="5087257"/>
          </a:xfrm>
        </p:spPr>
        <p:txBody>
          <a:bodyPr anchor="t">
            <a:noAutofit/>
          </a:bodyPr>
          <a:lstStyle/>
          <a:p>
            <a:pPr marL="0" indent="0">
              <a:lnSpc>
                <a:spcPct val="110000"/>
              </a:lnSpc>
              <a:spcBef>
                <a:spcPts val="0"/>
              </a:spcBef>
              <a:spcAft>
                <a:spcPts val="600"/>
              </a:spcAft>
              <a:buNone/>
            </a:pPr>
            <a:endParaRPr lang="en-US" sz="5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AU" sz="1800" dirty="0">
                <a:latin typeface="Open Sans" panose="020B0606030504020204" pitchFamily="34" charset="0"/>
                <a:ea typeface="Open Sans" panose="020B0606030504020204" pitchFamily="34" charset="0"/>
                <a:cs typeface="Open Sans" panose="020B0606030504020204" pitchFamily="34" charset="0"/>
              </a:rPr>
              <a:t>IAEA Feb. 2023 report, Nuclear Safety, Security and Safeguards in Ukraine</a:t>
            </a:r>
          </a:p>
          <a:p>
            <a:pPr marL="0" indent="0">
              <a:lnSpc>
                <a:spcPct val="110000"/>
              </a:lnSpc>
              <a:spcBef>
                <a:spcPts val="0"/>
              </a:spcBef>
              <a:spcAft>
                <a:spcPts val="600"/>
              </a:spcAft>
              <a:buNone/>
            </a:pPr>
            <a:r>
              <a:rPr lang="en-AU" sz="18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“Every single one of the IAEA’s crucial seven indispensable pillars for ensuring nuclear safety and security in an armed conflict has been compromised</a:t>
            </a:r>
            <a:r>
              <a:rPr lang="en-AU" sz="18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AU" sz="1800" i="1" dirty="0">
                <a:latin typeface="Open Sans" panose="020B0606030504020204" pitchFamily="34" charset="0"/>
                <a:ea typeface="Open Sans" panose="020B0606030504020204" pitchFamily="34" charset="0"/>
                <a:cs typeface="Open Sans" panose="020B0606030504020204" pitchFamily="34" charset="0"/>
              </a:rPr>
              <a:t>including the physical integrity of nuclear facilities; the operation of safety and security systems; the working conditions of staff; supply chains, communication channels, radiation monitoring and emergency arrangements; and the crucial off-site power supply.”</a:t>
            </a:r>
          </a:p>
          <a:p>
            <a:pPr marL="0" indent="0">
              <a:lnSpc>
                <a:spcPct val="110000"/>
              </a:lnSpc>
              <a:spcBef>
                <a:spcPts val="0"/>
              </a:spcBef>
              <a:spcAft>
                <a:spcPts val="600"/>
              </a:spcAft>
              <a:buNone/>
            </a:pPr>
            <a:r>
              <a:rPr lang="en-AU" sz="1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Loss of off-site power</a:t>
            </a:r>
            <a:r>
              <a:rPr lang="en-AU"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AU" sz="1800" dirty="0">
                <a:latin typeface="Open Sans" panose="020B0606030504020204" pitchFamily="34" charset="0"/>
                <a:ea typeface="Open Sans" panose="020B0606030504020204" pitchFamily="34" charset="0"/>
                <a:cs typeface="Open Sans" panose="020B0606030504020204" pitchFamily="34" charset="0"/>
              </a:rPr>
              <a:t>and thus reliance on diesel generators to power reactor cooling, sharply increases the risk of nuclear fuel meltdown and significantly increases the risk of a nuclear disaster. The Zaporizhzhia nuclear power plant has lost off-site power 8 times since Russia’s invasion began.</a:t>
            </a:r>
          </a:p>
          <a:p>
            <a:pPr marL="0" indent="0">
              <a:lnSpc>
                <a:spcPct val="110000"/>
              </a:lnSpc>
              <a:spcBef>
                <a:spcPts val="0"/>
              </a:spcBef>
              <a:spcAft>
                <a:spcPts val="600"/>
              </a:spcAft>
              <a:buNone/>
            </a:pPr>
            <a:r>
              <a:rPr lang="en-AU" sz="1800" dirty="0">
                <a:latin typeface="Open Sans" panose="020B0606030504020204" pitchFamily="34" charset="0"/>
                <a:ea typeface="Open Sans" panose="020B0606030504020204" pitchFamily="34" charset="0"/>
                <a:cs typeface="Open Sans" panose="020B0606030504020204" pitchFamily="34" charset="0"/>
              </a:rPr>
              <a:t>The IAEA report further states: </a:t>
            </a:r>
          </a:p>
          <a:p>
            <a:pPr marL="0" indent="0">
              <a:lnSpc>
                <a:spcPct val="110000"/>
              </a:lnSpc>
              <a:spcBef>
                <a:spcPts val="0"/>
              </a:spcBef>
              <a:spcAft>
                <a:spcPts val="600"/>
              </a:spcAft>
              <a:buNone/>
            </a:pPr>
            <a:r>
              <a:rPr lang="en-AU" sz="18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“Shelling, air attacks, reduced staffing levels, difficult working conditions, frequent losses of off-site power, disruption to the supply chain and the unavailability of spare parts, as well as deviations from planned activities and normal operations, have impacted each nuclear facility and many activities involving radioactive sources in Ukraine.”</a:t>
            </a:r>
          </a:p>
        </p:txBody>
      </p:sp>
    </p:spTree>
    <p:extLst>
      <p:ext uri="{BB962C8B-B14F-4D97-AF65-F5344CB8AC3E}">
        <p14:creationId xmlns:p14="http://schemas.microsoft.com/office/powerpoint/2010/main" val="37369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E5552-5CCA-59E5-1E0A-908D8385BE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4" name="TextBox 3">
            <a:extLst>
              <a:ext uri="{FF2B5EF4-FFF2-40B4-BE49-F238E27FC236}">
                <a16:creationId xmlns:a16="http://schemas.microsoft.com/office/drawing/2014/main" id="{3198CCD2-2089-3A25-084B-5A7943124F07}"/>
              </a:ext>
            </a:extLst>
          </p:cNvPr>
          <p:cNvSpPr txBox="1"/>
          <p:nvPr/>
        </p:nvSpPr>
        <p:spPr>
          <a:xfrm>
            <a:off x="593146" y="1436574"/>
            <a:ext cx="6258421" cy="4401205"/>
          </a:xfrm>
          <a:prstGeom prst="rect">
            <a:avLst/>
          </a:prstGeom>
          <a:noFill/>
        </p:spPr>
        <p:txBody>
          <a:bodyPr wrap="square" rtlCol="0">
            <a:spAutoFit/>
          </a:bodyPr>
          <a:lstStyle/>
          <a:p>
            <a:r>
              <a:rPr lang="en-AU" sz="2000" dirty="0">
                <a:latin typeface="Open Sans" panose="020B0606030504020204" pitchFamily="34" charset="0"/>
                <a:ea typeface="Open Sans" panose="020B0606030504020204" pitchFamily="34" charset="0"/>
                <a:cs typeface="Open Sans" panose="020B0606030504020204" pitchFamily="34" charset="0"/>
              </a:rPr>
              <a:t>Nuclear power has fallen from its peak of 17.5% of global electricity generation to just 9.2% now.</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Renewables have grown to 30.2% and the International Energy Agency expects renewables to </a:t>
            </a:r>
            <a:r>
              <a:rPr lang="en-AU" sz="2000" dirty="0">
                <a:effectLst/>
                <a:latin typeface="Open Sans" panose="020B0606030504020204" pitchFamily="34" charset="0"/>
                <a:ea typeface="Open Sans" panose="020B0606030504020204" pitchFamily="34" charset="0"/>
                <a:cs typeface="Open Sans" panose="020B0606030504020204" pitchFamily="34" charset="0"/>
              </a:rPr>
              <a:t>reach 42% </a:t>
            </a:r>
            <a:r>
              <a:rPr lang="en-AU" sz="2000" dirty="0">
                <a:latin typeface="Open Sans" panose="020B0606030504020204" pitchFamily="34" charset="0"/>
                <a:ea typeface="Open Sans" panose="020B0606030504020204" pitchFamily="34" charset="0"/>
                <a:cs typeface="Open Sans" panose="020B0606030504020204" pitchFamily="34" charset="0"/>
              </a:rPr>
              <a:t>by 2028.</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Main reasons: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reductions for renewables and batteries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increases for nuclear power</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The Fukushima disaster</a:t>
            </a:r>
          </a:p>
        </p:txBody>
      </p:sp>
      <p:pic>
        <p:nvPicPr>
          <p:cNvPr id="8" name="Picture 7">
            <a:extLst>
              <a:ext uri="{FF2B5EF4-FFF2-40B4-BE49-F238E27FC236}">
                <a16:creationId xmlns:a16="http://schemas.microsoft.com/office/drawing/2014/main" id="{6C9EC35B-6E98-5268-870D-65128F85A8FC}"/>
              </a:ext>
            </a:extLst>
          </p:cNvPr>
          <p:cNvPicPr>
            <a:picLocks noChangeAspect="1"/>
          </p:cNvPicPr>
          <p:nvPr/>
        </p:nvPicPr>
        <p:blipFill>
          <a:blip r:embed="rId3"/>
          <a:srcRect/>
          <a:stretch/>
        </p:blipFill>
        <p:spPr>
          <a:xfrm>
            <a:off x="7711880" y="1552571"/>
            <a:ext cx="3784795" cy="4730993"/>
          </a:xfrm>
          <a:prstGeom prst="rect">
            <a:avLst/>
          </a:prstGeom>
          <a:ln>
            <a:solidFill>
              <a:schemeClr val="accent4"/>
            </a:solidFill>
          </a:ln>
        </p:spPr>
      </p:pic>
    </p:spTree>
    <p:extLst>
      <p:ext uri="{BB962C8B-B14F-4D97-AF65-F5344CB8AC3E}">
        <p14:creationId xmlns:p14="http://schemas.microsoft.com/office/powerpoint/2010/main" val="401405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358F7-4427-879C-19F0-FC46BC056FC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86B5B3B-5C66-85DB-AD1A-823592AC72E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Waste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77161" y="1146810"/>
            <a:ext cx="6090340" cy="5909310"/>
          </a:xfrm>
        </p:spPr>
        <p:txBody>
          <a:bodyPr>
            <a:normAutofit/>
          </a:bodyPr>
          <a:lstStyle/>
          <a:p>
            <a:pPr>
              <a:lnSpc>
                <a:spcPct val="110000"/>
              </a:lnSpc>
              <a:spcBef>
                <a:spcPts val="0"/>
              </a:spcBef>
              <a:spcAft>
                <a:spcPts val="600"/>
              </a:spcAft>
              <a:buFont typeface="Wingdings" panose="05000000000000000000" pitchFamily="2" charset="2"/>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Zero deep underground repositories for high-level nuclear waste from nuclear power reactors.</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One deep underground repository for intermediate-level waste, ‘WIPP’ in the US state of New Mexico. 2014 </a:t>
            </a:r>
            <a:r>
              <a:rPr lang="en-US" sz="18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underground explosion</a:t>
            </a:r>
            <a:r>
              <a:rPr lang="en-US" sz="1800" dirty="0">
                <a:latin typeface="Open Sans" panose="020B0606030504020204" pitchFamily="34" charset="0"/>
                <a:ea typeface="Open Sans" panose="020B0606030504020204" pitchFamily="34" charset="0"/>
                <a:cs typeface="Open Sans" panose="020B0606030504020204" pitchFamily="34" charset="0"/>
              </a:rPr>
              <a:t> in a nuclear waste barrel closed WIPP for three years.</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Explosion of a liquid high-level nuclear waste tank at Mayak in Soviet Union in 1957 was one of the world's worst nuclear accidents, 10,000 people evacuated, long-term contamination of more than 800 sq kms.</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Unresolved nuclear waste legacies in Australia: Maralinga, Radium Hill, Woomera, Port Pirie, etc.</a:t>
            </a: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Looming efforts to establish nuclear stores/dumps for Australia’s existing waste (mainly from Lucas Heights) and AUKUS waste.</a:t>
            </a:r>
          </a:p>
        </p:txBody>
      </p:sp>
      <p:pic>
        <p:nvPicPr>
          <p:cNvPr id="11" name="Picture 10">
            <a:extLst>
              <a:ext uri="{FF2B5EF4-FFF2-40B4-BE49-F238E27FC236}">
                <a16:creationId xmlns:a16="http://schemas.microsoft.com/office/drawing/2014/main" id="{55E17631-8FDD-9973-8AA7-1048F0CC6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8472" y="1520824"/>
            <a:ext cx="4668203" cy="3112135"/>
          </a:xfrm>
          <a:prstGeom prst="rect">
            <a:avLst/>
          </a:prstGeom>
          <a:ln>
            <a:solidFill>
              <a:schemeClr val="accent4"/>
            </a:solidFill>
          </a:ln>
        </p:spPr>
      </p:pic>
      <p:pic>
        <p:nvPicPr>
          <p:cNvPr id="13" name="Picture 12">
            <a:extLst>
              <a:ext uri="{FF2B5EF4-FFF2-40B4-BE49-F238E27FC236}">
                <a16:creationId xmlns:a16="http://schemas.microsoft.com/office/drawing/2014/main" id="{B8899C27-4F5C-F4DF-D13F-0A839E9D0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8472" y="4747259"/>
            <a:ext cx="2109788" cy="1553497"/>
          </a:xfrm>
          <a:prstGeom prst="rect">
            <a:avLst/>
          </a:prstGeom>
          <a:ln>
            <a:solidFill>
              <a:schemeClr val="accent4"/>
            </a:solidFill>
          </a:ln>
        </p:spPr>
      </p:pic>
    </p:spTree>
    <p:extLst>
      <p:ext uri="{BB962C8B-B14F-4D97-AF65-F5344CB8AC3E}">
        <p14:creationId xmlns:p14="http://schemas.microsoft.com/office/powerpoint/2010/main" val="29939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BF92B-B7BB-B5D0-F1FE-7BBD0281A45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6D45303-2849-18EC-6E2B-4CBEC1844098}"/>
              </a:ext>
            </a:extLst>
          </p:cNvPr>
          <p:cNvSpPr txBox="1"/>
          <p:nvPr/>
        </p:nvSpPr>
        <p:spPr>
          <a:xfrm>
            <a:off x="607695" y="3295104"/>
            <a:ext cx="5488305" cy="3509359"/>
          </a:xfrm>
          <a:prstGeom prst="rect">
            <a:avLst/>
          </a:prstGeom>
          <a:noFill/>
        </p:spPr>
        <p:txBody>
          <a:bodyPr wrap="square">
            <a:spAutoFit/>
          </a:bodyPr>
          <a:lstStyle/>
          <a:p>
            <a:pPr marL="0" indent="0">
              <a:lnSpc>
                <a:spcPct val="110000"/>
              </a:lnSpc>
              <a:spcAft>
                <a:spcPts val="600"/>
              </a:spcAft>
              <a:buNone/>
            </a:pPr>
            <a:r>
              <a:rPr lang="en-AU" sz="3600" b="1" dirty="0">
                <a:effectLst/>
                <a:latin typeface="Open Sans" panose="020B0606030504020204" pitchFamily="34" charset="0"/>
                <a:ea typeface="Open Sans" panose="020B0606030504020204" pitchFamily="34" charset="0"/>
                <a:cs typeface="Open Sans" panose="020B0606030504020204" pitchFamily="34" charset="0"/>
              </a:rPr>
              <a:t>Take Action</a:t>
            </a: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Check the Don’t Nuke the Climate website for upcoming actions, petitions and other campaign initiatives: </a:t>
            </a:r>
          </a:p>
          <a:p>
            <a:pPr marL="0" indent="0">
              <a:lnSpc>
                <a:spcPct val="110000"/>
              </a:lnSpc>
              <a:spcAft>
                <a:spcPts val="600"/>
              </a:spcAft>
              <a:buNone/>
            </a:pPr>
            <a:r>
              <a:rPr lang="en-US"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dont-nuke-the-climate.org.au/</a:t>
            </a:r>
            <a:r>
              <a:rPr lang="en-US" sz="16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takeaction</a:t>
            </a:r>
            <a:endParaRPr lang="en-US"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br>
              <a:rPr lang="en-US" sz="1600" b="0" i="0" dirty="0">
                <a:effectLst/>
                <a:latin typeface="Source Sans Pro" panose="020B0503030403020204" pitchFamily="34" charset="0"/>
              </a:rPr>
            </a:br>
            <a:r>
              <a:rPr lang="en-US" sz="1600" b="0" i="0" dirty="0">
                <a:effectLst/>
                <a:latin typeface="Source Sans Pro" panose="020B0503030403020204" pitchFamily="34" charset="0"/>
              </a:rPr>
              <a:t>Go to </a:t>
            </a:r>
            <a:r>
              <a:rPr lang="en-US" sz="1600" b="1" i="0" dirty="0">
                <a:solidFill>
                  <a:schemeClr val="accent4"/>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nonukes.com.au</a:t>
            </a:r>
            <a:r>
              <a:rPr lang="en-US" sz="1600" b="1" i="0" dirty="0">
                <a:solidFill>
                  <a:schemeClr val="accent4"/>
                </a:solidFill>
                <a:effectLst/>
                <a:latin typeface="Source Sans Pro" panose="020B0503030403020204" pitchFamily="34" charset="0"/>
              </a:rPr>
              <a:t> </a:t>
            </a:r>
            <a:r>
              <a:rPr lang="en-US" sz="1600" b="0" i="0" dirty="0">
                <a:effectLst/>
                <a:latin typeface="Source Sans Pro" panose="020B0503030403020204" pitchFamily="34" charset="0"/>
              </a:rPr>
              <a:t>to support the </a:t>
            </a:r>
            <a:r>
              <a:rPr lang="en-US" sz="1600" b="1" i="0" dirty="0">
                <a:effectLst/>
                <a:latin typeface="Source Sans Pro" panose="020B0503030403020204" pitchFamily="34" charset="0"/>
              </a:rPr>
              <a:t>Seven Regions Community Alliance</a:t>
            </a:r>
            <a:r>
              <a:rPr lang="en-US" sz="1600" b="0" i="0" dirty="0">
                <a:effectLst/>
                <a:latin typeface="Source Sans Pro" panose="020B0503030403020204" pitchFamily="34" charset="0"/>
              </a:rPr>
              <a:t>. Sign their petition + get in touch to help out</a:t>
            </a:r>
            <a:endParaRPr lang="en-US"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endParaRPr lang="en-US"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endParaRPr lang="en-US"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AA2A4C7-FC59-981E-93F5-5FCFEC484D38}"/>
              </a:ext>
            </a:extLst>
          </p:cNvPr>
          <p:cNvSpPr txBox="1"/>
          <p:nvPr/>
        </p:nvSpPr>
        <p:spPr>
          <a:xfrm>
            <a:off x="6095999" y="3381611"/>
            <a:ext cx="5327823" cy="2834430"/>
          </a:xfrm>
          <a:prstGeom prst="rect">
            <a:avLst/>
          </a:prstGeom>
          <a:noFill/>
        </p:spPr>
        <p:txBody>
          <a:bodyPr wrap="square">
            <a:spAutoFit/>
          </a:bodyPr>
          <a:lstStyle/>
          <a:p>
            <a:pPr marL="285750" indent="-285750">
              <a:lnSpc>
                <a:spcPct val="110000"/>
              </a:lnSpc>
              <a:spcAft>
                <a:spcPts val="600"/>
              </a:spcAft>
              <a:buFont typeface="Wingdings" panose="05000000000000000000" pitchFamily="2" charset="2"/>
              <a:buChar char="§"/>
            </a:pPr>
            <a:r>
              <a:rPr lang="en-US" sz="1400" b="0" i="0" dirty="0">
                <a:effectLst/>
                <a:latin typeface="Source Sans Pro" panose="020B0503030403020204" pitchFamily="34" charset="0"/>
              </a:rPr>
              <a:t>Follow our socials and spread them far and wide</a:t>
            </a:r>
            <a:endParaRPr lang="en-US" sz="1400" dirty="0">
              <a:latin typeface="Source Sans Pro" panose="020B0503030403020204" pitchFamily="34" charset="0"/>
            </a:endParaRPr>
          </a:p>
          <a:p>
            <a:pPr marL="285750" indent="-285750">
              <a:lnSpc>
                <a:spcPct val="110000"/>
              </a:lnSpc>
              <a:spcAft>
                <a:spcPts val="600"/>
              </a:spcAft>
              <a:buFont typeface="Wingdings" panose="05000000000000000000" pitchFamily="2" charset="2"/>
              <a:buChar char="§"/>
            </a:pPr>
            <a:r>
              <a:rPr lang="en-US" sz="1400" b="0" i="0" dirty="0">
                <a:solidFill>
                  <a:schemeClr val="accent4"/>
                </a:solidFill>
                <a:effectLst/>
                <a:latin typeface="Source Sans Pro" panose="020B0503030403020204" pitchFamily="34" charset="0"/>
              </a:rPr>
              <a:t>Sign the ACF and </a:t>
            </a:r>
            <a:r>
              <a:rPr lang="en-US" sz="1400" b="0" i="0" dirty="0" err="1">
                <a:solidFill>
                  <a:schemeClr val="accent4"/>
                </a:solidFill>
                <a:effectLst/>
                <a:latin typeface="Source Sans Pro" panose="020B0503030403020204" pitchFamily="34" charset="0"/>
              </a:rPr>
              <a:t>F</a:t>
            </a:r>
            <a:r>
              <a:rPr lang="en-US" sz="1400" dirty="0" err="1">
                <a:solidFill>
                  <a:schemeClr val="accent4"/>
                </a:solidFill>
                <a:latin typeface="Source Sans Pro" panose="020B0503030403020204" pitchFamily="34" charset="0"/>
              </a:rPr>
              <a:t>o</a:t>
            </a:r>
            <a:r>
              <a:rPr lang="en-US" sz="1400" b="0" i="0" dirty="0" err="1">
                <a:solidFill>
                  <a:schemeClr val="accent4"/>
                </a:solidFill>
                <a:effectLst/>
                <a:latin typeface="Source Sans Pro" panose="020B0503030403020204" pitchFamily="34" charset="0"/>
              </a:rPr>
              <a:t>E</a:t>
            </a:r>
            <a:r>
              <a:rPr lang="en-US" sz="1400" b="0" i="0" dirty="0">
                <a:solidFill>
                  <a:schemeClr val="accent4"/>
                </a:solidFill>
                <a:effectLst/>
                <a:latin typeface="Source Sans Pro" panose="020B0503030403020204" pitchFamily="34" charset="0"/>
              </a:rPr>
              <a:t> petitions – </a:t>
            </a:r>
            <a:r>
              <a:rPr lang="en-US" sz="1400" dirty="0">
                <a:solidFill>
                  <a:schemeClr val="accent4"/>
                </a:solidFill>
                <a:latin typeface="Source Sans Pro" panose="020B0503030403020204" pitchFamily="34" charset="0"/>
              </a:rPr>
              <a:t>find them</a:t>
            </a:r>
            <a:r>
              <a:rPr lang="en-US" sz="1400" b="0" i="0" dirty="0">
                <a:solidFill>
                  <a:schemeClr val="accent4"/>
                </a:solidFill>
                <a:effectLst/>
                <a:latin typeface="Source Sans Pro" panose="020B0503030403020204" pitchFamily="34" charset="0"/>
              </a:rPr>
              <a:t> on the </a:t>
            </a:r>
            <a:r>
              <a:rPr lang="en-US" sz="1400" b="0" i="0" dirty="0" err="1">
                <a:solidFill>
                  <a:schemeClr val="accent4"/>
                </a:solidFill>
                <a:effectLst/>
                <a:latin typeface="Source Sans Pro" panose="020B0503030403020204" pitchFamily="34" charset="0"/>
              </a:rPr>
              <a:t>DNtC</a:t>
            </a:r>
            <a:r>
              <a:rPr lang="en-US" sz="1400" b="0" i="0" dirty="0">
                <a:solidFill>
                  <a:schemeClr val="accent4"/>
                </a:solidFill>
                <a:effectLst/>
                <a:latin typeface="Source Sans Pro" panose="020B0503030403020204" pitchFamily="34" charset="0"/>
              </a:rPr>
              <a:t> website</a:t>
            </a:r>
            <a:endParaRPr lang="en-US" sz="1400" dirty="0">
              <a:solidFill>
                <a:schemeClr val="accent4"/>
              </a:solidFill>
              <a:latin typeface="Source Sans Pro" panose="020B0503030403020204" pitchFamily="34" charset="0"/>
            </a:endParaRPr>
          </a:p>
          <a:p>
            <a:pPr marL="285750" indent="-285750">
              <a:lnSpc>
                <a:spcPct val="110000"/>
              </a:lnSpc>
              <a:spcAft>
                <a:spcPts val="600"/>
              </a:spcAft>
              <a:buFont typeface="Wingdings" panose="05000000000000000000" pitchFamily="2" charset="2"/>
              <a:buChar char="§"/>
            </a:pPr>
            <a:r>
              <a:rPr lang="en-US" sz="1400" b="0" i="0" dirty="0">
                <a:effectLst/>
                <a:latin typeface="Source Sans Pro" panose="020B0503030403020204" pitchFamily="34" charset="0"/>
              </a:rPr>
              <a:t>help promote our next </a:t>
            </a:r>
            <a:r>
              <a:rPr lang="en-US" sz="1400" b="0" i="0" dirty="0" err="1">
                <a:effectLst/>
                <a:latin typeface="Source Sans Pro" panose="020B0503030403020204" pitchFamily="34" charset="0"/>
              </a:rPr>
              <a:t>specialised</a:t>
            </a:r>
            <a:r>
              <a:rPr lang="en-US" sz="1400" b="0" i="0" dirty="0">
                <a:effectLst/>
                <a:latin typeface="Source Sans Pro" panose="020B0503030403020204" pitchFamily="34" charset="0"/>
              </a:rPr>
              <a:t> sessions on health, jobs, water and farming </a:t>
            </a:r>
          </a:p>
          <a:p>
            <a:pPr marL="285750" indent="-285750">
              <a:lnSpc>
                <a:spcPct val="110000"/>
              </a:lnSpc>
              <a:spcAft>
                <a:spcPts val="600"/>
              </a:spcAft>
              <a:buFont typeface="Wingdings" panose="05000000000000000000" pitchFamily="2" charset="2"/>
              <a:buChar char="§"/>
            </a:pPr>
            <a:r>
              <a:rPr lang="en-US" sz="1400" b="0" i="0" dirty="0">
                <a:solidFill>
                  <a:schemeClr val="accent4"/>
                </a:solidFill>
                <a:effectLst/>
                <a:latin typeface="Source Sans Pro" panose="020B0503030403020204" pitchFamily="34" charset="0"/>
              </a:rPr>
              <a:t>Join a train the trainer session on how you can do this presentation in your local community house, church, school sports club etc.</a:t>
            </a:r>
          </a:p>
          <a:p>
            <a:pPr marL="285750" indent="-285750">
              <a:lnSpc>
                <a:spcPct val="110000"/>
              </a:lnSpc>
              <a:spcAft>
                <a:spcPts val="600"/>
              </a:spcAft>
              <a:buFont typeface="Wingdings" panose="05000000000000000000" pitchFamily="2" charset="2"/>
              <a:buChar char="§"/>
            </a:pPr>
            <a:r>
              <a:rPr lang="en-US" sz="1400" b="0" i="0" dirty="0">
                <a:effectLst/>
                <a:latin typeface="Source Sans Pro" panose="020B0503030403020204" pitchFamily="34" charset="0"/>
              </a:rPr>
              <a:t>Have </a:t>
            </a:r>
            <a:r>
              <a:rPr lang="en-US" sz="1400" dirty="0">
                <a:latin typeface="Source Sans Pro" panose="020B0503030403020204" pitchFamily="34" charset="0"/>
              </a:rPr>
              <a:t>one-on-one</a:t>
            </a:r>
            <a:r>
              <a:rPr lang="en-US" sz="1400" b="0" i="0" dirty="0">
                <a:effectLst/>
                <a:latin typeface="Source Sans Pro" panose="020B0503030403020204" pitchFamily="34" charset="0"/>
              </a:rPr>
              <a:t> conversations with people around you - people change their minds when talking to people they know &amp; trust</a:t>
            </a:r>
            <a:endParaRPr lang="en-US" sz="1400" dirty="0">
              <a:latin typeface="Source Sans Pro" panose="020B0503030403020204" pitchFamily="34" charset="0"/>
            </a:endParaRPr>
          </a:p>
          <a:p>
            <a:pPr marL="285750" indent="-285750">
              <a:lnSpc>
                <a:spcPct val="110000"/>
              </a:lnSpc>
              <a:spcAft>
                <a:spcPts val="600"/>
              </a:spcAft>
              <a:buFont typeface="Wingdings" panose="05000000000000000000" pitchFamily="2" charset="2"/>
              <a:buChar char="§"/>
            </a:pPr>
            <a:r>
              <a:rPr lang="en-US" sz="1400" b="0" i="0" dirty="0">
                <a:solidFill>
                  <a:schemeClr val="accent4"/>
                </a:solidFill>
                <a:effectLst/>
                <a:latin typeface="Source Sans Pro" panose="020B0503030403020204" pitchFamily="34" charset="0"/>
              </a:rPr>
              <a:t>Find your local anti-nuclear group in your region</a:t>
            </a:r>
            <a:endParaRPr lang="en-US" sz="1400" dirty="0">
              <a:solidFill>
                <a:schemeClr val="accent4"/>
              </a:solidFill>
              <a:latin typeface="Source Sans Pro" panose="020B0503030403020204" pitchFamily="34" charset="0"/>
            </a:endParaRPr>
          </a:p>
        </p:txBody>
      </p:sp>
    </p:spTree>
    <p:extLst>
      <p:ext uri="{BB962C8B-B14F-4D97-AF65-F5344CB8AC3E}">
        <p14:creationId xmlns:p14="http://schemas.microsoft.com/office/powerpoint/2010/main" val="251674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B8083-114B-5480-1377-9B451130909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590550" y="3195411"/>
            <a:ext cx="5486400" cy="2691039"/>
          </a:xfrm>
        </p:spPr>
        <p:txBody>
          <a:bodyPr>
            <a:normAutofit fontScale="55000" lnSpcReduction="20000"/>
          </a:bodyPr>
          <a:lstStyle/>
          <a:p>
            <a:pPr marL="0" indent="0">
              <a:lnSpc>
                <a:spcPct val="110000"/>
              </a:lnSpc>
              <a:spcBef>
                <a:spcPts val="0"/>
              </a:spcBef>
              <a:spcAft>
                <a:spcPts val="600"/>
              </a:spcAft>
              <a:buNone/>
            </a:pPr>
            <a:endParaRPr lang="en-US" sz="700" dirty="0">
              <a:latin typeface="Open Sans" panose="020B0606030504020204" pitchFamily="34" charset="0"/>
              <a:ea typeface="Open Sans" panose="020B0606030504020204" pitchFamily="34" charset="0"/>
              <a:cs typeface="Open Sans" panose="020B0606030504020204" pitchFamily="34" charset="0"/>
              <a:hlinkClick r:id="rId3"/>
            </a:endParaRPr>
          </a:p>
          <a:p>
            <a:pPr marL="0" indent="0">
              <a:lnSpc>
                <a:spcPct val="110000"/>
              </a:lnSpc>
              <a:spcBef>
                <a:spcPts val="0"/>
              </a:spcBef>
              <a:spcAft>
                <a:spcPts val="600"/>
              </a:spcAft>
              <a:buNone/>
            </a:pPr>
            <a:r>
              <a:rPr lang="en-US" sz="3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Download this PowerPoint </a:t>
            </a:r>
          </a:p>
          <a:p>
            <a:pPr marL="0" indent="0">
              <a:lnSpc>
                <a:spcPct val="110000"/>
              </a:lnSpc>
              <a:spcBef>
                <a:spcPts val="0"/>
              </a:spcBef>
              <a:spcAft>
                <a:spcPts val="600"/>
              </a:spcAft>
              <a:buNone/>
            </a:pPr>
            <a:r>
              <a:rPr lang="en-US" sz="25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a:t>
            </a:r>
            <a:r>
              <a:rPr lang="en-US"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2500" b="1" dirty="0">
                <a:solidFill>
                  <a:schemeClr val="accent4"/>
                </a:solidFill>
                <a:latin typeface="Source Sans Pro" panose="020B0503030403020204" pitchFamily="34" charset="0"/>
                <a:hlinkClick r:id="rId4"/>
              </a:rPr>
              <a:t>nuclear.foe.org.au</a:t>
            </a:r>
            <a:endParaRPr lang="en-AU" sz="2500" b="1" dirty="0">
              <a:solidFill>
                <a:schemeClr val="accent4"/>
              </a:solidFill>
              <a:latin typeface="Source Sans Pro" panose="020B0503030403020204" pitchFamily="34" charset="0"/>
            </a:endParaRPr>
          </a:p>
          <a:p>
            <a:pPr marL="0" indent="0">
              <a:lnSpc>
                <a:spcPct val="110000"/>
              </a:lnSpc>
              <a:spcBef>
                <a:spcPts val="0"/>
              </a:spcBef>
              <a:spcAft>
                <a:spcPts val="600"/>
              </a:spcAft>
              <a:buNone/>
            </a:pPr>
            <a:endParaRPr lang="en-US" sz="3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3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information</a:t>
            </a:r>
          </a:p>
          <a:p>
            <a:pPr marL="0" indent="0">
              <a:lnSpc>
                <a:spcPct val="110000"/>
              </a:lnSpc>
              <a:spcBef>
                <a:spcPts val="0"/>
              </a:spcBef>
              <a:spcAft>
                <a:spcPts val="600"/>
              </a:spcAft>
              <a:buNone/>
            </a:pPr>
            <a:r>
              <a:rPr lang="en-US" sz="2000" b="1" dirty="0">
                <a:latin typeface="Open Sans" panose="020B0606030504020204" pitchFamily="34" charset="0"/>
                <a:ea typeface="Open Sans" panose="020B0606030504020204" pitchFamily="34" charset="0"/>
                <a:cs typeface="Open Sans" panose="020B0606030504020204" pitchFamily="34" charset="0"/>
              </a:rPr>
              <a:t>Don’t Nuke the Climate</a:t>
            </a:r>
            <a:endParaRPr lang="en-US" sz="2000" b="1"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a:p>
            <a:pPr marL="0" indent="0">
              <a:lnSpc>
                <a:spcPct val="110000"/>
              </a:lnSpc>
              <a:spcBef>
                <a:spcPts val="0"/>
              </a:spcBef>
              <a:spcAft>
                <a:spcPts val="600"/>
              </a:spcAft>
              <a:buNone/>
            </a:pPr>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dont-nuke-the-climate.org.au</a:t>
            </a:r>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(including useful ‘</a:t>
            </a:r>
            <a:r>
              <a:rPr lang="en-AU" sz="1800" dirty="0">
                <a:latin typeface="Open Sans" panose="020B0606030504020204" pitchFamily="34" charset="0"/>
                <a:ea typeface="Open Sans" panose="020B0606030504020204" pitchFamily="34" charset="0"/>
                <a:cs typeface="Open Sans" panose="020B0606030504020204" pitchFamily="34" charset="0"/>
              </a:rPr>
              <a:t>myth busting’ info)</a:t>
            </a:r>
          </a:p>
          <a:p>
            <a:pPr marL="0" indent="0">
              <a:lnSpc>
                <a:spcPct val="110000"/>
              </a:lnSpc>
              <a:spcBef>
                <a:spcPts val="0"/>
              </a:spcBef>
              <a:spcAft>
                <a:spcPts val="600"/>
              </a:spcAft>
              <a:buNone/>
            </a:pPr>
            <a:r>
              <a:rPr lang="en-AU" sz="18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facebook.com/</a:t>
            </a:r>
            <a:r>
              <a:rPr lang="en-AU" sz="18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dontnukeaus</a:t>
            </a:r>
            <a:endParaRPr lang="en-AU" sz="1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AU" sz="18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x.com/</a:t>
            </a:r>
            <a:r>
              <a:rPr lang="en-AU" sz="18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dontnuke</a:t>
            </a:r>
            <a:br>
              <a:rPr lang="en-AU" sz="1800" dirty="0">
                <a:latin typeface="Open Sans" panose="020B0606030504020204" pitchFamily="34" charset="0"/>
                <a:ea typeface="Open Sans" panose="020B0606030504020204" pitchFamily="34" charset="0"/>
                <a:cs typeface="Open Sans" panose="020B0606030504020204" pitchFamily="34" charset="0"/>
              </a:rPr>
            </a:br>
            <a:endParaRPr lang="en-AU" sz="1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D174614-5F0A-4B4F-D629-979C46D59452}"/>
              </a:ext>
            </a:extLst>
          </p:cNvPr>
          <p:cNvSpPr txBox="1"/>
          <p:nvPr/>
        </p:nvSpPr>
        <p:spPr>
          <a:xfrm>
            <a:off x="6050416" y="2891360"/>
            <a:ext cx="6119812" cy="3255186"/>
          </a:xfrm>
          <a:prstGeom prst="rect">
            <a:avLst/>
          </a:prstGeom>
          <a:noFill/>
        </p:spPr>
        <p:txBody>
          <a:bodyPr wrap="square">
            <a:spAutoFit/>
          </a:bodyPr>
          <a:lstStyle/>
          <a:p>
            <a:pPr marL="0" indent="0">
              <a:lnSpc>
                <a:spcPct val="110000"/>
              </a:lnSpc>
              <a:spcBef>
                <a:spcPts val="0"/>
              </a:spcBef>
              <a:spcAft>
                <a:spcPts val="1200"/>
              </a:spcAft>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400" b="1" dirty="0">
                <a:latin typeface="Open Sans" panose="020B0606030504020204" pitchFamily="34" charset="0"/>
                <a:ea typeface="Open Sans" panose="020B0606030504020204" pitchFamily="34" charset="0"/>
                <a:cs typeface="Open Sans" panose="020B0606030504020204" pitchFamily="34" charset="0"/>
              </a:rPr>
              <a:t>ACF ‘Power Games’ report</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Assessing coal-to-nuclear proposals in Australia</a:t>
            </a:r>
            <a:endParaRPr lang="en-US" sz="1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400" b="1" dirty="0">
                <a:latin typeface="Open Sans" panose="020B0606030504020204" pitchFamily="34" charset="0"/>
                <a:ea typeface="Open Sans" panose="020B0606030504020204" pitchFamily="34" charset="0"/>
                <a:cs typeface="Open Sans" panose="020B0606030504020204" pitchFamily="34" charset="0"/>
              </a:rPr>
              <a:t>Friends of the Earth</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nuclear.foe.org.au</a:t>
            </a:r>
            <a:endParaRPr lang="en-US" sz="1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400" b="1" dirty="0">
                <a:latin typeface="Open Sans" panose="020B0606030504020204" pitchFamily="34" charset="0"/>
                <a:ea typeface="Open Sans" panose="020B0606030504020204" pitchFamily="34" charset="0"/>
                <a:cs typeface="Open Sans" panose="020B0606030504020204" pitchFamily="34" charset="0"/>
              </a:rPr>
              <a:t>Australian Conservation Foundation</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AU"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acf.org.au/nuclear-free</a:t>
            </a:r>
            <a:endParaRPr lang="en-AU"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AU" sz="1400" b="1" dirty="0" err="1">
                <a:effectLst/>
                <a:latin typeface="Open Sans" panose="020B0606030504020204" pitchFamily="34" charset="0"/>
                <a:ea typeface="Open Sans" panose="020B0606030504020204" pitchFamily="34" charset="0"/>
                <a:cs typeface="Open Sans" panose="020B0606030504020204" pitchFamily="34" charset="0"/>
              </a:rPr>
              <a:t>RenewEconomy</a:t>
            </a:r>
            <a:br>
              <a:rPr lang="en-AU" sz="1400" b="1" dirty="0">
                <a:latin typeface="Open Sans" panose="020B0606030504020204" pitchFamily="34" charset="0"/>
                <a:ea typeface="Open Sans" panose="020B0606030504020204" pitchFamily="34" charset="0"/>
                <a:cs typeface="Open Sans" panose="020B0606030504020204" pitchFamily="34" charset="0"/>
              </a:rPr>
            </a:br>
            <a:r>
              <a:rPr lang="en-AU"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reneweconomy.com.au/?s=nuclear</a:t>
            </a:r>
            <a:r>
              <a:rPr lang="en-AU"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a:t>
            </a:r>
            <a:r>
              <a:rPr lang="en-AU" sz="1200" dirty="0">
                <a:effectLst/>
                <a:latin typeface="Open Sans" panose="020B0606030504020204" pitchFamily="34" charset="0"/>
                <a:ea typeface="Open Sans" panose="020B0606030504020204" pitchFamily="34" charset="0"/>
                <a:cs typeface="Open Sans" panose="020B0606030504020204" pitchFamily="34" charset="0"/>
              </a:rPr>
              <a:t>(and sign up for </a:t>
            </a:r>
            <a:r>
              <a:rPr lang="en-AU" sz="1200" dirty="0">
                <a:latin typeface="Open Sans" panose="020B0606030504020204" pitchFamily="34" charset="0"/>
                <a:ea typeface="Open Sans" panose="020B0606030504020204" pitchFamily="34" charset="0"/>
                <a:cs typeface="Open Sans" panose="020B0606030504020204" pitchFamily="34" charset="0"/>
              </a:rPr>
              <a:t>d</a:t>
            </a:r>
            <a:r>
              <a:rPr lang="en-AU" sz="1200" dirty="0">
                <a:effectLst/>
                <a:latin typeface="Open Sans" panose="020B0606030504020204" pitchFamily="34" charset="0"/>
                <a:ea typeface="Open Sans" panose="020B0606030504020204" pitchFamily="34" charset="0"/>
                <a:cs typeface="Open Sans" panose="020B0606030504020204" pitchFamily="34" charset="0"/>
              </a:rPr>
              <a:t>aily updates)</a:t>
            </a:r>
          </a:p>
          <a:p>
            <a:pPr marL="0" indent="0">
              <a:lnSpc>
                <a:spcPct val="110000"/>
              </a:lnSpc>
              <a:spcBef>
                <a:spcPts val="0"/>
              </a:spcBef>
              <a:spcAft>
                <a:spcPts val="1200"/>
              </a:spcAft>
              <a:buNone/>
            </a:pPr>
            <a:r>
              <a:rPr lang="en-AU" sz="1400" b="1" dirty="0">
                <a:latin typeface="Open Sans" panose="020B0606030504020204" pitchFamily="34" charset="0"/>
                <a:ea typeface="Open Sans" panose="020B0606030504020204" pitchFamily="34" charset="0"/>
                <a:cs typeface="Open Sans" panose="020B0606030504020204" pitchFamily="34" charset="0"/>
              </a:rPr>
              <a:t>ETU ‘No Future for Nuclear’</a:t>
            </a:r>
            <a:br>
              <a:rPr lang="en-AU" sz="1400" b="1" dirty="0">
                <a:latin typeface="Open Sans" panose="020B0606030504020204" pitchFamily="34" charset="0"/>
                <a:ea typeface="Open Sans" panose="020B0606030504020204" pitchFamily="34" charset="0"/>
                <a:cs typeface="Open Sans" panose="020B0606030504020204" pitchFamily="34" charset="0"/>
              </a:rPr>
            </a:br>
            <a:r>
              <a:rPr lang="en-AU"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https://nofuture4nuclear.org/</a:t>
            </a:r>
            <a:endParaRPr lang="en-AU" sz="1200" dirty="0">
              <a:solidFill>
                <a:schemeClr val="accent4"/>
              </a:solidFill>
            </a:endParaRPr>
          </a:p>
        </p:txBody>
      </p:sp>
    </p:spTree>
    <p:extLst>
      <p:ext uri="{BB962C8B-B14F-4D97-AF65-F5344CB8AC3E}">
        <p14:creationId xmlns:p14="http://schemas.microsoft.com/office/powerpoint/2010/main" val="3171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E44C4-B01D-4CDB-1C45-004B03431B9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FC493AA-AED0-BC0C-6F89-C4CDA374B0E8}"/>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615289" y="1440798"/>
            <a:ext cx="5282591" cy="4062651"/>
          </a:xfrm>
          <a:prstGeom prst="rect">
            <a:avLst/>
          </a:prstGeom>
          <a:noFill/>
        </p:spPr>
        <p:txBody>
          <a:bodyPr wrap="square" rtlCol="0">
            <a:spAutoFit/>
          </a:bodyPr>
          <a:lstStyle/>
          <a:p>
            <a:pPr>
              <a:spcAft>
                <a:spcPts val="600"/>
              </a:spcAft>
            </a:pPr>
            <a:r>
              <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USA: </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Construction of two reactors in South Carolina </a:t>
            </a:r>
            <a:r>
              <a:rPr lang="en-AU" sz="17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abandoned</a:t>
            </a:r>
            <a:r>
              <a:rPr lang="en-AU" sz="1700" dirty="0">
                <a:latin typeface="Open Sans" panose="020B0606030504020204" pitchFamily="34" charset="0"/>
                <a:ea typeface="Open Sans" panose="020B0606030504020204" pitchFamily="34" charset="0"/>
                <a:cs typeface="Open Sans" panose="020B0606030504020204" pitchFamily="34" charset="0"/>
              </a:rPr>
              <a:t> in 2017 after the expenditure of around A$13.6 billion. Westinghouse filed for bankruptcy protection.</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The only remaining construction project, two AP1000 reactors in the state of Georgia (known as the Vogtle project), was recently completed at an astronomical cost of approx. </a:t>
            </a:r>
            <a:r>
              <a:rPr lang="en-AU" sz="17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A$25.7 billion per reactor</a:t>
            </a:r>
            <a:r>
              <a:rPr lang="en-AU" sz="1700" dirty="0">
                <a:latin typeface="Open Sans" panose="020B0606030504020204" pitchFamily="34" charset="0"/>
                <a:ea typeface="Open Sans" panose="020B0606030504020204" pitchFamily="34" charset="0"/>
                <a:cs typeface="Open Sans" panose="020B0606030504020204" pitchFamily="34" charset="0"/>
              </a:rPr>
              <a:t>.</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The Dutton Coalition is promoting AP1000 reactors!</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Zero nuclear power reactors now under construction in the USA</a:t>
            </a:r>
            <a:endParaRPr lang="en-AU" sz="17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5F095D8-55F9-CF22-F860-7C2304CC8E90}"/>
              </a:ext>
            </a:extLst>
          </p:cNvPr>
          <p:cNvSpPr txBox="1"/>
          <p:nvPr/>
        </p:nvSpPr>
        <p:spPr>
          <a:xfrm>
            <a:off x="6019800" y="1437005"/>
            <a:ext cx="4815840" cy="4662815"/>
          </a:xfrm>
          <a:prstGeom prst="rect">
            <a:avLst/>
          </a:prstGeom>
          <a:noFill/>
        </p:spPr>
        <p:txBody>
          <a:bodyPr wrap="square" rtlCol="0">
            <a:spAutoFit/>
          </a:bodyPr>
          <a:lstStyle/>
          <a:p>
            <a:pPr>
              <a:spcAft>
                <a:spcPts val="600"/>
              </a:spcAft>
            </a:pPr>
            <a:r>
              <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UK: </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The cost of the two EPR reactors under construction at Hinkley Point - the only reactors under construction in the UK - has escalated to </a:t>
            </a:r>
            <a:r>
              <a:rPr lang="en-AU" sz="17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A$43.5 billion per reactor</a:t>
            </a:r>
            <a:r>
              <a:rPr lang="en-AU" sz="1700" dirty="0">
                <a:latin typeface="Open Sans" panose="020B0606030504020204" pitchFamily="34" charset="0"/>
                <a:ea typeface="Open Sans" panose="020B0606030504020204" pitchFamily="34" charset="0"/>
                <a:cs typeface="Open Sans" panose="020B0606030504020204" pitchFamily="34" charset="0"/>
              </a:rPr>
              <a:t>. </a:t>
            </a:r>
            <a:br>
              <a:rPr lang="en-AU" sz="1700" dirty="0">
                <a:latin typeface="Open Sans" panose="020B0606030504020204" pitchFamily="34" charset="0"/>
                <a:ea typeface="Open Sans" panose="020B0606030504020204" pitchFamily="34" charset="0"/>
                <a:cs typeface="Open Sans" panose="020B0606030504020204" pitchFamily="34" charset="0"/>
              </a:rPr>
            </a:br>
            <a:endParaRPr lang="en-AU" sz="17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South Korea:</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South Korea’s nuclear industry is riddled with </a:t>
            </a:r>
            <a:r>
              <a:rPr lang="en-AU" sz="1700" u="sng"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corruption</a:t>
            </a:r>
            <a:r>
              <a:rPr lang="en-AU" sz="1700" dirty="0">
                <a:latin typeface="Open Sans" panose="020B0606030504020204" pitchFamily="34" charset="0"/>
                <a:ea typeface="Open Sans" panose="020B0606030504020204" pitchFamily="34" charset="0"/>
                <a:cs typeface="Open Sans" panose="020B0606030504020204" pitchFamily="34" charset="0"/>
              </a:rPr>
              <a:t>  and its APR1400 reactor design has been likened to “</a:t>
            </a:r>
            <a:r>
              <a:rPr lang="en-AU" sz="1700" u="sng" dirty="0">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a car without airbags and safety belts</a:t>
            </a:r>
            <a:r>
              <a:rPr lang="en-AU" sz="1700" dirty="0">
                <a:latin typeface="Open Sans" panose="020B0606030504020204" pitchFamily="34" charset="0"/>
                <a:ea typeface="Open Sans" panose="020B0606030504020204" pitchFamily="34" charset="0"/>
                <a:cs typeface="Open Sans" panose="020B0606030504020204" pitchFamily="34" charset="0"/>
              </a:rPr>
              <a:t>.”</a:t>
            </a:r>
            <a:br>
              <a:rPr lang="en-AU" sz="1700" dirty="0">
                <a:latin typeface="Open Sans" panose="020B0606030504020204" pitchFamily="34" charset="0"/>
                <a:ea typeface="Open Sans" panose="020B0606030504020204" pitchFamily="34" charset="0"/>
                <a:cs typeface="Open Sans" panose="020B0606030504020204" pitchFamily="34" charset="0"/>
              </a:rPr>
            </a:br>
            <a:endParaRPr lang="en-AU" sz="17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China:</a:t>
            </a:r>
          </a:p>
          <a:p>
            <a:pPr marL="342900" indent="-342900">
              <a:spcAft>
                <a:spcPts val="600"/>
              </a:spcAft>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1 gigawatt of new nuclear power capacity in 2023 </a:t>
            </a:r>
            <a:r>
              <a:rPr lang="en-AU" sz="1700" dirty="0">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compared</a:t>
            </a:r>
            <a:r>
              <a:rPr lang="en-AU" sz="1700" dirty="0">
                <a:latin typeface="Open Sans" panose="020B0606030504020204" pitchFamily="34" charset="0"/>
                <a:ea typeface="Open Sans" panose="020B0606030504020204" pitchFamily="34" charset="0"/>
                <a:cs typeface="Open Sans" panose="020B0606030504020204" pitchFamily="34" charset="0"/>
              </a:rPr>
              <a:t> to 278 gigawatts of new renewable capacity.</a:t>
            </a:r>
            <a:endParaRPr lang="en-AU" sz="17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8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2972E-E6D6-9B04-1B59-6C9EFC7B7C9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A39A4E-C4D9-439F-EEBD-F6E5B9DA63CA}"/>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nuclear plan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2220" y="1417321"/>
            <a:ext cx="5612130" cy="466281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Nuclear power reactors at 7 closed or soon-to-be-closed coal power sites.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Unknown number of reactors at each of the 7 sites.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Non-existent ‘small modular reactors’ in SA and WA. Large reactors in the eastern states.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Government funded.</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First reactors operating in the mid-2030s but in reality they couldn’t begin operating until the mid-2040s.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If realised, the nuclear reactors might produce about 10% of Australia’s electricity demand by 2050.</a:t>
            </a:r>
          </a:p>
        </p:txBody>
      </p:sp>
      <p:graphicFrame>
        <p:nvGraphicFramePr>
          <p:cNvPr id="2" name="Object 1">
            <a:extLst>
              <a:ext uri="{FF2B5EF4-FFF2-40B4-BE49-F238E27FC236}">
                <a16:creationId xmlns:a16="http://schemas.microsoft.com/office/drawing/2014/main" id="{34520AEE-2550-60FF-F754-F927F3C6E668}"/>
              </a:ext>
            </a:extLst>
          </p:cNvPr>
          <p:cNvGraphicFramePr>
            <a:graphicFrameLocks noChangeAspect="1"/>
          </p:cNvGraphicFramePr>
          <p:nvPr>
            <p:extLst>
              <p:ext uri="{D42A27DB-BD31-4B8C-83A1-F6EECF244321}">
                <p14:modId xmlns:p14="http://schemas.microsoft.com/office/powerpoint/2010/main" val="2101834053"/>
              </p:ext>
            </p:extLst>
          </p:nvPr>
        </p:nvGraphicFramePr>
        <p:xfrm>
          <a:off x="6096000" y="1529417"/>
          <a:ext cx="6096000" cy="4438622"/>
        </p:xfrm>
        <a:graphic>
          <a:graphicData uri="http://schemas.openxmlformats.org/presentationml/2006/ole">
            <mc:AlternateContent xmlns:mc="http://schemas.openxmlformats.org/markup-compatibility/2006">
              <mc:Choice xmlns:v="urn:schemas-microsoft-com:vml" Requires="v">
                <p:oleObj r:id="rId3" imgW="25817346" imgH="18901206" progId="">
                  <p:embed/>
                </p:oleObj>
              </mc:Choice>
              <mc:Fallback>
                <p:oleObj r:id="rId3" imgW="25817346" imgH="18901206" progId="">
                  <p:embed/>
                  <p:pic>
                    <p:nvPicPr>
                      <p:cNvPr id="0" name=""/>
                      <p:cNvPicPr/>
                      <p:nvPr/>
                    </p:nvPicPr>
                    <p:blipFill>
                      <a:blip r:embed="rId4"/>
                      <a:stretch>
                        <a:fillRect/>
                      </a:stretch>
                    </p:blipFill>
                    <p:spPr>
                      <a:xfrm>
                        <a:off x="6096000" y="1529417"/>
                        <a:ext cx="6096000" cy="4438622"/>
                      </a:xfrm>
                      <a:prstGeom prst="rect">
                        <a:avLst/>
                      </a:prstGeom>
                      <a:ln>
                        <a:solidFill>
                          <a:schemeClr val="accent4"/>
                        </a:solidFill>
                      </a:ln>
                    </p:spPr>
                  </p:pic>
                </p:oleObj>
              </mc:Fallback>
            </mc:AlternateContent>
          </a:graphicData>
        </a:graphic>
      </p:graphicFrame>
    </p:spTree>
    <p:extLst>
      <p:ext uri="{BB962C8B-B14F-4D97-AF65-F5344CB8AC3E}">
        <p14:creationId xmlns:p14="http://schemas.microsoft.com/office/powerpoint/2010/main" val="36348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08041-895B-396F-E507-BF71464740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5E271A-3B8A-99F2-3438-895D2E1C10E5}"/>
              </a:ext>
            </a:extLst>
          </p:cNvPr>
          <p:cNvSpPr txBox="1"/>
          <p:nvPr/>
        </p:nvSpPr>
        <p:spPr>
          <a:xfrm>
            <a:off x="580790" y="518909"/>
            <a:ext cx="10789920" cy="523220"/>
          </a:xfrm>
          <a:prstGeom prst="rect">
            <a:avLst/>
          </a:prstGeom>
          <a:noFill/>
        </p:spPr>
        <p:txBody>
          <a:bodyPr wrap="square" rtlCol="0">
            <a:spAutoFit/>
          </a:bodyPr>
          <a:lstStyle/>
          <a:p>
            <a:r>
              <a:rPr lang="en-AU"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Could a Coalition government deliver?</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03650" y="1455421"/>
            <a:ext cx="6475330" cy="4816703"/>
          </a:xfrm>
          <a:prstGeom prst="rect">
            <a:avLst/>
          </a:prstGeom>
          <a:noFill/>
        </p:spPr>
        <p:txBody>
          <a:bodyPr wrap="square" rtlCol="0">
            <a:spAutoFit/>
          </a:bodyPr>
          <a:lstStyle/>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dirty="0">
                <a:latin typeface="Open Sans" panose="020B0606030504020204" pitchFamily="34" charset="0"/>
                <a:ea typeface="Open Sans" panose="020B0606030504020204" pitchFamily="34" charset="0"/>
                <a:cs typeface="Open Sans" panose="020B0606030504020204" pitchFamily="34" charset="0"/>
              </a:rPr>
              <a:t>a Coalition government could use taxpayer funds.</a:t>
            </a: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dirty="0">
                <a:latin typeface="Open Sans" panose="020B0606030504020204" pitchFamily="34" charset="0"/>
                <a:ea typeface="Open Sans" panose="020B0606030504020204" pitchFamily="34" charset="0"/>
                <a:cs typeface="Open Sans" panose="020B0606030504020204" pitchFamily="34" charset="0"/>
              </a:rPr>
              <a:t>a Coalition government could override opposition from state governments (including state legal bans).</a:t>
            </a: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dirty="0">
                <a:latin typeface="Open Sans" panose="020B0606030504020204" pitchFamily="34" charset="0"/>
                <a:ea typeface="Open Sans" panose="020B0606030504020204" pitchFamily="34" charset="0"/>
                <a:cs typeface="Open Sans" panose="020B0606030504020204" pitchFamily="34" charset="0"/>
              </a:rPr>
              <a:t>a Coalition government could use compulsory acquisition laws to acquire the coal power sites from the current owners (who are pursuing renewable energy and storage projects and have no interest in nuclear power).</a:t>
            </a: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dirty="0">
                <a:latin typeface="Open Sans" panose="020B0606030504020204" pitchFamily="34" charset="0"/>
                <a:ea typeface="Open Sans" panose="020B0606030504020204" pitchFamily="34" charset="0"/>
                <a:cs typeface="Open Sans" panose="020B0606030504020204" pitchFamily="34" charset="0"/>
              </a:rPr>
              <a:t>a Coalition government could override opposition from local communities and First Nations.</a:t>
            </a: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a:t>
            </a:r>
            <a:r>
              <a:rPr lang="en-AU" sz="1900" dirty="0">
                <a:latin typeface="Open Sans" panose="020B0606030504020204" pitchFamily="34" charset="0"/>
                <a:ea typeface="Open Sans" panose="020B0606030504020204" pitchFamily="34" charset="0"/>
                <a:cs typeface="Open Sans" panose="020B0606030504020204" pitchFamily="34" charset="0"/>
              </a:rPr>
              <a:t>a Coalition government would need to get legislation through the Senate and that might be an obstacle.</a:t>
            </a:r>
          </a:p>
        </p:txBody>
      </p:sp>
      <p:pic>
        <p:nvPicPr>
          <p:cNvPr id="5" name="Picture 4">
            <a:extLst>
              <a:ext uri="{FF2B5EF4-FFF2-40B4-BE49-F238E27FC236}">
                <a16:creationId xmlns:a16="http://schemas.microsoft.com/office/drawing/2014/main" id="{67C082CD-E9BB-980E-4FAB-0622126D5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0041" y="1520825"/>
            <a:ext cx="3552738" cy="4787513"/>
          </a:xfrm>
          <a:prstGeom prst="rect">
            <a:avLst/>
          </a:prstGeom>
          <a:ln>
            <a:solidFill>
              <a:schemeClr val="accent4"/>
            </a:solidFill>
          </a:ln>
        </p:spPr>
      </p:pic>
    </p:spTree>
    <p:extLst>
      <p:ext uri="{BB962C8B-B14F-4D97-AF65-F5344CB8AC3E}">
        <p14:creationId xmlns:p14="http://schemas.microsoft.com/office/powerpoint/2010/main" val="24282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FAA329-B461-0DA9-89F2-A0EF662260E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3FF7E5F-EE6D-D1BF-C44C-59A1A2EFE791}"/>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Greenhouse gas emissions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78650" y="1436370"/>
            <a:ext cx="7045160" cy="5179110"/>
          </a:xfrm>
          <a:prstGeom prst="rect">
            <a:avLst/>
          </a:prstGeom>
          <a:noFill/>
        </p:spPr>
        <p:txBody>
          <a:bodyPr wrap="square" rtlCol="0">
            <a:spAutoFit/>
          </a:bodyPr>
          <a:lstStyle/>
          <a:p>
            <a:pPr>
              <a:lnSpc>
                <a:spcPct val="105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IT WAS A GOOD-FAITH COALITION POLICY TO REDUCE GREENHOUSE EMISSIONS …</a:t>
            </a:r>
            <a:endPar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0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600" dirty="0">
                <a:latin typeface="Open Sans" panose="020B0606030504020204" pitchFamily="34" charset="0"/>
                <a:ea typeface="Open Sans" panose="020B0606030504020204" pitchFamily="34" charset="0"/>
                <a:cs typeface="Open Sans" panose="020B0606030504020204" pitchFamily="34" charset="0"/>
              </a:rPr>
              <a:t>Nuclear power would slow the transition to low-carbon power, and make it more expensive and more dangerous. Renewables would do the heavy lifting.</a:t>
            </a:r>
          </a:p>
          <a:p>
            <a:pPr>
              <a:lnSpc>
                <a:spcPct val="105000"/>
              </a:lnSpc>
              <a:spcAft>
                <a:spcPts val="600"/>
              </a:spcAft>
            </a:pPr>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IT IS NOT A GOOD-FAITH POLICY TO REDUCE GREENHOUSE EMISSIONS </a:t>
            </a:r>
            <a:endPar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0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600" dirty="0">
                <a:latin typeface="Open Sans" panose="020B0606030504020204" pitchFamily="34" charset="0"/>
                <a:ea typeface="Open Sans" panose="020B0606030504020204" pitchFamily="34" charset="0"/>
                <a:cs typeface="Open Sans" panose="020B0606030504020204" pitchFamily="34" charset="0"/>
              </a:rPr>
              <a:t>The Dutton Coalition wants to derail the transition to low-carbon power and to:</a:t>
            </a:r>
          </a:p>
          <a:p>
            <a:pPr marL="342900" indent="-342900">
              <a:lnSpc>
                <a:spcPct val="105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Prolong the life of coal plants and probably build new coal plants. </a:t>
            </a:r>
          </a:p>
          <a:p>
            <a:pPr marL="342900" indent="-342900">
              <a:lnSpc>
                <a:spcPct val="105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Massively increase the use of gas power (currently just 4.8% of electricity generation in the National Electricity Market).</a:t>
            </a:r>
            <a:endParaRPr lang="en-US" sz="16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US" sz="10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US" sz="1900" i="1" dirty="0">
                <a:latin typeface="Open Sans" panose="020B0606030504020204" pitchFamily="34" charset="0"/>
                <a:ea typeface="Open Sans" panose="020B0606030504020204" pitchFamily="34" charset="0"/>
                <a:cs typeface="Open Sans" panose="020B0606030504020204" pitchFamily="34" charset="0"/>
              </a:rPr>
              <a:t>Malcolm Turnbull says the [climate] “science denying” element in the Coalition is “crazy, and to some extent getting crazier”.</a:t>
            </a:r>
            <a:endParaRPr lang="en-AU" sz="19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13BA6A5-3D7F-0B6D-AA84-FBBEB82BC4DD}"/>
              </a:ext>
            </a:extLst>
          </p:cNvPr>
          <p:cNvPicPr>
            <a:picLocks noChangeAspect="1"/>
          </p:cNvPicPr>
          <p:nvPr/>
        </p:nvPicPr>
        <p:blipFill>
          <a:blip r:embed="rId3"/>
          <a:stretch>
            <a:fillRect/>
          </a:stretch>
        </p:blipFill>
        <p:spPr>
          <a:xfrm>
            <a:off x="7760938" y="1760220"/>
            <a:ext cx="3735735" cy="3656964"/>
          </a:xfrm>
          <a:prstGeom prst="rect">
            <a:avLst/>
          </a:prstGeom>
          <a:ln>
            <a:solidFill>
              <a:schemeClr val="accent4"/>
            </a:solidFill>
          </a:ln>
        </p:spPr>
      </p:pic>
    </p:spTree>
    <p:extLst>
      <p:ext uri="{BB962C8B-B14F-4D97-AF65-F5344CB8AC3E}">
        <p14:creationId xmlns:p14="http://schemas.microsoft.com/office/powerpoint/2010/main" val="33735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320EA-7BEE-9283-5D94-DF8BBCF063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12AE43-DFA5-749E-F90A-7AA3B5AEFBC6}"/>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Derailing the renewable energy transition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11504" y="1410336"/>
            <a:ext cx="10243185" cy="4969950"/>
          </a:xfrm>
          <a:prstGeom prst="rect">
            <a:avLst/>
          </a:prstGeom>
          <a:noFill/>
        </p:spPr>
        <p:txBody>
          <a:bodyPr wrap="square" rtlCol="0">
            <a:spAutoFit/>
          </a:bodyPr>
          <a:lstStyle/>
          <a:p>
            <a:pPr>
              <a:lnSpc>
                <a:spcPct val="110000"/>
              </a:lnSpc>
              <a:spcAft>
                <a:spcPts val="7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Plans to abandon the current government’s target of 82% renewables by 2030</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Opposes the current government’s target to cut emissions by 43% by 2030 (the Coalition will not establish 2030 or 2035 targets).</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Plans to rip up contracts signed by the Commonwealth in its Capacity Investment Scheme. </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The Nationals are calling for a moratorium on the rollout of large-scale renewables and that will probably become formal Coalition policy.</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Withdraw Australia’s pledge at the 2023 COP28 UN climate conference to triple renewable energy and double the rate of energy efficiency by 2030.</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Plans to sign Australia up to a COP28 pledge to triple nuclear power by 2050.</a:t>
            </a:r>
          </a:p>
          <a:p>
            <a:pPr marL="457200" lvl="0" indent="-457200">
              <a:lnSpc>
                <a:spcPct val="110000"/>
              </a:lnSpc>
              <a:spcAft>
                <a:spcPts val="700"/>
              </a:spcAft>
              <a:buFont typeface="+mj-lt"/>
              <a:buAutoNum type="arabicPeriod"/>
            </a:pPr>
            <a:r>
              <a:rPr lang="en-AU" dirty="0">
                <a:latin typeface="Open Sans" panose="020B0606030504020204" pitchFamily="34" charset="0"/>
                <a:ea typeface="Open Sans" panose="020B0606030504020204" pitchFamily="34" charset="0"/>
                <a:cs typeface="Open Sans" panose="020B0606030504020204" pitchFamily="34" charset="0"/>
              </a:rPr>
              <a:t>Queensland National Party Senator Matt Canavan says the Coalition intends to shut down the Climate Change Authority. The Abbott government </a:t>
            </a:r>
            <a:r>
              <a:rPr lang="en-US" dirty="0">
                <a:latin typeface="Open Sans" panose="020B0606030504020204" pitchFamily="34" charset="0"/>
                <a:ea typeface="Open Sans" panose="020B0606030504020204" pitchFamily="34" charset="0"/>
                <a:cs typeface="Open Sans" panose="020B0606030504020204" pitchFamily="34" charset="0"/>
              </a:rPr>
              <a:t>defunded the independent Climate Commission and tried but failed to kill off the Climate Change Authority and the Australian Renewable Energy Agency.</a:t>
            </a:r>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48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26F8B-18FC-7498-2C33-863A479A814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CE999CE-47C1-395A-208A-D8AF2192836C}"/>
              </a:ext>
            </a:extLst>
          </p:cNvPr>
          <p:cNvSpPr txBox="1"/>
          <p:nvPr/>
        </p:nvSpPr>
        <p:spPr>
          <a:xfrm>
            <a:off x="580790" y="526212"/>
            <a:ext cx="10789920" cy="432414"/>
          </a:xfrm>
          <a:prstGeom prst="rect">
            <a:avLst/>
          </a:prstGeom>
          <a:noFill/>
        </p:spPr>
        <p:txBody>
          <a:bodyPr wrap="square" rtlCol="0">
            <a:spAutoFit/>
          </a:bodyPr>
          <a:lstStyle/>
          <a:p>
            <a:r>
              <a:rPr lang="en-AU"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Massive increase in greenhouse gas emissions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6030" y="1484838"/>
            <a:ext cx="10908265" cy="4931863"/>
          </a:xfrm>
          <a:prstGeom prst="rect">
            <a:avLst/>
          </a:prstGeom>
          <a:noFill/>
        </p:spPr>
        <p:txBody>
          <a:bodyPr wrap="square" rtlCol="0">
            <a:spAutoFit/>
          </a:bodyPr>
          <a:lstStyle/>
          <a:p>
            <a:pPr marL="457200" indent="-457200">
              <a:lnSpc>
                <a:spcPct val="130000"/>
              </a:lnSpc>
              <a:spcAft>
                <a:spcPts val="600"/>
              </a:spcAft>
              <a:buAutoNum type="arabicPeriod"/>
            </a:pPr>
            <a:r>
              <a:rPr lang="en-AU"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Slowing the growth of renewables = more fossil fuels = greater greenhouse emissions.</a:t>
            </a:r>
          </a:p>
          <a:p>
            <a:pPr marL="457200" indent="-457200">
              <a:lnSpc>
                <a:spcPct val="130000"/>
              </a:lnSpc>
              <a:spcAft>
                <a:spcPts val="600"/>
              </a:spcAft>
              <a:buFontTx/>
              <a:buAutoNum type="arabicPeriod"/>
            </a:pPr>
            <a:r>
              <a:rPr lang="en-AU"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Coal plants will be shut down in the next 10-15 years but nuclear reactors couldn’t begin operating until 20+ years. Bridging the gap with fossil fuels = greater greenhouse emissions.</a:t>
            </a:r>
          </a:p>
          <a:p>
            <a:pPr>
              <a:lnSpc>
                <a:spcPct val="130000"/>
              </a:lnSpc>
              <a:spcAft>
                <a:spcPts val="600"/>
              </a:spcAft>
            </a:pPr>
            <a:endParaRPr lang="en-AU" sz="12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spcAft>
                <a:spcPts val="600"/>
              </a:spcAft>
            </a:pPr>
            <a:r>
              <a:rPr lang="en-AU" sz="1200" b="1" u="sng"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CSIRO: nuclear won’t be able to make a meaningful contribution to achieving net zero emissions by 2050</a:t>
            </a:r>
            <a:br>
              <a:rPr lang="en-AU" sz="1200" b="1" dirty="0">
                <a:latin typeface="Open Sans" panose="020B0606030504020204" pitchFamily="34" charset="0"/>
                <a:ea typeface="Open Sans" panose="020B0606030504020204" pitchFamily="34" charset="0"/>
                <a:cs typeface="Open Sans" panose="020B0606030504020204" pitchFamily="34" charset="0"/>
              </a:rPr>
            </a:br>
            <a:r>
              <a:rPr lang="en-AU" sz="1200" dirty="0">
                <a:latin typeface="Open Sans" panose="020B0606030504020204" pitchFamily="34" charset="0"/>
                <a:ea typeface="Open Sans" panose="020B0606030504020204" pitchFamily="34" charset="0"/>
                <a:cs typeface="Open Sans" panose="020B0606030504020204" pitchFamily="34" charset="0"/>
              </a:rPr>
              <a:t>Nuclear power “won’t be able to make a meaningful contribution to achieving net zero emissions by 2050.”</a:t>
            </a:r>
          </a:p>
          <a:p>
            <a:pPr>
              <a:lnSpc>
                <a:spcPct val="130000"/>
              </a:lnSpc>
              <a:spcAft>
                <a:spcPts val="600"/>
              </a:spcAft>
            </a:pPr>
            <a:r>
              <a:rPr lang="en-AU" sz="1200" b="1" u="sng"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Australia will not come close to net zero by 2050 under Coalition’s nuclear plan</a:t>
            </a:r>
            <a:br>
              <a:rPr lang="en-AU" sz="1200" dirty="0">
                <a:latin typeface="Open Sans" panose="020B0606030504020204" pitchFamily="34" charset="0"/>
                <a:ea typeface="Open Sans" panose="020B0606030504020204" pitchFamily="34" charset="0"/>
                <a:cs typeface="Open Sans" panose="020B0606030504020204" pitchFamily="34" charset="0"/>
              </a:rPr>
            </a:br>
            <a:r>
              <a:rPr lang="en-AU" sz="1200" dirty="0">
                <a:latin typeface="Open Sans" panose="020B0606030504020204" pitchFamily="34" charset="0"/>
                <a:ea typeface="Open Sans" panose="020B0606030504020204" pitchFamily="34" charset="0"/>
                <a:cs typeface="Open Sans" panose="020B0606030504020204" pitchFamily="34" charset="0"/>
              </a:rPr>
              <a:t>Academics George Wilkenfeld and Clive Hamilton: “The Coalition’s nuclear strategy would increase Australia’s cumulative emissions over the period to 2050 by at least 1,462 Mt CO2-e compared with the renewables pathway.”</a:t>
            </a:r>
          </a:p>
          <a:p>
            <a:pPr>
              <a:lnSpc>
                <a:spcPct val="130000"/>
              </a:lnSpc>
              <a:spcAft>
                <a:spcPts val="600"/>
              </a:spcAft>
            </a:pPr>
            <a:r>
              <a:rPr lang="en-AU" sz="1200" b="1" u="sng"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 reactors a disaster for climate emissions</a:t>
            </a:r>
            <a:br>
              <a:rPr lang="en-AU" sz="1200" dirty="0">
                <a:latin typeface="Open Sans" panose="020B0606030504020204" pitchFamily="34" charset="0"/>
                <a:ea typeface="Open Sans" panose="020B0606030504020204" pitchFamily="34" charset="0"/>
                <a:cs typeface="Open Sans" panose="020B0606030504020204" pitchFamily="34" charset="0"/>
              </a:rPr>
            </a:br>
            <a:r>
              <a:rPr lang="en-AU" sz="1200" dirty="0">
                <a:latin typeface="Open Sans" panose="020B0606030504020204" pitchFamily="34" charset="0"/>
                <a:ea typeface="Open Sans" panose="020B0606030504020204" pitchFamily="34" charset="0"/>
                <a:cs typeface="Open Sans" panose="020B0606030504020204" pitchFamily="34" charset="0"/>
              </a:rPr>
              <a:t>An </a:t>
            </a:r>
            <a:r>
              <a:rPr lang="en-AU" sz="1200" u="sng"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analysis</a:t>
            </a:r>
            <a:r>
              <a:rPr lang="en-AU" sz="1200" dirty="0">
                <a:latin typeface="Open Sans" panose="020B0606030504020204" pitchFamily="34" charset="0"/>
                <a:ea typeface="Open Sans" panose="020B0606030504020204" pitchFamily="34" charset="0"/>
                <a:cs typeface="Open Sans" panose="020B0606030504020204" pitchFamily="34" charset="0"/>
              </a:rPr>
              <a:t> by Solutions for Climate Australia has found that pursuing nuclear reactors in Australia would result in an additional 2.3 billion tonnes of climate emissions between now and 2050.</a:t>
            </a:r>
          </a:p>
          <a:p>
            <a:pPr>
              <a:lnSpc>
                <a:spcPct val="130000"/>
              </a:lnSpc>
              <a:spcAft>
                <a:spcPts val="600"/>
              </a:spcAft>
            </a:pPr>
            <a:r>
              <a:rPr lang="en-AU" sz="1200" b="1" u="sng" dirty="0">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Nuclear could ‘sound the death knell’ for Australia’s decarbonisation efforts, report says</a:t>
            </a:r>
            <a:br>
              <a:rPr lang="en-AU" sz="1200" dirty="0">
                <a:latin typeface="Open Sans" panose="020B0606030504020204" pitchFamily="34" charset="0"/>
                <a:ea typeface="Open Sans" panose="020B0606030504020204" pitchFamily="34" charset="0"/>
                <a:cs typeface="Open Sans" panose="020B0606030504020204" pitchFamily="34" charset="0"/>
              </a:rPr>
            </a:br>
            <a:r>
              <a:rPr lang="en-AU" sz="1200" dirty="0">
                <a:latin typeface="Open Sans" panose="020B0606030504020204" pitchFamily="34" charset="0"/>
                <a:ea typeface="Open Sans" panose="020B0606030504020204" pitchFamily="34" charset="0"/>
                <a:cs typeface="Open Sans" panose="020B0606030504020204" pitchFamily="34" charset="0"/>
              </a:rPr>
              <a:t>A report by Bloomberg New Energy Finance finds that nuclear-power would result in higher electricity costs and would “sound the death knell” for decarbonisation efforts if it distracts from renewables investment.</a:t>
            </a:r>
          </a:p>
          <a:p>
            <a:pPr>
              <a:lnSpc>
                <a:spcPct val="130000"/>
              </a:lnSpc>
              <a:spcAft>
                <a:spcPts val="600"/>
              </a:spcAft>
            </a:pPr>
            <a:r>
              <a:rPr lang="en-AU" sz="1200" b="1" u="sng" dirty="0">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Australia’s ‘carbon budget’ may blow out by 40% under the Coalition’s nuclear energy plan</a:t>
            </a:r>
            <a:r>
              <a:rPr lang="en-AU" sz="1200" b="1" dirty="0">
                <a:latin typeface="Open Sans" panose="020B0606030504020204" pitchFamily="34" charset="0"/>
                <a:ea typeface="Open Sans" panose="020B0606030504020204" pitchFamily="34" charset="0"/>
                <a:cs typeface="Open Sans" panose="020B0606030504020204" pitchFamily="34" charset="0"/>
              </a:rPr>
              <a:t> </a:t>
            </a:r>
            <a:br>
              <a:rPr lang="en-AU" sz="1200" dirty="0">
                <a:latin typeface="Open Sans" panose="020B0606030504020204" pitchFamily="34" charset="0"/>
                <a:ea typeface="Open Sans" panose="020B0606030504020204" pitchFamily="34" charset="0"/>
                <a:cs typeface="Open Sans" panose="020B0606030504020204" pitchFamily="34" charset="0"/>
              </a:rPr>
            </a:br>
            <a:r>
              <a:rPr lang="en-AU" sz="1200" dirty="0">
                <a:latin typeface="Open Sans" panose="020B0606030504020204" pitchFamily="34" charset="0"/>
                <a:ea typeface="Open Sans" panose="020B0606030504020204" pitchFamily="34" charset="0"/>
                <a:cs typeface="Open Sans" panose="020B0606030504020204" pitchFamily="34" charset="0"/>
              </a:rPr>
              <a:t>UTS academic Sven </a:t>
            </a:r>
            <a:r>
              <a:rPr lang="en-AU" sz="1200" dirty="0" err="1">
                <a:latin typeface="Open Sans" panose="020B0606030504020204" pitchFamily="34" charset="0"/>
                <a:ea typeface="Open Sans" panose="020B0606030504020204" pitchFamily="34" charset="0"/>
                <a:cs typeface="Open Sans" panose="020B0606030504020204" pitchFamily="34" charset="0"/>
              </a:rPr>
              <a:t>Teske</a:t>
            </a:r>
            <a:r>
              <a:rPr lang="en-AU" sz="1200" dirty="0">
                <a:latin typeface="Open Sans" panose="020B0606030504020204" pitchFamily="34" charset="0"/>
                <a:ea typeface="Open Sans" panose="020B0606030504020204" pitchFamily="34" charset="0"/>
                <a:cs typeface="Open Sans" panose="020B0606030504020204" pitchFamily="34" charset="0"/>
              </a:rPr>
              <a:t>: Even if the reactors are built, the negative impact on Australia’s carbon emissions would be huge. Over the next decade, the renewables transition would stall and coal and gas emissions would rise – possibly leading to a 40% blowout in Australia’s carbon budget.</a:t>
            </a:r>
          </a:p>
        </p:txBody>
      </p:sp>
    </p:spTree>
    <p:extLst>
      <p:ext uri="{BB962C8B-B14F-4D97-AF65-F5344CB8AC3E}">
        <p14:creationId xmlns:p14="http://schemas.microsoft.com/office/powerpoint/2010/main" val="38994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60BE55-823D-C3D3-0C56-75B0D5C836F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F757006-BA31-01F4-CE03-47BB29CA68CA}"/>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What do scientists say?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80790" y="1448926"/>
            <a:ext cx="10915885" cy="4910575"/>
          </a:xfrm>
          <a:prstGeom prst="rect">
            <a:avLst/>
          </a:prstGeom>
          <a:noFill/>
        </p:spPr>
        <p:txBody>
          <a:bodyPr wrap="square" rtlCol="0">
            <a:spAutoFit/>
          </a:bodyPr>
          <a:lstStyle/>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Australia's Chief Scientist Cathy Foley</a:t>
            </a:r>
            <a:r>
              <a:rPr lang="en-AU" sz="1600"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nuclear power is “expensive” and “it would take some time to build up the capability” to introduce it. </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Former Australian Chief Scientist Alan Finkel</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nuclear power is “too slow and too expensive” for Australia.</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Another </a:t>
            </a: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former Australian Chief Scientist, Robin Batterham</a:t>
            </a:r>
            <a:r>
              <a:rPr lang="en-AU" sz="1600"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“To reduce renewable targets in the belief that nuclear will be deployed later at scale would create a material risk of not achieving net zero, or doing so at an excessive cost.” </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NSW Chief Scientist Hugh Durrant-Whyte</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it would be "naive" to think a nuclear power plant could be built in Australia in less than two decades.</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Australia’s leading scientific organisation CSIRO</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nuclear power “does not provide an economically competitive solution in Australia” and could not be deployed “within the timeframe required.”</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The Climate Council </a:t>
            </a:r>
            <a:r>
              <a:rPr lang="en-AU" sz="1600" dirty="0">
                <a:effectLst/>
                <a:latin typeface="Open Sans" panose="020B0606030504020204" pitchFamily="34" charset="0"/>
                <a:ea typeface="Open Sans" panose="020B0606030504020204" pitchFamily="34" charset="0"/>
                <a:cs typeface="Open Sans" panose="020B0606030504020204" pitchFamily="34" charset="0"/>
              </a:rPr>
              <a:t>‒ including many of Australia's leading climate scientists ‒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states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nuclear power plants "are not appropriate for Australia – and never will be", and that nuclear power is “expensive, illegal, dangerous and decades away”.</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A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report</a:t>
            </a:r>
            <a:r>
              <a:rPr lang="en-AU" sz="1600" dirty="0">
                <a:latin typeface="Open Sans" panose="020B0606030504020204" pitchFamily="34" charset="0"/>
                <a:ea typeface="Open Sans" panose="020B0606030504020204" pitchFamily="34" charset="0"/>
                <a:cs typeface="Open Sans" panose="020B0606030504020204" pitchFamily="34" charset="0"/>
              </a:rPr>
              <a:t> by the </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Australian Academy of Technological Sciences and Engineering (</a:t>
            </a:r>
            <a:r>
              <a:rPr lang="en-AU" sz="16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ATSE</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r>
              <a:rPr lang="en-AU" sz="1600" b="1"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rPr>
              <a:t>notes that no small modular reactors exist in any OECD countries and the technology is unproven technically and financially.</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19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Props1.xml><?xml version="1.0" encoding="utf-8"?>
<ds:datastoreItem xmlns:ds="http://schemas.openxmlformats.org/officeDocument/2006/customXml" ds:itemID="{96608BE6-B5FE-49E4-B5FA-97A22EAF795D}">
  <ds:schemaRefs>
    <ds:schemaRef ds:uri="http://schemas.microsoft.com/sharepoint/v3/contenttype/forms"/>
  </ds:schemaRefs>
</ds:datastoreItem>
</file>

<file path=customXml/itemProps2.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35118</TotalTime>
  <Words>2977</Words>
  <Application>Microsoft Office PowerPoint</Application>
  <PresentationFormat>Widescreen</PresentationFormat>
  <Paragraphs>210</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9" baseType="lpstr">
      <vt:lpstr>Arial</vt:lpstr>
      <vt:lpstr>Calibri</vt:lpstr>
      <vt:lpstr>Calibri Light</vt:lpstr>
      <vt:lpstr>Open Sans</vt:lpstr>
      <vt:lpstr>Source Sans Pro</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175</cp:revision>
  <dcterms:created xsi:type="dcterms:W3CDTF">2022-03-14T00:24:13Z</dcterms:created>
  <dcterms:modified xsi:type="dcterms:W3CDTF">2024-08-09T00:23:46Z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