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Lst>
  <p:notesMasterIdLst>
    <p:notesMasterId r:id="rId31"/>
  </p:notesMasterIdLst>
  <p:sldIdLst>
    <p:sldId id="306" r:id="rId5"/>
    <p:sldId id="294" r:id="rId6"/>
    <p:sldId id="310" r:id="rId7"/>
    <p:sldId id="293" r:id="rId8"/>
    <p:sldId id="312" r:id="rId9"/>
    <p:sldId id="299" r:id="rId10"/>
    <p:sldId id="295" r:id="rId11"/>
    <p:sldId id="296" r:id="rId12"/>
    <p:sldId id="297" r:id="rId13"/>
    <p:sldId id="302" r:id="rId14"/>
    <p:sldId id="300" r:id="rId15"/>
    <p:sldId id="301" r:id="rId16"/>
    <p:sldId id="303" r:id="rId17"/>
    <p:sldId id="304" r:id="rId18"/>
    <p:sldId id="311" r:id="rId19"/>
    <p:sldId id="285" r:id="rId20"/>
    <p:sldId id="278" r:id="rId21"/>
    <p:sldId id="258" r:id="rId22"/>
    <p:sldId id="260" r:id="rId23"/>
    <p:sldId id="289" r:id="rId24"/>
    <p:sldId id="279" r:id="rId25"/>
    <p:sldId id="282" r:id="rId26"/>
    <p:sldId id="272" r:id="rId27"/>
    <p:sldId id="307" r:id="rId28"/>
    <p:sldId id="305"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F1770-2CC2-A14C-82EF-1010FB676DC8}" v="17" dt="2022-04-11T05:31:45.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autoAdjust="0"/>
    <p:restoredTop sz="95666" autoAdjust="0"/>
  </p:normalViewPr>
  <p:slideViewPr>
    <p:cSldViewPr snapToGrid="0" snapToObjects="1">
      <p:cViewPr varScale="1">
        <p:scale>
          <a:sx n="84" d="100"/>
          <a:sy n="84" d="100"/>
        </p:scale>
        <p:origin x="96" y="5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BE5F1-4468-7040-9828-42123F51C983}" type="datetimeFigureOut">
              <a:rPr lang="en-US" smtClean="0"/>
              <a:t>7/14/2024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C9A8-0F29-2D4C-803D-62A6F2EAE4A3}" type="slidenum">
              <a:rPr lang="en-US" smtClean="0"/>
              <a:t>‹#›</a:t>
            </a:fld>
            <a:endParaRPr lang="en-US" dirty="0"/>
          </a:p>
        </p:txBody>
      </p:sp>
    </p:spTree>
    <p:extLst>
      <p:ext uri="{BB962C8B-B14F-4D97-AF65-F5344CB8AC3E}">
        <p14:creationId xmlns:p14="http://schemas.microsoft.com/office/powerpoint/2010/main" val="24243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B3C9A8-0F29-2D4C-803D-62A6F2EAE4A3}" type="slidenum">
              <a:rPr lang="en-US" smtClean="0"/>
              <a:t>14</a:t>
            </a:fld>
            <a:endParaRPr lang="en-US" dirty="0"/>
          </a:p>
        </p:txBody>
      </p:sp>
    </p:spTree>
    <p:extLst>
      <p:ext uri="{BB962C8B-B14F-4D97-AF65-F5344CB8AC3E}">
        <p14:creationId xmlns:p14="http://schemas.microsoft.com/office/powerpoint/2010/main" val="3081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374-A550-2540-AA9E-5365EBEFC8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ABAB3DD-DDD2-DE48-BDA5-E1CE8B357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1EC5D8-00BB-A44D-94F9-F2196A42679F}"/>
              </a:ext>
            </a:extLst>
          </p:cNvPr>
          <p:cNvSpPr>
            <a:spLocks noGrp="1"/>
          </p:cNvSpPr>
          <p:nvPr>
            <p:ph type="dt" sz="half" idx="10"/>
          </p:nvPr>
        </p:nvSpPr>
        <p:spPr/>
        <p:txBody>
          <a:bodyPr/>
          <a:lstStyle/>
          <a:p>
            <a:pPr algn="l"/>
            <a:fld id="{A5B0A250-5CC0-1746-B209-08E8B0DAE6AF}" type="datetimeFigureOut">
              <a:rPr lang="en-US" smtClean="0"/>
              <a:pPr algn="l"/>
              <a:t>7/14/2024</a:t>
            </a:fld>
            <a:endParaRPr lang="en-US" dirty="0"/>
          </a:p>
        </p:txBody>
      </p:sp>
      <p:sp>
        <p:nvSpPr>
          <p:cNvPr id="5" name="Footer Placeholder 4">
            <a:extLst>
              <a:ext uri="{FF2B5EF4-FFF2-40B4-BE49-F238E27FC236}">
                <a16:creationId xmlns:a16="http://schemas.microsoft.com/office/drawing/2014/main" id="{B0A2B677-3FEB-C24F-B177-2A44039FE4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2997B7-4438-504A-B6D9-630B7824F8A9}"/>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393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7A5B-A5A1-6942-9A0A-8891FB3934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B5BD75-B4F6-5443-A43F-D3DE6DD312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45A4C-B18D-4A4F-9FC0-D5D13175348B}"/>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5" name="Footer Placeholder 4">
            <a:extLst>
              <a:ext uri="{FF2B5EF4-FFF2-40B4-BE49-F238E27FC236}">
                <a16:creationId xmlns:a16="http://schemas.microsoft.com/office/drawing/2014/main" id="{51291049-31BB-EF4D-A073-A83B1C9F47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E6E44-2ABB-AB42-88D9-5358C2D5E706}"/>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05004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A4DE0-A90B-AB41-A019-2A158AD0AB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3FD3B2-2D87-C64F-81DB-DD965545A0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6BE5A9-7929-C549-A126-5BCD58FEBAB5}"/>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5" name="Footer Placeholder 4">
            <a:extLst>
              <a:ext uri="{FF2B5EF4-FFF2-40B4-BE49-F238E27FC236}">
                <a16:creationId xmlns:a16="http://schemas.microsoft.com/office/drawing/2014/main" id="{86E92BB5-DDFB-0F47-AA31-C1360D9A04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687671-5EB7-4B49-B13B-E3047A641376}"/>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05365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4314-F454-6740-B05B-ECFFC6DE5C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34AB3B-2CB6-7449-B325-03A4A44C40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00042C-4DBC-934C-8292-5E44E67C6D5E}"/>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5" name="Footer Placeholder 4">
            <a:extLst>
              <a:ext uri="{FF2B5EF4-FFF2-40B4-BE49-F238E27FC236}">
                <a16:creationId xmlns:a16="http://schemas.microsoft.com/office/drawing/2014/main" id="{C509F2B1-09FA-E74B-905C-AC247DC257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2D970-79B9-C846-B3C9-EB5F80866ED8}"/>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70052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E4AC-700C-ED4A-8ABC-5C71A3C88F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1A1589A-03A8-824C-8CC8-29A845C4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E8FE3-B17E-EE40-A9CC-32FA597E0236}"/>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5" name="Footer Placeholder 4">
            <a:extLst>
              <a:ext uri="{FF2B5EF4-FFF2-40B4-BE49-F238E27FC236}">
                <a16:creationId xmlns:a16="http://schemas.microsoft.com/office/drawing/2014/main" id="{CE275ED6-723D-CD42-9E16-2CDC1EDF43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1EDB1-482F-1D47-9C3D-137F0C4BDE47}"/>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29672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8DD8-C744-3F45-9D46-6440CC84B9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8A7E5-1389-1C49-826B-E5B948DBC2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D35DC5-6102-2A4B-A12B-64550D1F32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8583B0-CFB6-0C4C-BC09-61285D072F23}"/>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6" name="Footer Placeholder 5">
            <a:extLst>
              <a:ext uri="{FF2B5EF4-FFF2-40B4-BE49-F238E27FC236}">
                <a16:creationId xmlns:a16="http://schemas.microsoft.com/office/drawing/2014/main" id="{DD0A6353-FABD-9A49-B16E-BB29A42C57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6528AF-59E6-464A-985A-44CA9ED3A8B0}"/>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41040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C3BB-FD78-7F4D-B512-C88AAE87D4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0F08F5-264A-EB4F-8FC8-AD2070CE3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3090F8-8A0E-C84F-9718-927BF02026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35C0C4-C2A7-6340-9F77-D8F0CAC04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9750F1-B711-DA4B-8560-1073629F79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A5D1AB-9C2E-CF4C-A2AA-2ECB4F9AB011}"/>
              </a:ext>
            </a:extLst>
          </p:cNvPr>
          <p:cNvSpPr>
            <a:spLocks noGrp="1"/>
          </p:cNvSpPr>
          <p:nvPr>
            <p:ph type="dt" sz="half" idx="10"/>
          </p:nvPr>
        </p:nvSpPr>
        <p:spPr/>
        <p:txBody>
          <a:bodyPr/>
          <a:lstStyle/>
          <a:p>
            <a:fld id="{A5B0A250-5CC0-1746-B209-08E8B0DAE6AF}" type="datetimeFigureOut">
              <a:rPr lang="en-US" smtClean="0"/>
              <a:pPr/>
              <a:t>7/14/2024</a:t>
            </a:fld>
            <a:endParaRPr lang="en-US" dirty="0"/>
          </a:p>
        </p:txBody>
      </p:sp>
      <p:sp>
        <p:nvSpPr>
          <p:cNvPr id="8" name="Footer Placeholder 7">
            <a:extLst>
              <a:ext uri="{FF2B5EF4-FFF2-40B4-BE49-F238E27FC236}">
                <a16:creationId xmlns:a16="http://schemas.microsoft.com/office/drawing/2014/main" id="{9AE1168F-8F18-D040-ACE0-ABE7542AE7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E3330F-CAB9-994A-B253-14B8C25FA72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42933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9B9-F23C-B94C-BEC5-CD2B64537FE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979345-923E-B84D-93A8-0BC51956C4FB}"/>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4" name="Footer Placeholder 3">
            <a:extLst>
              <a:ext uri="{FF2B5EF4-FFF2-40B4-BE49-F238E27FC236}">
                <a16:creationId xmlns:a16="http://schemas.microsoft.com/office/drawing/2014/main" id="{4C9B623E-1711-1840-8D7B-935946AA28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324940-AEA3-7840-B6DD-9E2AF52744A7}"/>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191959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FD6A0-E1E8-7046-A7F5-BEBE8A4D46A9}"/>
              </a:ext>
            </a:extLst>
          </p:cNvPr>
          <p:cNvSpPr>
            <a:spLocks noGrp="1"/>
          </p:cNvSpPr>
          <p:nvPr>
            <p:ph type="dt" sz="half" idx="10"/>
          </p:nvPr>
        </p:nvSpPr>
        <p:spPr/>
        <p:txBody>
          <a:bodyPr/>
          <a:lstStyle/>
          <a:p>
            <a:fld id="{A5B0A250-5CC0-1746-B209-08E8B0DAE6AF}" type="datetimeFigureOut">
              <a:rPr lang="en-US" smtClean="0"/>
              <a:pPr/>
              <a:t>7/14/2024</a:t>
            </a:fld>
            <a:endParaRPr lang="en-US" dirty="0"/>
          </a:p>
        </p:txBody>
      </p:sp>
      <p:sp>
        <p:nvSpPr>
          <p:cNvPr id="3" name="Footer Placeholder 2">
            <a:extLst>
              <a:ext uri="{FF2B5EF4-FFF2-40B4-BE49-F238E27FC236}">
                <a16:creationId xmlns:a16="http://schemas.microsoft.com/office/drawing/2014/main" id="{9B924F14-676D-FF45-A1BF-60A19F81FA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9C5FFC-B74B-D044-95B4-723D686C3761}"/>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77028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2646-DF5E-4E4A-9830-D54222235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AE8BB8-117B-D449-A9F5-BC31B24EF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638D4C-1EA1-FC42-984D-A7E03EC09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283C90-8A68-CF4C-8636-80935DEF5B63}"/>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6" name="Footer Placeholder 5">
            <a:extLst>
              <a:ext uri="{FF2B5EF4-FFF2-40B4-BE49-F238E27FC236}">
                <a16:creationId xmlns:a16="http://schemas.microsoft.com/office/drawing/2014/main" id="{9B4B620E-C086-BE47-841E-77DC828A91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DD478E-D78D-8542-8652-932669DD1954}"/>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195939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EE36-4624-FC44-9706-B579E63392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CDB0E9-BE3A-154C-BAAD-38E9AB4DA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6A9005-7672-0547-9DF8-DA69F4457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D5B587-8F01-664B-ADDB-4E4BE0F984F4}"/>
              </a:ext>
            </a:extLst>
          </p:cNvPr>
          <p:cNvSpPr>
            <a:spLocks noGrp="1"/>
          </p:cNvSpPr>
          <p:nvPr>
            <p:ph type="dt" sz="half" idx="10"/>
          </p:nvPr>
        </p:nvSpPr>
        <p:spPr/>
        <p:txBody>
          <a:bodyPr/>
          <a:lstStyle/>
          <a:p>
            <a:fld id="{A5B0A250-5CC0-1746-B209-08E8B0DAE6AF}" type="datetimeFigureOut">
              <a:rPr lang="en-US" smtClean="0"/>
              <a:t>7/14/2024</a:t>
            </a:fld>
            <a:endParaRPr lang="en-US" dirty="0"/>
          </a:p>
        </p:txBody>
      </p:sp>
      <p:sp>
        <p:nvSpPr>
          <p:cNvPr id="6" name="Footer Placeholder 5">
            <a:extLst>
              <a:ext uri="{FF2B5EF4-FFF2-40B4-BE49-F238E27FC236}">
                <a16:creationId xmlns:a16="http://schemas.microsoft.com/office/drawing/2014/main" id="{929FE5D3-B11D-424E-B810-756FB2720C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D576F-A9E8-8B4A-B7A0-C658E4A6BA98}"/>
              </a:ext>
            </a:extLst>
          </p:cNvPr>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4750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22BDD-7111-4440-9209-039D60198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8EFCC0-7859-D14F-B5A0-D944859C7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98865-D882-0D44-83B8-1BF02DE0A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7/14/2024</a:t>
            </a:fld>
            <a:endParaRPr lang="en-US" dirty="0"/>
          </a:p>
        </p:txBody>
      </p:sp>
      <p:sp>
        <p:nvSpPr>
          <p:cNvPr id="5" name="Footer Placeholder 4">
            <a:extLst>
              <a:ext uri="{FF2B5EF4-FFF2-40B4-BE49-F238E27FC236}">
                <a16:creationId xmlns:a16="http://schemas.microsoft.com/office/drawing/2014/main" id="{97902A5E-CBB2-C746-94AF-C08CCF704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8DD835-47CA-574E-A3E2-EBD38A3AB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485124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neweconomy.com.au/australia-will-not-come-close-to-net-zero-by-2050-under-coalitions-nuclear-plan/" TargetMode="External"/><Relationship Id="rId7" Type="http://schemas.openxmlformats.org/officeDocument/2006/relationships/hyperlink" Target="https://theconversation.com/australias-carbon-budget-may-blow-out-by-40-under-the-coalitions-nuclear-energy-plan-and-thats-the-best-case-scenario-233108" TargetMode="External"/><Relationship Id="rId2" Type="http://schemas.openxmlformats.org/officeDocument/2006/relationships/hyperlink" Target="https://www.csiro.au/en/research/technology-space/energy/gencost" TargetMode="External"/><Relationship Id="rId1" Type="http://schemas.openxmlformats.org/officeDocument/2006/relationships/slideLayout" Target="../slideLayouts/slideLayout1.xml"/><Relationship Id="rId6" Type="http://schemas.openxmlformats.org/officeDocument/2006/relationships/hyperlink" Target="https://www.theguardian.com/australia-news/article/2024/jun/28/nuclear-energy-report-australia-expensive-decarbonisation-renewables" TargetMode="External"/><Relationship Id="rId5" Type="http://schemas.openxmlformats.org/officeDocument/2006/relationships/hyperlink" Target="https://docs.google.com/document/d/1wBBBmycW3GzFtx2FsgmAf4_oM0-ysibekCUVUNf8I0U/edit?usp=sharing" TargetMode="External"/><Relationship Id="rId4" Type="http://schemas.openxmlformats.org/officeDocument/2006/relationships/hyperlink" Target="https://www.solutionsforaustralia.net/news/nuclear-reactors-a-disaster-for-clima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eneweconomy.com.au/finkel-australia-can-still-reach-its-82-pct-renewables-target-by-2030/" TargetMode="External"/><Relationship Id="rId7" Type="http://schemas.openxmlformats.org/officeDocument/2006/relationships/hyperlink" Target="https://www.climatecouncil.org.au/nuclear-power-stations-are-not-appropriate-for-australia-and-probably-never-will-be/" TargetMode="External"/><Relationship Id="rId2" Type="http://schemas.openxmlformats.org/officeDocument/2006/relationships/hyperlink" Target="https://www.abc.net.au/news/2024-03-19/chief-scientist-cathy-foley-nuclear-expensive-backs-renewables/103602312" TargetMode="External"/><Relationship Id="rId1" Type="http://schemas.openxmlformats.org/officeDocument/2006/relationships/slideLayout" Target="../slideLayouts/slideLayout1.xml"/><Relationship Id="rId6" Type="http://schemas.openxmlformats.org/officeDocument/2006/relationships/hyperlink" Target="https://www.csiro.au/en/news/all/articles/2023/december/nuclear-explainer" TargetMode="External"/><Relationship Id="rId5" Type="http://schemas.openxmlformats.org/officeDocument/2006/relationships/hyperlink" Target="https://www.skynews.com.au/australia-news/will-be-starting-from-scratch-report-paints-grim-picture-of-australias-long-road-to-nuclear-power/news-story/dec9f44aed1e82c65f224bb5dd34a959" TargetMode="External"/><Relationship Id="rId4" Type="http://schemas.openxmlformats.org/officeDocument/2006/relationships/hyperlink" Target="https://reneweconomy.com.au/energy-experts-says-chasing-nuclear-would-likely-stop-australia-reaching-net-zero/"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pandora.nla.gov.au/pan/66043/20061201-0000/www.dpmc.gov.au/umpner/docs/commissioned/ISA_repor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leanenergycouncil.org.au/news/new-independent-research-nuclear-six-times-the-cost-of-renewables" TargetMode="External"/><Relationship Id="rId2" Type="http://schemas.openxmlformats.org/officeDocument/2006/relationships/hyperlink" Target="https://www.acf.org.au/power-games-assessing-coal-to-nuclear-proposals-in-australia" TargetMode="External"/><Relationship Id="rId1" Type="http://schemas.openxmlformats.org/officeDocument/2006/relationships/slideLayout" Target="../slideLayouts/slideLayout1.xml"/><Relationship Id="rId5" Type="http://schemas.openxmlformats.org/officeDocument/2006/relationships/hyperlink" Target="https://www.theguardian.com/australia-news/article/2024/jun/21/power-bills-could-rise-by-1000-a-year-under-coalition-plan-to-boost-gas-until-nuclear-is-ready-analysts-say" TargetMode="External"/><Relationship Id="rId4" Type="http://schemas.openxmlformats.org/officeDocument/2006/relationships/hyperlink" Target="https://www.afr.com/policy/energy-and-climate/nuclear-is-unviable-because-of-economics-not-engineering-20240623-p5jny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fr.com/policy/energy-and-climate/coalition-s-taxpayer-funded-nuclear-con-a-road-to-ruin-20240624-p5jo3j"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siro.au/en/research/technology-space/energy/GenCost" TargetMode="External"/><Relationship Id="rId5" Type="http://schemas.openxmlformats.org/officeDocument/2006/relationships/hyperlink" Target="https://smartenergy.org.au/articles/nuclear-fallout-116-600-billion-to-build-7-nuclear-reactors/" TargetMode="External"/><Relationship Id="rId4" Type="http://schemas.openxmlformats.org/officeDocument/2006/relationships/hyperlink" Target="https://reneweconomy.com.au/duttons-nuclear-plan-could-cost-up-to-600-billion-deliver-less-than-four-pct-of-grid/"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nuclear.foe.org.au/smr/"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hyperlink" Target="https://nuclear.foe.org.au/power-weapon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nuclear.foe.org.au/wip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guardian.com/australia-news/article/2024/jun/24/coalition-nuclear-policy-peter-dutton-power-plants-100-years-run-time" TargetMode="External"/><Relationship Id="rId2" Type="http://schemas.openxmlformats.org/officeDocument/2006/relationships/hyperlink" Target="https://dont-nuke-the-climate.org.au/" TargetMode="External"/><Relationship Id="rId1" Type="http://schemas.openxmlformats.org/officeDocument/2006/relationships/slideLayout" Target="../slideLayouts/slideLayout2.xml"/><Relationship Id="rId4" Type="http://schemas.openxmlformats.org/officeDocument/2006/relationships/hyperlink" Target="https://www.theguardian.com/australia-news/article/2024/jun/20/does-the-coalitions-case-for-nuclear-power-stack-up-we-factcheck-seven-key-claim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environment/commentisfree/article/2024/jun/25/the-coalition-talks-so-much-about-its-nuclear-energy-plan-but-provides-so-little-evidence" TargetMode="External"/><Relationship Id="rId7" Type="http://schemas.openxmlformats.org/officeDocument/2006/relationships/hyperlink" Target="https://theconversation.com/without-a-massive-grid-upgrade-the-coalitions-nuclear-plan-faces-a-high-voltage-hurdle-233458" TargetMode="External"/><Relationship Id="rId2" Type="http://schemas.openxmlformats.org/officeDocument/2006/relationships/hyperlink" Target="https://dont-nuke-the-climate.org.au/" TargetMode="External"/><Relationship Id="rId1" Type="http://schemas.openxmlformats.org/officeDocument/2006/relationships/slideLayout" Target="../slideLayouts/slideLayout2.xml"/><Relationship Id="rId6" Type="http://schemas.openxmlformats.org/officeDocument/2006/relationships/hyperlink" Target="https://www.smh.com.au/politics/federal/nuclear-debate-is-getting-heated-but-whose-energy-plan-stacks-up-20240624-p5jo45.html" TargetMode="External"/><Relationship Id="rId5" Type="http://schemas.openxmlformats.org/officeDocument/2006/relationships/hyperlink" Target="https://reneweconomy.com.au/divide-and-squander-dutton-wants-seven-nuclear-power-plants-the-first-by-2035/" TargetMode="External"/><Relationship Id="rId4" Type="http://schemas.openxmlformats.org/officeDocument/2006/relationships/hyperlink" Target="https://www.aap.com.au/factcheck/duttons-claim-about-g20-nuclear-energy-use-doesnt-add-u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reneweconomy.com.au/?s=nuclear" TargetMode="External"/><Relationship Id="rId3" Type="http://schemas.openxmlformats.org/officeDocument/2006/relationships/hyperlink" Target="https://www.facebook.com/dontnukeaus" TargetMode="External"/><Relationship Id="rId7" Type="http://schemas.openxmlformats.org/officeDocument/2006/relationships/hyperlink" Target="https://www.acf.org.au/nuclear-free" TargetMode="External"/><Relationship Id="rId2" Type="http://schemas.openxmlformats.org/officeDocument/2006/relationships/hyperlink" Target="https://dont-nuke-the-climate.org.au/" TargetMode="External"/><Relationship Id="rId1" Type="http://schemas.openxmlformats.org/officeDocument/2006/relationships/slideLayout" Target="../slideLayouts/slideLayout2.xml"/><Relationship Id="rId6" Type="http://schemas.openxmlformats.org/officeDocument/2006/relationships/hyperlink" Target="https://nuclear.foe.org.au/climate" TargetMode="External"/><Relationship Id="rId11" Type="http://schemas.openxmlformats.org/officeDocument/2006/relationships/image" Target="../media/image17.png"/><Relationship Id="rId5" Type="http://schemas.openxmlformats.org/officeDocument/2006/relationships/hyperlink" Target="https://www.acf.org.au/power-games-assessing-coal-to-nuclear-proposals-in-australia" TargetMode="External"/><Relationship Id="rId10" Type="http://schemas.openxmlformats.org/officeDocument/2006/relationships/hyperlink" Target="https://dont-nuke-the-climate.org.au/myth-busting/" TargetMode="External"/><Relationship Id="rId4" Type="http://schemas.openxmlformats.org/officeDocument/2006/relationships/hyperlink" Target="https://x.com/dontnuke" TargetMode="External"/><Relationship Id="rId9" Type="http://schemas.openxmlformats.org/officeDocument/2006/relationships/hyperlink" Target="https://nofuture4nuclear.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nuclear.foe.org.au/nuclear-power-for-austral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jc.com/news/psc-raises-georgia-power-rates-passing-most-plant-vogtle-expansion-costs-on-to-customers/6BAIOWM7J5BVHFZ2UN27KYXENA/" TargetMode="External"/><Relationship Id="rId2" Type="http://schemas.openxmlformats.org/officeDocument/2006/relationships/hyperlink" Target="https://www.worldnuclearreport.org/Toshiba-Westinghouse-The-End-of-New-build-for-the-Largest-Historic-Nuclear.html" TargetMode="External"/><Relationship Id="rId1" Type="http://schemas.openxmlformats.org/officeDocument/2006/relationships/slideLayout" Target="../slideLayouts/slideLayout1.xml"/><Relationship Id="rId4" Type="http://schemas.openxmlformats.org/officeDocument/2006/relationships/hyperlink" Target="https://apnews.com/article/uk-nuclear-plant-hinkley-point-costs-67adc627f0acf130d3ea6c2423e98c4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mining.sa.gov.au/industry/modern-energy/leading-the-green-economy" TargetMode="External"/><Relationship Id="rId2" Type="http://schemas.openxmlformats.org/officeDocument/2006/relationships/hyperlink" Target="https://johnmenadue.com/duttons-nuclear-thuggery/" TargetMode="External"/><Relationship Id="rId1" Type="http://schemas.openxmlformats.org/officeDocument/2006/relationships/slideLayout" Target="../slideLayouts/slideLayout1.xml"/><Relationship Id="rId6" Type="http://schemas.openxmlformats.org/officeDocument/2006/relationships/hyperlink" Target="https://www.abc.net.au/news/2018-10-05/port-augusta-becomes-australian-renewable-energy-hub/10338812" TargetMode="External"/><Relationship Id="rId5" Type="http://schemas.openxmlformats.org/officeDocument/2006/relationships/hyperlink" Target="https://www.acf.org.au/power-games-assessing-coal-to-nuclear-proposals-in-australia" TargetMode="External"/><Relationship Id="rId4" Type="http://schemas.openxmlformats.org/officeDocument/2006/relationships/hyperlink" Target="https://www.adelaidenow.com.au/news/south-australia/mali-says-sa-uranium-has-a-role-to-play-in-decarbonising-the-world-but-not-in-an-australian-reactor/news-story/8fe7cf7060324ed8cb1f0775e6ff2d8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adelaidenow.com.au/news/nsw/peter-dutton-to-press-ahead-with-nuclear-despite-opposition-in-regional-australia/news-story/53a7108e83484542ee99870d5002fba9" TargetMode="External"/><Relationship Id="rId3" Type="http://schemas.openxmlformats.org/officeDocument/2006/relationships/hyperlink" Target="https://independentaustralia.net/politics/politics-display/duttons-self-styled-thug-persona-is-hardly-a-badge-of-honour,18410" TargetMode="External"/><Relationship Id="rId7" Type="http://schemas.openxmlformats.org/officeDocument/2006/relationships/hyperlink" Target="https://www.couriermail.com.au/news/opinion/campbell-reasons-against-nuclear-power-in-australia-are-legion/news-story/e5bb5856b3a08c75657e202c90ec5865?amp&amp;nk=aed2b5f1028e854981e3be6ede4ac5a4-1710197888" TargetMode="External"/><Relationship Id="rId2" Type="http://schemas.openxmlformats.org/officeDocument/2006/relationships/hyperlink" Target="https://www.afr.com/policy/energy-and-climate/inside-the-coalition-s-nuclear-crusade-at-cop28-20231210-p5eqbt" TargetMode="External"/><Relationship Id="rId1" Type="http://schemas.openxmlformats.org/officeDocument/2006/relationships/slideLayout" Target="../slideLayouts/slideLayout1.xml"/><Relationship Id="rId6" Type="http://schemas.openxmlformats.org/officeDocument/2006/relationships/hyperlink" Target="https://www.thesaturdaypaper.com.au/comment/topic/2024/03/06/renewables-deniers-and-the-nuclear-mirage" TargetMode="External"/><Relationship Id="rId5" Type="http://schemas.openxmlformats.org/officeDocument/2006/relationships/hyperlink" Target="https://twitter.com/Matt_KeanMP/status/1775817087606575276" TargetMode="External"/><Relationship Id="rId4" Type="http://schemas.openxmlformats.org/officeDocument/2006/relationships/hyperlink" Target="https://reneweconomy.com.au/its-bonkers-turnbull-slams-dutton-nuclear-push-says-snowy-2-0-has-been-mismanaged/" TargetMode="External"/><Relationship Id="rId9" Type="http://schemas.openxmlformats.org/officeDocument/2006/relationships/hyperlink" Target="https://www.afr.com/politics/federal/dutton-s-nuclear-push-could-take-on-political-life-of-its-own-20240313-p5fbz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EGO, toy&#10;&#10;Description automatically generated">
            <a:extLst>
              <a:ext uri="{FF2B5EF4-FFF2-40B4-BE49-F238E27FC236}">
                <a16:creationId xmlns:a16="http://schemas.microsoft.com/office/drawing/2014/main" id="{3EC8F638-AAC5-2146-9258-2987800186E2}"/>
              </a:ext>
            </a:extLst>
          </p:cNvPr>
          <p:cNvPicPr>
            <a:picLocks noChangeAspect="1"/>
          </p:cNvPicPr>
          <p:nvPr/>
        </p:nvPicPr>
        <p:blipFill rotWithShape="1">
          <a:blip r:embed="rId2"/>
          <a:srcRect t="20495"/>
          <a:stretch/>
        </p:blipFill>
        <p:spPr>
          <a:xfrm>
            <a:off x="-20036" y="548640"/>
            <a:ext cx="12191980" cy="7778105"/>
          </a:xfrm>
          <a:prstGeom prst="rect">
            <a:avLst/>
          </a:prstGeom>
        </p:spPr>
      </p:pic>
      <p:sp>
        <p:nvSpPr>
          <p:cNvPr id="2" name="Title 1">
            <a:extLst>
              <a:ext uri="{FF2B5EF4-FFF2-40B4-BE49-F238E27FC236}">
                <a16:creationId xmlns:a16="http://schemas.microsoft.com/office/drawing/2014/main" id="{AC3163B5-FD65-6A47-A749-72F7CB866537}"/>
              </a:ext>
            </a:extLst>
          </p:cNvPr>
          <p:cNvSpPr>
            <a:spLocks noGrp="1"/>
          </p:cNvSpPr>
          <p:nvPr>
            <p:ph type="ctrTitle"/>
          </p:nvPr>
        </p:nvSpPr>
        <p:spPr>
          <a:xfrm>
            <a:off x="2994660" y="600371"/>
            <a:ext cx="8703853" cy="1460112"/>
          </a:xfrm>
        </p:spPr>
        <p:txBody>
          <a:bodyPr vert="horz" lIns="91440" tIns="45720" rIns="91440" bIns="45720" rtlCol="0">
            <a:noAutofit/>
          </a:bodyPr>
          <a:lstStyle/>
          <a:p>
            <a:r>
              <a:rPr lang="en-US" b="1" dirty="0">
                <a:latin typeface="+mn-lt"/>
              </a:rPr>
              <a:t>The Dutton Coalition’s </a:t>
            </a:r>
            <a:br>
              <a:rPr lang="en-US" b="1" dirty="0">
                <a:latin typeface="+mn-lt"/>
              </a:rPr>
            </a:br>
            <a:r>
              <a:rPr lang="en-US" b="1" dirty="0">
                <a:latin typeface="+mn-lt"/>
              </a:rPr>
              <a:t>Nuclear Power Plan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13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MASSIVE INCREASE IN GREENHOUSE EMISSIONS</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1051020"/>
            <a:ext cx="12192000" cy="5232202"/>
          </a:xfrm>
          <a:prstGeom prst="rect">
            <a:avLst/>
          </a:prstGeom>
          <a:noFill/>
        </p:spPr>
        <p:txBody>
          <a:bodyPr wrap="square" rtlCol="0">
            <a:spAutoFit/>
          </a:bodyPr>
          <a:lstStyle/>
          <a:p>
            <a:r>
              <a:rPr lang="en-AU" sz="2000" b="1" u="sng" dirty="0">
                <a:hlinkClick r:id="rId2"/>
              </a:rPr>
              <a:t>CSIRO: nuclear won’t be able to make a meaningful contribution to achieving net zero emissions by 2050</a:t>
            </a:r>
            <a:endParaRPr lang="en-AU" sz="2000" b="1" dirty="0"/>
          </a:p>
          <a:p>
            <a:r>
              <a:rPr lang="en-AU" dirty="0"/>
              <a:t>“Long development times mean nuclear won’t be able to make a meaningful contribution to achieving net zero emissions by 2050.”</a:t>
            </a:r>
          </a:p>
          <a:p>
            <a:r>
              <a:rPr lang="en-AU" sz="2000" b="1" u="sng" dirty="0">
                <a:hlinkClick r:id="rId3"/>
              </a:rPr>
              <a:t>Australia will not come close to net zero by 2050 under Coalition’s nuclear plan</a:t>
            </a:r>
            <a:endParaRPr lang="en-AU" sz="2000" dirty="0"/>
          </a:p>
          <a:p>
            <a:r>
              <a:rPr lang="en-AU" dirty="0"/>
              <a:t>George Wilkenfeld and Clive Hamilton: “The Coalition’s nuclear strategy would increase Australia’s cumulative emissions over the period to 2050 by at least 1,462 Mt CO2-e compared with the renewables pathway.</a:t>
            </a:r>
          </a:p>
          <a:p>
            <a:r>
              <a:rPr lang="en-AU" sz="2000" b="1" u="sng" dirty="0">
                <a:hlinkClick r:id="rId4"/>
              </a:rPr>
              <a:t>Nuclear reactors a disaster for climate emissions</a:t>
            </a:r>
            <a:endParaRPr lang="en-AU" sz="2000" dirty="0"/>
          </a:p>
          <a:p>
            <a:r>
              <a:rPr lang="en-AU" u="sng" dirty="0">
                <a:hlinkClick r:id="rId5"/>
              </a:rPr>
              <a:t>New analysis</a:t>
            </a:r>
            <a:r>
              <a:rPr lang="en-AU" dirty="0"/>
              <a:t> by Solutions for Climate Australia has found that pursuing nuclear reactors in Australia would result in an additional 2.3 billion tonnes of climate emissions between now and 2050 when compared to the Australian Energy Market Operator’s Integrated System Plan ‘Step Change Scenario’.</a:t>
            </a:r>
          </a:p>
          <a:p>
            <a:r>
              <a:rPr lang="en-AU" sz="2000" b="1" u="sng" dirty="0">
                <a:hlinkClick r:id="rId6"/>
              </a:rPr>
              <a:t>Nuclear could ‘sound the death knell’ for Australia’s decarbonisation efforts, report says</a:t>
            </a:r>
            <a:endParaRPr lang="en-AU" sz="2000" dirty="0"/>
          </a:p>
          <a:p>
            <a:r>
              <a:rPr lang="en-AU" dirty="0"/>
              <a:t>A nuclear-powered Australian economy would result in higher-cost electricity and would “sound the death knell” for decarbonisation efforts if it distracts from renewables investment, a report by Bloomberg New Energy Finance argues.</a:t>
            </a:r>
          </a:p>
          <a:p>
            <a:r>
              <a:rPr lang="en-AU" sz="2000" b="1" u="sng" dirty="0">
                <a:hlinkClick r:id="rId7"/>
              </a:rPr>
              <a:t>Australia’s ‘carbon budget’ may blow out by 40% under the Coalition’s nuclear energy plan</a:t>
            </a:r>
            <a:r>
              <a:rPr lang="en-AU" sz="2000" b="1" dirty="0"/>
              <a:t> </a:t>
            </a:r>
            <a:endParaRPr lang="en-AU" sz="2000" dirty="0"/>
          </a:p>
          <a:p>
            <a:r>
              <a:rPr lang="en-AU" i="1" dirty="0"/>
              <a:t>July 2, 2024, The Conversation, Sven Teske, University of Technology Sydney </a:t>
            </a:r>
            <a:endParaRPr lang="en-AU" dirty="0"/>
          </a:p>
          <a:p>
            <a:r>
              <a:rPr lang="en-AU" dirty="0"/>
              <a:t>Even if the reactors are built, the negative impact on Australia’s carbon emissions would be huge. Over the next decade, the renewables transition would stall and coal and gas emissions would rise – possibly leading to a 40% blowout in Australia’s carbon budget.</a:t>
            </a:r>
          </a:p>
        </p:txBody>
      </p:sp>
    </p:spTree>
    <p:extLst>
      <p:ext uri="{BB962C8B-B14F-4D97-AF65-F5344CB8AC3E}">
        <p14:creationId xmlns:p14="http://schemas.microsoft.com/office/powerpoint/2010/main" val="389949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WHAT DO SCIENTISTS SAY?</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994411"/>
            <a:ext cx="11841480" cy="5530488"/>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AU" sz="2000" b="1" dirty="0">
                <a:effectLst/>
                <a:ea typeface="Calibri" panose="020F0502020204030204" pitchFamily="34" charset="0"/>
                <a:cs typeface="Times New Roman" panose="02020603050405020304" pitchFamily="18" charset="0"/>
              </a:rPr>
              <a:t>Australia's Chief Scientist Cathy Foley </a:t>
            </a:r>
            <a:r>
              <a:rPr lang="en-AU" sz="2000" b="1" u="none" strike="noStrike" dirty="0">
                <a:solidFill>
                  <a:srgbClr val="0000FF"/>
                </a:solidFill>
                <a:effectLst/>
                <a:ea typeface="Calibri" panose="020F0502020204030204" pitchFamily="34" charset="0"/>
                <a:cs typeface="Times New Roman" panose="02020603050405020304" pitchFamily="18" charset="0"/>
                <a:hlinkClick r:id="rId2"/>
              </a:rPr>
              <a:t>says</a:t>
            </a:r>
            <a:r>
              <a:rPr lang="en-AU" sz="2000" b="1" dirty="0">
                <a:effectLst/>
                <a:ea typeface="Calibri" panose="020F0502020204030204" pitchFamily="34" charset="0"/>
                <a:cs typeface="Times New Roman" panose="02020603050405020304" pitchFamily="18" charset="0"/>
              </a:rPr>
              <a:t> nuclear power is “expensive” and “it would take some time to build up the capability” to introduce it. </a:t>
            </a:r>
          </a:p>
          <a:p>
            <a:pPr marL="285750" indent="-285750">
              <a:lnSpc>
                <a:spcPct val="107000"/>
              </a:lnSpc>
              <a:spcAft>
                <a:spcPts val="800"/>
              </a:spcAft>
              <a:buFont typeface="Arial" panose="020B0604020202020204" pitchFamily="34" charset="0"/>
              <a:buChar char="•"/>
            </a:pPr>
            <a:r>
              <a:rPr lang="en-AU" sz="2000" b="1" dirty="0">
                <a:solidFill>
                  <a:schemeClr val="accent1"/>
                </a:solidFill>
                <a:effectLst/>
                <a:ea typeface="Calibri" panose="020F0502020204030204" pitchFamily="34" charset="0"/>
                <a:cs typeface="Times New Roman" panose="02020603050405020304" pitchFamily="18" charset="0"/>
              </a:rPr>
              <a:t>Former Australian Chief Scientist Alan Finkel </a:t>
            </a:r>
            <a:r>
              <a:rPr lang="en-AU" sz="2000" b="1" u="none" strike="noStrike" dirty="0">
                <a:solidFill>
                  <a:schemeClr val="accent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says</a:t>
            </a:r>
            <a:r>
              <a:rPr lang="en-AU" sz="2000" b="1" dirty="0">
                <a:solidFill>
                  <a:schemeClr val="accent1"/>
                </a:solidFill>
                <a:effectLst/>
                <a:ea typeface="Calibri" panose="020F0502020204030204" pitchFamily="34" charset="0"/>
                <a:cs typeface="Times New Roman" panose="02020603050405020304" pitchFamily="18" charset="0"/>
              </a:rPr>
              <a:t> that nuclear power is “too slow and too expensive” for Australia.</a:t>
            </a:r>
          </a:p>
          <a:p>
            <a:pPr marL="285750" indent="-285750">
              <a:lnSpc>
                <a:spcPct val="107000"/>
              </a:lnSpc>
              <a:spcAft>
                <a:spcPts val="800"/>
              </a:spcAft>
              <a:buFont typeface="Arial" panose="020B0604020202020204" pitchFamily="34" charset="0"/>
              <a:buChar char="•"/>
            </a:pPr>
            <a:r>
              <a:rPr lang="en-AU" sz="2000" b="1" dirty="0">
                <a:effectLst/>
                <a:ea typeface="Calibri" panose="020F0502020204030204" pitchFamily="34" charset="0"/>
                <a:cs typeface="Times New Roman" panose="02020603050405020304" pitchFamily="18" charset="0"/>
              </a:rPr>
              <a:t>Another former Australian Chief Scientist, Robin Batterham, </a:t>
            </a:r>
            <a:r>
              <a:rPr lang="en-AU" sz="2000" b="1" u="none" strike="noStrike" dirty="0">
                <a:solidFill>
                  <a:srgbClr val="0000FF"/>
                </a:solidFill>
                <a:effectLst/>
                <a:ea typeface="Calibri" panose="020F0502020204030204" pitchFamily="34" charset="0"/>
                <a:cs typeface="Times New Roman" panose="02020603050405020304" pitchFamily="18" charset="0"/>
                <a:hlinkClick r:id="rId4"/>
              </a:rPr>
              <a:t>says</a:t>
            </a:r>
            <a:r>
              <a:rPr lang="en-AU" sz="2000" b="1" dirty="0">
                <a:effectLst/>
                <a:ea typeface="Calibri" panose="020F0502020204030204" pitchFamily="34" charset="0"/>
                <a:cs typeface="Times New Roman" panose="02020603050405020304" pitchFamily="18" charset="0"/>
              </a:rPr>
              <a:t> that: “To reduce renewable targets in the belief that nuclear will be deployed later at scale would create a material risk of not achieving net zero, or doing so at an excessive cost.” </a:t>
            </a:r>
          </a:p>
          <a:p>
            <a:pPr marL="285750" indent="-285750">
              <a:lnSpc>
                <a:spcPct val="107000"/>
              </a:lnSpc>
              <a:spcAft>
                <a:spcPts val="800"/>
              </a:spcAft>
              <a:buFont typeface="Arial" panose="020B0604020202020204" pitchFamily="34" charset="0"/>
              <a:buChar char="•"/>
            </a:pPr>
            <a:r>
              <a:rPr lang="en-AU" sz="2000" b="1" dirty="0">
                <a:solidFill>
                  <a:schemeClr val="accent1"/>
                </a:solidFill>
                <a:effectLst/>
                <a:ea typeface="Calibri" panose="020F0502020204030204" pitchFamily="34" charset="0"/>
                <a:cs typeface="Times New Roman" panose="02020603050405020304" pitchFamily="18" charset="0"/>
              </a:rPr>
              <a:t>NSW Chief Scientist Hugh Durrant-Whyte </a:t>
            </a:r>
            <a:r>
              <a:rPr lang="en-AU" sz="2000" b="1" u="none" strike="noStrike" dirty="0">
                <a:solidFill>
                  <a:schemeClr val="accent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says</a:t>
            </a:r>
            <a:r>
              <a:rPr lang="en-AU" sz="2000" b="1" dirty="0">
                <a:solidFill>
                  <a:schemeClr val="accent1"/>
                </a:solidFill>
                <a:effectLst/>
                <a:ea typeface="Calibri" panose="020F0502020204030204" pitchFamily="34" charset="0"/>
                <a:cs typeface="Times New Roman" panose="02020603050405020304" pitchFamily="18" charset="0"/>
              </a:rPr>
              <a:t> that it would be "naive" to think a nuclear power plant could be built in Australia in less than two decades.</a:t>
            </a:r>
          </a:p>
          <a:p>
            <a:pPr marL="285750" indent="-285750">
              <a:lnSpc>
                <a:spcPct val="107000"/>
              </a:lnSpc>
              <a:spcAft>
                <a:spcPts val="800"/>
              </a:spcAft>
              <a:buFont typeface="Arial" panose="020B0604020202020204" pitchFamily="34" charset="0"/>
              <a:buChar char="•"/>
            </a:pPr>
            <a:r>
              <a:rPr lang="en-AU" sz="2000" b="1" dirty="0">
                <a:effectLst/>
                <a:ea typeface="Calibri" panose="020F0502020204030204" pitchFamily="34" charset="0"/>
                <a:cs typeface="Times New Roman" panose="02020603050405020304" pitchFamily="18" charset="0"/>
              </a:rPr>
              <a:t>Australia’s leading scientific organisation CSIRO </a:t>
            </a:r>
            <a:r>
              <a:rPr lang="en-AU" sz="2000" b="1" u="none" strike="noStrike" dirty="0">
                <a:solidFill>
                  <a:srgbClr val="0000FF"/>
                </a:solidFill>
                <a:effectLst/>
                <a:ea typeface="Calibri" panose="020F0502020204030204" pitchFamily="34" charset="0"/>
                <a:cs typeface="Times New Roman" panose="02020603050405020304" pitchFamily="18" charset="0"/>
                <a:hlinkClick r:id="rId6"/>
              </a:rPr>
              <a:t>says</a:t>
            </a:r>
            <a:r>
              <a:rPr lang="en-AU" sz="2000" b="1" dirty="0">
                <a:effectLst/>
                <a:ea typeface="Calibri" panose="020F0502020204030204" pitchFamily="34" charset="0"/>
                <a:cs typeface="Times New Roman" panose="02020603050405020304" pitchFamily="18" charset="0"/>
              </a:rPr>
              <a:t> that nuclear power “does not provide an economically competitive solution in Australia” and could not be deployed “within the timeframe required.”</a:t>
            </a:r>
          </a:p>
          <a:p>
            <a:pPr marL="285750" indent="-285750">
              <a:lnSpc>
                <a:spcPct val="107000"/>
              </a:lnSpc>
              <a:spcAft>
                <a:spcPts val="800"/>
              </a:spcAft>
              <a:buFont typeface="Arial" panose="020B0604020202020204" pitchFamily="34" charset="0"/>
              <a:buChar char="•"/>
            </a:pPr>
            <a:r>
              <a:rPr lang="en-AU" sz="2000" b="1" dirty="0">
                <a:solidFill>
                  <a:schemeClr val="accent1"/>
                </a:solidFill>
                <a:effectLst/>
                <a:ea typeface="Calibri" panose="020F0502020204030204" pitchFamily="34" charset="0"/>
                <a:cs typeface="Times New Roman" panose="02020603050405020304" pitchFamily="18" charset="0"/>
              </a:rPr>
              <a:t>The Climate Council ‒ including many of Australia's leading climate scientists ‒ </a:t>
            </a:r>
            <a:r>
              <a:rPr lang="en-AU" sz="2000" b="1" u="none" strike="noStrike" dirty="0">
                <a:solidFill>
                  <a:schemeClr val="accent1"/>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states</a:t>
            </a:r>
            <a:r>
              <a:rPr lang="en-AU" sz="2000" b="1" dirty="0">
                <a:solidFill>
                  <a:schemeClr val="accent1"/>
                </a:solidFill>
                <a:effectLst/>
                <a:ea typeface="Calibri" panose="020F0502020204030204" pitchFamily="34" charset="0"/>
                <a:cs typeface="Times New Roman" panose="02020603050405020304" pitchFamily="18" charset="0"/>
              </a:rPr>
              <a:t> that nuclear power plants "are not appropriate for Australia – and never will be", that nuclear power is “expensive, illegal, dangerous and decades away”, and that “we do not need distractions like nuclear to derail our progress” towards a renewable-powered future.</a:t>
            </a:r>
            <a:endParaRPr lang="en-AU" sz="2400" b="1" dirty="0">
              <a:solidFill>
                <a:schemeClr val="accent1"/>
              </a:solidFill>
            </a:endParaRPr>
          </a:p>
        </p:txBody>
      </p:sp>
    </p:spTree>
    <p:extLst>
      <p:ext uri="{BB962C8B-B14F-4D97-AF65-F5344CB8AC3E}">
        <p14:creationId xmlns:p14="http://schemas.microsoft.com/office/powerpoint/2010/main" val="28219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TOO SLOW</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822055"/>
            <a:ext cx="12114794" cy="6001643"/>
          </a:xfrm>
          <a:prstGeom prst="rect">
            <a:avLst/>
          </a:prstGeom>
          <a:noFill/>
        </p:spPr>
        <p:txBody>
          <a:bodyPr wrap="square" rtlCol="0">
            <a:spAutoFit/>
          </a:bodyPr>
          <a:lstStyle/>
          <a:p>
            <a:r>
              <a:rPr lang="en-AU" sz="2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Introducing nuclear power to Australia would necessitate:</a:t>
            </a:r>
            <a:endParaRPr lang="en-AU"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2200" b="1" dirty="0">
                <a:effectLst/>
                <a:latin typeface="Calibri" panose="020F0502020204030204" pitchFamily="34" charset="0"/>
                <a:ea typeface="Times New Roman" panose="02020603050405020304" pitchFamily="18" charset="0"/>
                <a:cs typeface="Calibri" panose="020F0502020204030204" pitchFamily="34" charset="0"/>
              </a:rPr>
              <a:t>At least 10 years for: licensing, vendor selection, site selection, regulation, Commonwealth/state negotiations, workforce recruitment and training; an environmental impact assessment process; legislative reform, etc.</a:t>
            </a:r>
          </a:p>
          <a:p>
            <a:pPr marL="285750" indent="-285750">
              <a:buFont typeface="Arial" panose="020B0604020202020204" pitchFamily="34" charset="0"/>
              <a:buChar char="•"/>
            </a:pPr>
            <a:r>
              <a:rPr lang="en-AU" sz="2200" b="1" dirty="0">
                <a:effectLst/>
                <a:latin typeface="Calibri" panose="020F0502020204030204" pitchFamily="34" charset="0"/>
                <a:ea typeface="Times New Roman" panose="02020603050405020304" pitchFamily="18" charset="0"/>
                <a:cs typeface="Calibri" panose="020F0502020204030204" pitchFamily="34" charset="0"/>
              </a:rPr>
              <a:t>Around 10 years for construction; and</a:t>
            </a:r>
            <a:endParaRPr lang="en-AU"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2200" b="1" dirty="0">
                <a:effectLst/>
                <a:latin typeface="Calibri" panose="020F0502020204030204" pitchFamily="34" charset="0"/>
                <a:ea typeface="Times New Roman" panose="02020603050405020304" pitchFamily="18" charset="0"/>
                <a:cs typeface="Calibri" panose="020F0502020204030204" pitchFamily="34" charset="0"/>
              </a:rPr>
              <a:t>An estimated </a:t>
            </a:r>
            <a:r>
              <a:rPr lang="en-AU" sz="22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6.5 years</a:t>
            </a:r>
            <a:r>
              <a:rPr lang="en-AU" sz="2200" b="1" dirty="0">
                <a:effectLst/>
                <a:latin typeface="Calibri" panose="020F0502020204030204" pitchFamily="34" charset="0"/>
                <a:ea typeface="Times New Roman" panose="02020603050405020304" pitchFamily="18" charset="0"/>
                <a:cs typeface="Calibri" panose="020F0502020204030204" pitchFamily="34" charset="0"/>
              </a:rPr>
              <a:t> of reactor operation to repay the energy and carbon debts from construction.</a:t>
            </a:r>
          </a:p>
          <a:p>
            <a:r>
              <a:rPr lang="en-AU" sz="2200" b="1" i="1" dirty="0">
                <a:latin typeface="Calibri" panose="020F0502020204030204" pitchFamily="34" charset="0"/>
                <a:ea typeface="Times New Roman" panose="02020603050405020304" pitchFamily="18" charset="0"/>
                <a:cs typeface="Calibri" panose="020F0502020204030204" pitchFamily="34" charset="0"/>
              </a:rPr>
              <a:t>So nuclear power couldn’t contribute to greenhouse emissions reductions until ~2050.</a:t>
            </a:r>
            <a:endParaRPr lang="en-AU" sz="2200" b="1" i="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sz="900" b="1" dirty="0"/>
          </a:p>
          <a:p>
            <a:r>
              <a:rPr lang="en-AU" sz="2200" b="1" dirty="0">
                <a:solidFill>
                  <a:srgbClr val="FF0000"/>
                </a:solidFill>
              </a:rPr>
              <a:t>Overseas examples</a:t>
            </a:r>
          </a:p>
          <a:p>
            <a:pPr marL="285750" indent="-285750">
              <a:buFont typeface="Arial" panose="020B0604020202020204" pitchFamily="34" charset="0"/>
              <a:buChar char="•"/>
            </a:pPr>
            <a:r>
              <a:rPr lang="en-AU" sz="2200" b="1" dirty="0"/>
              <a:t>USA Vogtle project: 18 years for planning and construction.</a:t>
            </a:r>
          </a:p>
          <a:p>
            <a:pPr marL="285750" indent="-285750">
              <a:buFont typeface="Arial" panose="020B0604020202020204" pitchFamily="34" charset="0"/>
              <a:buChar char="•"/>
            </a:pPr>
            <a:r>
              <a:rPr lang="en-AU" sz="2200" b="1" dirty="0"/>
              <a:t>France: 17+ years just for construction.</a:t>
            </a:r>
          </a:p>
          <a:p>
            <a:pPr marL="285750" indent="-285750">
              <a:buFont typeface="Arial" panose="020B0604020202020204" pitchFamily="34" charset="0"/>
              <a:buChar char="•"/>
            </a:pPr>
            <a:r>
              <a:rPr lang="en-AU" sz="2200" b="1" dirty="0"/>
              <a:t>UK: 20-25+ years for planning and construction.</a:t>
            </a:r>
          </a:p>
          <a:p>
            <a:pPr marL="285750" indent="-285750">
              <a:buFont typeface="Arial" panose="020B0604020202020204" pitchFamily="34" charset="0"/>
              <a:buChar char="•"/>
            </a:pPr>
            <a:r>
              <a:rPr lang="en-AU" sz="2200" b="1" dirty="0"/>
              <a:t>Finland: 17 years just for construction.</a:t>
            </a:r>
          </a:p>
          <a:p>
            <a:endParaRPr lang="en-AU" sz="900" b="1" dirty="0"/>
          </a:p>
          <a:p>
            <a:r>
              <a:rPr lang="en-AU" sz="2200" b="1" dirty="0">
                <a:solidFill>
                  <a:srgbClr val="FF0000"/>
                </a:solidFill>
              </a:rPr>
              <a:t>The Coalition’s claim that reactors could be operating by the mid-2030s is nonsense.</a:t>
            </a:r>
          </a:p>
          <a:p>
            <a:endParaRPr lang="en-AU" sz="900" b="1" dirty="0"/>
          </a:p>
          <a:p>
            <a:r>
              <a:rPr lang="en-AU" sz="2200" b="1" dirty="0"/>
              <a:t>Former Australian Chief Scientist Dr. Alan Finkel: “Any call to go directly from coal to nuclear is effectively a call to delay decarbonisation of our electricity system by 20 years.”</a:t>
            </a:r>
            <a:endParaRPr lang="en-AU" sz="2200" b="1" dirty="0">
              <a:solidFill>
                <a:srgbClr val="FF0000"/>
              </a:solidFill>
            </a:endParaRPr>
          </a:p>
        </p:txBody>
      </p:sp>
    </p:spTree>
    <p:extLst>
      <p:ext uri="{BB962C8B-B14F-4D97-AF65-F5344CB8AC3E}">
        <p14:creationId xmlns:p14="http://schemas.microsoft.com/office/powerpoint/2010/main" val="18827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TOO EXPENSIVE</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960121"/>
            <a:ext cx="11841480" cy="6001643"/>
          </a:xfrm>
          <a:prstGeom prst="rect">
            <a:avLst/>
          </a:prstGeom>
          <a:noFill/>
        </p:spPr>
        <p:txBody>
          <a:bodyPr wrap="square" rtlCol="0">
            <a:spAutoFit/>
          </a:bodyPr>
          <a:lstStyle/>
          <a:p>
            <a:r>
              <a:rPr lang="en-AU" sz="2400" b="1" u="sng" dirty="0">
                <a:solidFill>
                  <a:srgbClr val="0000FF"/>
                </a:solidFill>
                <a:effectLst/>
                <a:ea typeface="Calibri" panose="020F0502020204030204" pitchFamily="34" charset="0"/>
                <a:cs typeface="Times New Roman" panose="02020603050405020304" pitchFamily="18" charset="0"/>
                <a:hlinkClick r:id="rId2"/>
              </a:rPr>
              <a:t>ACF ‘Power Games’ report:</a:t>
            </a:r>
            <a:endParaRPr lang="en-AU"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Comparing costs of large reactors in the UK and US, and SMR cost estimates, with CSIRO estimates for firmed renewables, nuclear costs (large or small) would need to come down by two-thirds to be competitive with firmed renewables.</a:t>
            </a:r>
          </a:p>
          <a:p>
            <a:pPr marL="285750" indent="-285750">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Replacing Australia’s 21.3 gigawatts of coal plants with nuclear, large or small, would cost $500 billion to $650 billion (and much more to train a nuclear workforce etc. etc.)</a:t>
            </a:r>
          </a:p>
          <a:p>
            <a:endParaRPr lang="en-AU" dirty="0">
              <a:ea typeface="Calibri" panose="020F0502020204030204" pitchFamily="34" charset="0"/>
              <a:cs typeface="Times New Roman" panose="02020603050405020304" pitchFamily="18" charset="0"/>
            </a:endParaRPr>
          </a:p>
          <a:p>
            <a:r>
              <a:rPr lang="en-AU" sz="2400" b="1" u="sng" dirty="0">
                <a:solidFill>
                  <a:srgbClr val="0000FF"/>
                </a:solidFill>
                <a:effectLst/>
                <a:ea typeface="Calibri" panose="020F0502020204030204" pitchFamily="34" charset="0"/>
                <a:cs typeface="Times New Roman" panose="02020603050405020304" pitchFamily="18" charset="0"/>
                <a:hlinkClick r:id="rId3"/>
              </a:rPr>
              <a:t>Levelised cost of electricity review</a:t>
            </a:r>
            <a:endParaRPr lang="en-AU" sz="2400" dirty="0">
              <a:effectLst/>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Times New Roman" panose="02020603050405020304" pitchFamily="18" charset="0"/>
              </a:rPr>
              <a:t>A report prepared for the Clean Energy Council by Egis, a leading global consulting, construction and engineering firm. May 2024.</a:t>
            </a:r>
          </a:p>
          <a:p>
            <a:r>
              <a:rPr lang="en-AU" sz="1800" dirty="0">
                <a:effectLst/>
                <a:ea typeface="Calibri" panose="020F0502020204030204" pitchFamily="34" charset="0"/>
                <a:cs typeface="Times New Roman" panose="02020603050405020304" pitchFamily="18" charset="0"/>
              </a:rPr>
              <a:t>Nuclear power is up to six times more expensive than renewable energy.</a:t>
            </a:r>
          </a:p>
          <a:p>
            <a:endParaRPr lang="en-AU" sz="1800" dirty="0">
              <a:effectLst/>
              <a:ea typeface="Calibri" panose="020F0502020204030204" pitchFamily="34" charset="0"/>
              <a:cs typeface="Times New Roman" panose="02020603050405020304" pitchFamily="18" charset="0"/>
            </a:endParaRPr>
          </a:p>
          <a:p>
            <a:r>
              <a:rPr lang="en-AU" sz="2400" b="1" u="sng" dirty="0">
                <a:solidFill>
                  <a:srgbClr val="0000FF"/>
                </a:solidFill>
                <a:effectLst/>
                <a:ea typeface="Calibri" panose="020F0502020204030204" pitchFamily="34" charset="0"/>
                <a:cs typeface="Times New Roman" panose="02020603050405020304" pitchFamily="18" charset="0"/>
                <a:hlinkClick r:id="rId4"/>
              </a:rPr>
              <a:t>Nuclear is unviable because of economics, not engineering</a:t>
            </a:r>
            <a:endParaRPr lang="en-AU" sz="2400" dirty="0">
              <a:effectLst/>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Times New Roman" panose="02020603050405020304" pitchFamily="18" charset="0"/>
              </a:rPr>
              <a:t>Even if all that mattered was the cheapest possible energy that meets minimum levels of reliability and emissions, the Coalition's plan fails.</a:t>
            </a:r>
          </a:p>
          <a:p>
            <a:r>
              <a:rPr lang="en-AU" sz="1800" i="1" dirty="0">
                <a:effectLst/>
                <a:ea typeface="Calibri" panose="020F0502020204030204" pitchFamily="34" charset="0"/>
                <a:cs typeface="Times New Roman" panose="02020603050405020304" pitchFamily="18" charset="0"/>
              </a:rPr>
              <a:t>June 23, 2024, Australian Financial Review, Steven Hamilton and Luke Heeney</a:t>
            </a:r>
          </a:p>
          <a:p>
            <a:endParaRPr lang="en-AU" sz="1800" dirty="0">
              <a:effectLst/>
              <a:ea typeface="Calibri" panose="020F0502020204030204" pitchFamily="34" charset="0"/>
              <a:cs typeface="Times New Roman" panose="02020603050405020304" pitchFamily="18" charset="0"/>
            </a:endParaRPr>
          </a:p>
          <a:p>
            <a:r>
              <a:rPr lang="en-AU" sz="2400" b="1" u="sng" dirty="0">
                <a:solidFill>
                  <a:srgbClr val="0000FF"/>
                </a:solidFill>
                <a:effectLst/>
                <a:ea typeface="Calibri" panose="020F0502020204030204" pitchFamily="34" charset="0"/>
                <a:cs typeface="Times New Roman" panose="02020603050405020304" pitchFamily="18" charset="0"/>
                <a:hlinkClick r:id="rId5"/>
              </a:rPr>
              <a:t>Power bills could rise by $1,000 a year under Coalition plan</a:t>
            </a:r>
            <a:endParaRPr lang="en-AU" sz="2400" b="1" u="sng" dirty="0">
              <a:solidFill>
                <a:srgbClr val="0000FF"/>
              </a:solidFill>
              <a:effectLst/>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Times New Roman" panose="02020603050405020304" pitchFamily="18" charset="0"/>
              </a:rPr>
              <a:t>Australians’ annual household power bills could increase by hundreds of dollars, and up to $1,000, under a Coalition plan to slow the rollout of large-scale renewable energy and use more gas-fired electricity before nuclear plants are ready, analysts say.</a:t>
            </a:r>
            <a:endParaRPr lang="en-AU" sz="2400" b="1" dirty="0">
              <a:solidFill>
                <a:srgbClr val="FF0000"/>
              </a:solidFill>
            </a:endParaRPr>
          </a:p>
        </p:txBody>
      </p:sp>
    </p:spTree>
    <p:extLst>
      <p:ext uri="{BB962C8B-B14F-4D97-AF65-F5344CB8AC3E}">
        <p14:creationId xmlns:p14="http://schemas.microsoft.com/office/powerpoint/2010/main" val="40768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TOO EXPENSIVE</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994411"/>
            <a:ext cx="11841480" cy="3416320"/>
          </a:xfrm>
          <a:prstGeom prst="rect">
            <a:avLst/>
          </a:prstGeom>
          <a:noFill/>
        </p:spPr>
        <p:txBody>
          <a:bodyPr wrap="square" rtlCol="0">
            <a:spAutoFit/>
          </a:bodyPr>
          <a:lstStyle/>
          <a:p>
            <a:r>
              <a:rPr lang="en-AU" sz="2400" b="1" u="sng" dirty="0">
                <a:solidFill>
                  <a:srgbClr val="0000FF"/>
                </a:solidFill>
                <a:effectLst/>
                <a:ea typeface="Calibri" panose="020F0502020204030204" pitchFamily="34" charset="0"/>
                <a:cs typeface="Times New Roman" panose="02020603050405020304" pitchFamily="18" charset="0"/>
                <a:hlinkClick r:id="rId3"/>
              </a:rPr>
              <a:t>Coalition’s taxpayer-funded nuclear con a road to ruin</a:t>
            </a:r>
            <a:endParaRPr lang="en-AU" sz="2400" dirty="0">
              <a:effectLst/>
              <a:ea typeface="Calibri" panose="020F0502020204030204" pitchFamily="34" charset="0"/>
              <a:cs typeface="Times New Roman" panose="02020603050405020304" pitchFamily="18" charset="0"/>
            </a:endParaRPr>
          </a:p>
          <a:p>
            <a:r>
              <a:rPr lang="en-AU" sz="1800" i="1" dirty="0">
                <a:effectLst/>
                <a:ea typeface="Calibri" panose="020F0502020204030204" pitchFamily="34" charset="0"/>
                <a:cs typeface="Times New Roman" panose="02020603050405020304" pitchFamily="18" charset="0"/>
              </a:rPr>
              <a:t>Tim Buckley and Annemarie Jonson, 25 June 2024, Australian Financial Review</a:t>
            </a:r>
            <a:endParaRPr lang="en-AU" sz="1800" dirty="0">
              <a:effectLst/>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Times New Roman" panose="02020603050405020304" pitchFamily="18" charset="0"/>
              </a:rPr>
              <a:t>It beggars belief that the alternative government proposes nationalising an uncosted nuclear debt bomb and detonating it at the heart of domestic energy and climate policy.</a:t>
            </a:r>
          </a:p>
          <a:p>
            <a:r>
              <a:rPr lang="en-AU" sz="1800" dirty="0">
                <a:effectLst/>
                <a:ea typeface="Calibri" panose="020F0502020204030204" pitchFamily="34" charset="0"/>
                <a:cs typeface="Times New Roman" panose="02020603050405020304" pitchFamily="18" charset="0"/>
              </a:rPr>
              <a:t>We estimate that the fiscal damage would be in the order of a minimum $100 billion, but likely considerably more given the international experience.</a:t>
            </a:r>
          </a:p>
          <a:p>
            <a:r>
              <a:rPr lang="en-AU" sz="2400" b="1" u="sng" dirty="0">
                <a:solidFill>
                  <a:srgbClr val="0000FF"/>
                </a:solidFill>
                <a:effectLst/>
                <a:ea typeface="Calibri" panose="020F0502020204030204" pitchFamily="34" charset="0"/>
                <a:cs typeface="Times New Roman" panose="02020603050405020304" pitchFamily="18" charset="0"/>
                <a:hlinkClick r:id="rId4"/>
              </a:rPr>
              <a:t>Dutton’s nuclear plan could cost up to $600 billion</a:t>
            </a:r>
            <a:endParaRPr lang="en-AU" sz="2400" b="1" u="sng" dirty="0">
              <a:solidFill>
                <a:srgbClr val="0000FF"/>
              </a:solidFill>
              <a:effectLst/>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Times New Roman" panose="02020603050405020304" pitchFamily="18" charset="0"/>
              </a:rPr>
              <a:t>Using data from the CSIRO’s latest GenCost report and the Australian Energy Market Operator’s Integrated System Plan, the Smart Energy Council </a:t>
            </a:r>
            <a:r>
              <a:rPr lang="en-AU" sz="1800" u="sng" dirty="0">
                <a:solidFill>
                  <a:srgbClr val="0000FF"/>
                </a:solidFill>
                <a:effectLst/>
                <a:ea typeface="Calibri" panose="020F0502020204030204" pitchFamily="34" charset="0"/>
                <a:cs typeface="Times New Roman" panose="02020603050405020304" pitchFamily="18" charset="0"/>
                <a:hlinkClick r:id="rId5"/>
              </a:rPr>
              <a:t>estimates</a:t>
            </a:r>
            <a:r>
              <a:rPr lang="en-AU" sz="1800" dirty="0">
                <a:effectLst/>
                <a:ea typeface="Calibri" panose="020F0502020204030204" pitchFamily="34" charset="0"/>
                <a:cs typeface="Times New Roman" panose="02020603050405020304" pitchFamily="18" charset="0"/>
              </a:rPr>
              <a:t> the cost to taxpayers of building 7 reactors to be at least $116 billion. Cost overruns could mean a $600 billion bill to Australian taxpayers.</a:t>
            </a:r>
          </a:p>
          <a:p>
            <a:r>
              <a:rPr lang="en-AU" sz="2400" b="1" u="sng" dirty="0">
                <a:solidFill>
                  <a:srgbClr val="0000FF"/>
                </a:solidFill>
                <a:effectLst/>
                <a:ea typeface="Calibri" panose="020F0502020204030204" pitchFamily="34" charset="0"/>
                <a:hlinkClick r:id="rId6"/>
              </a:rPr>
              <a:t>CSIRO GenCost report, May 2024</a:t>
            </a:r>
            <a:endParaRPr lang="en-AU" sz="2400" b="1" dirty="0">
              <a:solidFill>
                <a:srgbClr val="FF0000"/>
              </a:solidFill>
            </a:endParaRPr>
          </a:p>
        </p:txBody>
      </p:sp>
      <p:graphicFrame>
        <p:nvGraphicFramePr>
          <p:cNvPr id="8" name="Table 7">
            <a:extLst>
              <a:ext uri="{FF2B5EF4-FFF2-40B4-BE49-F238E27FC236}">
                <a16:creationId xmlns:a16="http://schemas.microsoft.com/office/drawing/2014/main" id="{6917C253-87D5-A3F2-DC8A-10A13A99EF4F}"/>
              </a:ext>
            </a:extLst>
          </p:cNvPr>
          <p:cNvGraphicFramePr>
            <a:graphicFrameLocks noGrp="1"/>
          </p:cNvGraphicFramePr>
          <p:nvPr>
            <p:extLst>
              <p:ext uri="{D42A27DB-BD31-4B8C-83A1-F6EECF244321}">
                <p14:modId xmlns:p14="http://schemas.microsoft.com/office/powerpoint/2010/main" val="2301498591"/>
              </p:ext>
            </p:extLst>
          </p:nvPr>
        </p:nvGraphicFramePr>
        <p:xfrm>
          <a:off x="113030" y="4355624"/>
          <a:ext cx="8493759" cy="2248789"/>
        </p:xfrm>
        <a:graphic>
          <a:graphicData uri="http://schemas.openxmlformats.org/drawingml/2006/table">
            <a:tbl>
              <a:tblPr firstRow="1" firstCol="1" bandRow="1">
                <a:tableStyleId>{5C22544A-7EE6-4342-B048-85BDC9FD1C3A}</a:tableStyleId>
              </a:tblPr>
              <a:tblGrid>
                <a:gridCol w="4298950">
                  <a:extLst>
                    <a:ext uri="{9D8B030D-6E8A-4147-A177-3AD203B41FA5}">
                      <a16:colId xmlns:a16="http://schemas.microsoft.com/office/drawing/2014/main" val="4184212253"/>
                    </a:ext>
                  </a:extLst>
                </a:gridCol>
                <a:gridCol w="2148840">
                  <a:extLst>
                    <a:ext uri="{9D8B030D-6E8A-4147-A177-3AD203B41FA5}">
                      <a16:colId xmlns:a16="http://schemas.microsoft.com/office/drawing/2014/main" val="3815317693"/>
                    </a:ext>
                  </a:extLst>
                </a:gridCol>
                <a:gridCol w="2045969">
                  <a:extLst>
                    <a:ext uri="{9D8B030D-6E8A-4147-A177-3AD203B41FA5}">
                      <a16:colId xmlns:a16="http://schemas.microsoft.com/office/drawing/2014/main" val="876161460"/>
                    </a:ext>
                  </a:extLst>
                </a:gridCol>
              </a:tblGrid>
              <a:tr h="212519">
                <a:tc>
                  <a:txBody>
                    <a:bodyPr/>
                    <a:lstStyle/>
                    <a:p>
                      <a:pPr marL="457200"/>
                      <a:r>
                        <a:rPr lang="en-AU" sz="1200" dirty="0">
                          <a:effectLst/>
                        </a:rPr>
                        <a:t> </a:t>
                      </a: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dirty="0">
                          <a:effectLst/>
                        </a:rPr>
                        <a:t>2023  ($/MWh)</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dirty="0">
                          <a:effectLst/>
                        </a:rPr>
                        <a:t>2030 ($/MWh)</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744348"/>
                  </a:ext>
                </a:extLst>
              </a:tr>
              <a:tr h="212519">
                <a:tc>
                  <a:txBody>
                    <a:bodyPr/>
                    <a:lstStyle/>
                    <a:p>
                      <a:pPr marL="457200"/>
                      <a:r>
                        <a:rPr lang="en-AU" sz="1800" dirty="0">
                          <a:effectLst/>
                        </a:rPr>
                        <a:t>Large-scale nuclear</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155-252</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141-233</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9958005"/>
                  </a:ext>
                </a:extLst>
              </a:tr>
              <a:tr h="425037">
                <a:tc>
                  <a:txBody>
                    <a:bodyPr/>
                    <a:lstStyle/>
                    <a:p>
                      <a:pPr marL="457200"/>
                      <a:r>
                        <a:rPr lang="en-AU" sz="1800" dirty="0">
                          <a:effectLst/>
                        </a:rPr>
                        <a:t>Small modular reactors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387-641</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230-382</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007737"/>
                  </a:ext>
                </a:extLst>
              </a:tr>
              <a:tr h="1275112">
                <a:tc>
                  <a:txBody>
                    <a:bodyPr/>
                    <a:lstStyle/>
                    <a:p>
                      <a:pPr marL="457200"/>
                      <a:r>
                        <a:rPr lang="en-AU" sz="1800" dirty="0">
                          <a:effectLst/>
                        </a:rPr>
                        <a:t>90% wind and solar PV supply to the National Electricity Market including storage and transmission costs</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100-143</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r>
                        <a:rPr lang="en-AU" sz="1800" b="1" dirty="0">
                          <a:effectLst/>
                        </a:rPr>
                        <a:t>89-128</a:t>
                      </a:r>
                      <a:endParaRPr lang="en-A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1450444"/>
                  </a:ext>
                </a:extLst>
              </a:tr>
            </a:tbl>
          </a:graphicData>
        </a:graphic>
      </p:graphicFrame>
      <p:sp>
        <p:nvSpPr>
          <p:cNvPr id="9" name="Rectangle 3">
            <a:extLst>
              <a:ext uri="{FF2B5EF4-FFF2-40B4-BE49-F238E27FC236}">
                <a16:creationId xmlns:a16="http://schemas.microsoft.com/office/drawing/2014/main" id="{F0D4B22D-C8CB-46FC-1288-B6B37C01984F}"/>
              </a:ext>
            </a:extLst>
          </p:cNvPr>
          <p:cNvSpPr>
            <a:spLocks noChangeArrowheads="1"/>
          </p:cNvSpPr>
          <p:nvPr/>
        </p:nvSpPr>
        <p:spPr bwMode="auto">
          <a:xfrm>
            <a:off x="-952" y="4733607"/>
            <a:ext cx="15629452" cy="5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Tree>
    <p:extLst>
      <p:ext uri="{BB962C8B-B14F-4D97-AF65-F5344CB8AC3E}">
        <p14:creationId xmlns:p14="http://schemas.microsoft.com/office/powerpoint/2010/main" val="313485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09220"/>
            <a:ext cx="10789920" cy="707886"/>
          </a:xfrm>
          <a:prstGeom prst="rect">
            <a:avLst/>
          </a:prstGeom>
          <a:noFill/>
        </p:spPr>
        <p:txBody>
          <a:bodyPr wrap="square" rtlCol="0">
            <a:spAutoFit/>
          </a:bodyPr>
          <a:lstStyle/>
          <a:p>
            <a:pPr algn="ctr"/>
            <a:r>
              <a:rPr lang="en-AU" sz="4000" b="1" dirty="0">
                <a:solidFill>
                  <a:srgbClr val="FF0000"/>
                </a:solidFill>
              </a:rPr>
              <a:t>SMALL MODULAR REACTORS (SMRs)</a:t>
            </a:r>
            <a:endParaRPr lang="en-AU" sz="2400" b="1" dirty="0">
              <a:solidFill>
                <a:srgbClr val="FF0000"/>
              </a:solidFill>
            </a:endParaRPr>
          </a:p>
        </p:txBody>
      </p:sp>
      <p:sp>
        <p:nvSpPr>
          <p:cNvPr id="4" name="TextBox 3">
            <a:extLst>
              <a:ext uri="{FF2B5EF4-FFF2-40B4-BE49-F238E27FC236}">
                <a16:creationId xmlns:a16="http://schemas.microsoft.com/office/drawing/2014/main" id="{3198CCD2-2089-3A25-084B-5A7943124F07}"/>
              </a:ext>
            </a:extLst>
          </p:cNvPr>
          <p:cNvSpPr txBox="1"/>
          <p:nvPr/>
        </p:nvSpPr>
        <p:spPr>
          <a:xfrm>
            <a:off x="137160" y="845820"/>
            <a:ext cx="11407140" cy="5632311"/>
          </a:xfrm>
          <a:prstGeom prst="rect">
            <a:avLst/>
          </a:prstGeom>
          <a:noFill/>
        </p:spPr>
        <p:txBody>
          <a:bodyPr wrap="square" rtlCol="0">
            <a:spAutoFit/>
          </a:bodyPr>
          <a:lstStyle/>
          <a:p>
            <a:r>
              <a:rPr lang="en-AU" sz="2400" b="1" dirty="0"/>
              <a:t>&lt; 300 MW</a:t>
            </a:r>
          </a:p>
          <a:p>
            <a:r>
              <a:rPr lang="en-AU" sz="2400" b="1" dirty="0"/>
              <a:t>Serial factor production of reactor components.</a:t>
            </a:r>
          </a:p>
          <a:p>
            <a:pPr marL="571500" indent="-571500">
              <a:buFont typeface="Arial" panose="020B0604020202020204" pitchFamily="34" charset="0"/>
              <a:buChar char="•"/>
            </a:pPr>
            <a:endParaRPr lang="en-AU" sz="2400" dirty="0"/>
          </a:p>
          <a:p>
            <a:r>
              <a:rPr lang="en-AU" sz="2400" b="1" dirty="0"/>
              <a:t>SMRs in China and Russia</a:t>
            </a:r>
          </a:p>
          <a:p>
            <a:pPr marL="457200" indent="-457200">
              <a:buFont typeface="Arial" panose="020B0604020202020204" pitchFamily="34" charset="0"/>
              <a:buChar char="•"/>
            </a:pPr>
            <a:r>
              <a:rPr lang="en-AU" sz="2400" dirty="0"/>
              <a:t>Both countries have one twin-reactor SMR</a:t>
            </a:r>
          </a:p>
          <a:p>
            <a:pPr marL="457200" indent="-457200">
              <a:buFont typeface="Arial" panose="020B0604020202020204" pitchFamily="34" charset="0"/>
              <a:buChar char="•"/>
            </a:pPr>
            <a:r>
              <a:rPr lang="en-AU" sz="2400" dirty="0"/>
              <a:t>But no modular construction techniques</a:t>
            </a:r>
          </a:p>
          <a:p>
            <a:pPr marL="457200" indent="-457200">
              <a:buFont typeface="Arial" panose="020B0604020202020204" pitchFamily="34" charset="0"/>
              <a:buChar char="•"/>
            </a:pPr>
            <a:r>
              <a:rPr lang="en-AU" sz="2400" dirty="0"/>
              <a:t>Couldn’t even be called prototype SMRs since there are no plans to mass-produce more.</a:t>
            </a:r>
          </a:p>
          <a:p>
            <a:pPr marL="457200" indent="-457200">
              <a:buFont typeface="Arial" panose="020B0604020202020204" pitchFamily="34" charset="0"/>
              <a:buChar char="•"/>
            </a:pPr>
            <a:endParaRPr lang="en-AU" sz="2400" dirty="0"/>
          </a:p>
          <a:p>
            <a:r>
              <a:rPr lang="en-AU" sz="2400" b="1" dirty="0"/>
              <a:t>SMRs don’t exist.</a:t>
            </a:r>
          </a:p>
          <a:p>
            <a:pPr marL="571500" indent="-571500">
              <a:buFont typeface="Arial" panose="020B0604020202020204" pitchFamily="34" charset="0"/>
              <a:buChar char="•"/>
            </a:pPr>
            <a:endParaRPr lang="en-AU" sz="2400" dirty="0"/>
          </a:p>
          <a:p>
            <a:r>
              <a:rPr lang="en-AU" sz="2400" b="1" dirty="0"/>
              <a:t>Many failed SMR projects</a:t>
            </a:r>
            <a:r>
              <a:rPr lang="en-AU" sz="2400" dirty="0"/>
              <a:t>, e.g. NuScale in the US abandoned its first project in Idaho after costs rose to an </a:t>
            </a:r>
            <a:r>
              <a:rPr lang="en-US" sz="2400" dirty="0"/>
              <a:t>exorbitant A$14.0 billion for a 462 MW plant.</a:t>
            </a:r>
          </a:p>
          <a:p>
            <a:endParaRPr lang="en-US" sz="2400" dirty="0"/>
          </a:p>
          <a:p>
            <a:r>
              <a:rPr lang="en-US" sz="2400" b="1" dirty="0"/>
              <a:t>More info: </a:t>
            </a:r>
            <a:r>
              <a:rPr lang="en-AU" sz="2400" dirty="0">
                <a:hlinkClick r:id="rId2"/>
              </a:rPr>
              <a:t>nuclear.foe.org.au/smr/</a:t>
            </a:r>
            <a:endParaRPr lang="en-AU" sz="2400" dirty="0"/>
          </a:p>
        </p:txBody>
      </p:sp>
    </p:spTree>
    <p:extLst>
      <p:ext uri="{BB962C8B-B14F-4D97-AF65-F5344CB8AC3E}">
        <p14:creationId xmlns:p14="http://schemas.microsoft.com/office/powerpoint/2010/main" val="84916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223520" y="30480"/>
            <a:ext cx="5872480" cy="2185214"/>
          </a:xfrm>
          <a:prstGeom prst="rect">
            <a:avLst/>
          </a:prstGeom>
          <a:noFill/>
        </p:spPr>
        <p:txBody>
          <a:bodyPr wrap="square">
            <a:spAutoFit/>
          </a:bodyPr>
          <a:lstStyle/>
          <a:p>
            <a:r>
              <a:rPr lang="en-AU" sz="4000" b="1" dirty="0">
                <a:solidFill>
                  <a:srgbClr val="FF0000"/>
                </a:solidFill>
              </a:rPr>
              <a:t>TOO RISKY</a:t>
            </a:r>
          </a:p>
          <a:p>
            <a:pPr marL="457200" indent="-457200">
              <a:buFont typeface="Arial" panose="020B0604020202020204" pitchFamily="34" charset="0"/>
              <a:buChar char="•"/>
            </a:pPr>
            <a:r>
              <a:rPr lang="en-AU" sz="3200" b="1" dirty="0"/>
              <a:t>Weapons proliferation</a:t>
            </a:r>
          </a:p>
          <a:p>
            <a:pPr marL="457200" indent="-457200">
              <a:buFont typeface="Arial" panose="020B0604020202020204" pitchFamily="34" charset="0"/>
              <a:buChar char="•"/>
            </a:pPr>
            <a:r>
              <a:rPr lang="en-AU" sz="3200" b="1" dirty="0"/>
              <a:t>Attacks on nuclear plants</a:t>
            </a:r>
          </a:p>
          <a:p>
            <a:pPr marL="457200" indent="-457200">
              <a:buFont typeface="Arial" panose="020B0604020202020204" pitchFamily="34" charset="0"/>
              <a:buChar char="•"/>
            </a:pPr>
            <a:r>
              <a:rPr lang="en-AU" sz="3200" b="1" dirty="0"/>
              <a:t>Accidents</a:t>
            </a:r>
          </a:p>
        </p:txBody>
      </p:sp>
      <p:pic>
        <p:nvPicPr>
          <p:cNvPr id="5" name="Picture 4" descr="Icon&#10;&#10;Description automatically generated">
            <a:extLst>
              <a:ext uri="{FF2B5EF4-FFF2-40B4-BE49-F238E27FC236}">
                <a16:creationId xmlns:a16="http://schemas.microsoft.com/office/drawing/2014/main" id="{83201AC3-4119-BD3C-F1A5-C2997A98947A}"/>
              </a:ext>
            </a:extLst>
          </p:cNvPr>
          <p:cNvPicPr>
            <a:picLocks noChangeAspect="1"/>
          </p:cNvPicPr>
          <p:nvPr/>
        </p:nvPicPr>
        <p:blipFill>
          <a:blip r:embed="rId2"/>
          <a:stretch>
            <a:fillRect/>
          </a:stretch>
        </p:blipFill>
        <p:spPr>
          <a:xfrm>
            <a:off x="6755129" y="121920"/>
            <a:ext cx="2160465" cy="2160465"/>
          </a:xfrm>
          <a:prstGeom prst="rect">
            <a:avLst/>
          </a:prstGeom>
        </p:spPr>
      </p:pic>
      <p:pic>
        <p:nvPicPr>
          <p:cNvPr id="9" name="Picture 8" descr="Icon&#10;&#10;Description automatically generated">
            <a:extLst>
              <a:ext uri="{FF2B5EF4-FFF2-40B4-BE49-F238E27FC236}">
                <a16:creationId xmlns:a16="http://schemas.microsoft.com/office/drawing/2014/main" id="{1F414C59-31E3-6A82-9689-327C1793B021}"/>
              </a:ext>
            </a:extLst>
          </p:cNvPr>
          <p:cNvPicPr>
            <a:picLocks noChangeAspect="1"/>
          </p:cNvPicPr>
          <p:nvPr/>
        </p:nvPicPr>
        <p:blipFill>
          <a:blip r:embed="rId3"/>
          <a:stretch>
            <a:fillRect/>
          </a:stretch>
        </p:blipFill>
        <p:spPr>
          <a:xfrm>
            <a:off x="265429" y="2743200"/>
            <a:ext cx="3524707" cy="3524707"/>
          </a:xfrm>
          <a:prstGeom prst="rect">
            <a:avLst/>
          </a:prstGeom>
        </p:spPr>
      </p:pic>
      <p:pic>
        <p:nvPicPr>
          <p:cNvPr id="2" name="Content Placeholder 4">
            <a:extLst>
              <a:ext uri="{FF2B5EF4-FFF2-40B4-BE49-F238E27FC236}">
                <a16:creationId xmlns:a16="http://schemas.microsoft.com/office/drawing/2014/main" id="{2FEBCBB2-D87A-FC9F-3E4F-0B3125EAE65E}"/>
              </a:ext>
            </a:extLst>
          </p:cNvPr>
          <p:cNvPicPr>
            <a:picLocks noChangeAspect="1"/>
          </p:cNvPicPr>
          <p:nvPr/>
        </p:nvPicPr>
        <p:blipFill>
          <a:blip r:embed="rId4"/>
          <a:stretch>
            <a:fillRect/>
          </a:stretch>
        </p:blipFill>
        <p:spPr>
          <a:xfrm>
            <a:off x="5577982" y="3037205"/>
            <a:ext cx="6020364" cy="3386455"/>
          </a:xfrm>
          <a:prstGeom prst="rect">
            <a:avLst/>
          </a:prstGeom>
        </p:spPr>
      </p:pic>
    </p:spTree>
    <p:extLst>
      <p:ext uri="{BB962C8B-B14F-4D97-AF65-F5344CB8AC3E}">
        <p14:creationId xmlns:p14="http://schemas.microsoft.com/office/powerpoint/2010/main" val="363198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A945-E011-0741-8CD1-AD9C9D7360ED}"/>
              </a:ext>
            </a:extLst>
          </p:cNvPr>
          <p:cNvSpPr>
            <a:spLocks noGrp="1"/>
          </p:cNvSpPr>
          <p:nvPr>
            <p:ph type="title"/>
          </p:nvPr>
        </p:nvSpPr>
        <p:spPr>
          <a:xfrm>
            <a:off x="227603" y="188173"/>
            <a:ext cx="4099153" cy="1556907"/>
          </a:xfrm>
        </p:spPr>
        <p:txBody>
          <a:bodyPr vert="horz" lIns="91440" tIns="45720" rIns="91440" bIns="45720" rtlCol="0" anchor="ctr">
            <a:normAutofit fontScale="90000"/>
          </a:bodyPr>
          <a:lstStyle/>
          <a:p>
            <a:r>
              <a:rPr lang="en-US" sz="4000" b="1" dirty="0">
                <a:solidFill>
                  <a:srgbClr val="FF0000"/>
                </a:solidFill>
                <a:latin typeface="+mn-lt"/>
              </a:rPr>
              <a:t>Nuclear Power and Nuclear Weapons</a:t>
            </a:r>
          </a:p>
        </p:txBody>
      </p:sp>
      <p:pic>
        <p:nvPicPr>
          <p:cNvPr id="5" name="Content Placeholder 4" descr="Diagram&#10;&#10;Description automatically generated">
            <a:extLst>
              <a:ext uri="{FF2B5EF4-FFF2-40B4-BE49-F238E27FC236}">
                <a16:creationId xmlns:a16="http://schemas.microsoft.com/office/drawing/2014/main" id="{D7F82257-CE60-C948-B22D-38C10F6BCA50}"/>
              </a:ext>
            </a:extLst>
          </p:cNvPr>
          <p:cNvPicPr>
            <a:picLocks noGrp="1" noChangeAspect="1"/>
          </p:cNvPicPr>
          <p:nvPr>
            <p:ph idx="1"/>
          </p:nvPr>
        </p:nvPicPr>
        <p:blipFill rotWithShape="1">
          <a:blip r:embed="rId2"/>
          <a:srcRect t="16984" b="4071"/>
          <a:stretch/>
        </p:blipFill>
        <p:spPr>
          <a:xfrm>
            <a:off x="4761111" y="761999"/>
            <a:ext cx="7177340" cy="2823029"/>
          </a:xfrm>
          <a:prstGeom prst="rect">
            <a:avLst/>
          </a:prstGeom>
        </p:spPr>
      </p:pic>
      <p:sp>
        <p:nvSpPr>
          <p:cNvPr id="7" name="TextBox 6">
            <a:extLst>
              <a:ext uri="{FF2B5EF4-FFF2-40B4-BE49-F238E27FC236}">
                <a16:creationId xmlns:a16="http://schemas.microsoft.com/office/drawing/2014/main" id="{2DCD485E-D122-A541-8D83-AD6E03137E96}"/>
              </a:ext>
            </a:extLst>
          </p:cNvPr>
          <p:cNvSpPr txBox="1"/>
          <p:nvPr/>
        </p:nvSpPr>
        <p:spPr>
          <a:xfrm>
            <a:off x="5380432" y="3819433"/>
            <a:ext cx="6586915" cy="3011451"/>
          </a:xfrm>
          <a:prstGeom prst="rect">
            <a:avLst/>
          </a:prstGeom>
        </p:spPr>
        <p:txBody>
          <a:bodyPr vert="horz" lIns="91440" tIns="45720" rIns="91440" bIns="45720" rtlCol="0" anchor="ctr">
            <a:normAutofit/>
          </a:bodyPr>
          <a:lstStyle/>
          <a:p>
            <a:pPr>
              <a:lnSpc>
                <a:spcPct val="90000"/>
              </a:lnSpc>
              <a:spcAft>
                <a:spcPts val="600"/>
              </a:spcAft>
            </a:pPr>
            <a:r>
              <a:rPr lang="en-US" altLang="en-US" sz="2000" b="1" dirty="0"/>
              <a:t>Former US Vice President Al Gore:</a:t>
            </a:r>
          </a:p>
          <a:p>
            <a:pPr>
              <a:lnSpc>
                <a:spcPct val="90000"/>
              </a:lnSpc>
              <a:spcAft>
                <a:spcPts val="600"/>
              </a:spcAft>
            </a:pPr>
            <a:r>
              <a:rPr lang="en-US" altLang="en-US" sz="2000" b="1" i="1" dirty="0"/>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endParaRPr lang="en-US" sz="2000" b="1" dirty="0"/>
          </a:p>
        </p:txBody>
      </p:sp>
      <p:sp>
        <p:nvSpPr>
          <p:cNvPr id="4" name="TextBox 3">
            <a:extLst>
              <a:ext uri="{FF2B5EF4-FFF2-40B4-BE49-F238E27FC236}">
                <a16:creationId xmlns:a16="http://schemas.microsoft.com/office/drawing/2014/main" id="{9FDA1B8A-CB6A-E937-4F4A-46AC7680C2CF}"/>
              </a:ext>
            </a:extLst>
          </p:cNvPr>
          <p:cNvSpPr txBox="1"/>
          <p:nvPr/>
        </p:nvSpPr>
        <p:spPr>
          <a:xfrm>
            <a:off x="-1" y="2122452"/>
            <a:ext cx="4804229" cy="4093428"/>
          </a:xfrm>
          <a:prstGeom prst="rect">
            <a:avLst/>
          </a:prstGeom>
          <a:noFill/>
        </p:spPr>
        <p:txBody>
          <a:bodyPr wrap="square" rtlCol="0">
            <a:spAutoFit/>
          </a:bodyPr>
          <a:lstStyle/>
          <a:p>
            <a:r>
              <a:rPr lang="en-AU" sz="2000" b="1" dirty="0"/>
              <a:t>Five of the ten countries that produced nuclear weapons did so under cover of a ‘peaceful’ nuclear program.</a:t>
            </a:r>
          </a:p>
          <a:p>
            <a:pPr algn="r"/>
            <a:endParaRPr lang="en-AU" sz="2000" b="1" dirty="0"/>
          </a:p>
          <a:p>
            <a:r>
              <a:rPr lang="en-AU" sz="2000" b="1" dirty="0"/>
              <a:t>Australia pursued nuclear power as a stepping stone to nuclear weapons.</a:t>
            </a:r>
          </a:p>
          <a:p>
            <a:pPr algn="r"/>
            <a:endParaRPr lang="en-AU" sz="2000" b="1" dirty="0"/>
          </a:p>
          <a:p>
            <a:r>
              <a:rPr lang="en-AU" sz="2000" b="1" dirty="0"/>
              <a:t>After decades of deceit and denial, the nuclear power industry now openly acknowledges its contribution to weapons proliferation.</a:t>
            </a:r>
          </a:p>
          <a:p>
            <a:endParaRPr lang="en-AU" sz="2000" dirty="0"/>
          </a:p>
          <a:p>
            <a:r>
              <a:rPr lang="en-AU" sz="2000" i="1" dirty="0">
                <a:hlinkClick r:id="rId3"/>
              </a:rPr>
              <a:t>nuclear.foe.org.au/power-weapons</a:t>
            </a:r>
            <a:endParaRPr lang="en-AU" sz="2000" i="1" dirty="0"/>
          </a:p>
        </p:txBody>
      </p:sp>
    </p:spTree>
    <p:extLst>
      <p:ext uri="{BB962C8B-B14F-4D97-AF65-F5344CB8AC3E}">
        <p14:creationId xmlns:p14="http://schemas.microsoft.com/office/powerpoint/2010/main" val="262006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892-CA48-EB4D-8D08-6B2DB16A2C7C}"/>
              </a:ext>
            </a:extLst>
          </p:cNvPr>
          <p:cNvSpPr>
            <a:spLocks noGrp="1"/>
          </p:cNvSpPr>
          <p:nvPr>
            <p:ph type="title"/>
          </p:nvPr>
        </p:nvSpPr>
        <p:spPr>
          <a:xfrm>
            <a:off x="805542" y="-294272"/>
            <a:ext cx="8082589" cy="1325563"/>
          </a:xfrm>
        </p:spPr>
        <p:txBody>
          <a:bodyPr>
            <a:normAutofit/>
          </a:bodyPr>
          <a:lstStyle/>
          <a:p>
            <a:r>
              <a:rPr lang="en-US" sz="3600" b="1" dirty="0">
                <a:solidFill>
                  <a:srgbClr val="FF0000"/>
                </a:solidFill>
                <a:latin typeface="+mn-lt"/>
              </a:rPr>
              <a:t>Nuclear Warfare and Climate Change</a:t>
            </a:r>
          </a:p>
        </p:txBody>
      </p:sp>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1" y="674370"/>
            <a:ext cx="5804761" cy="6183641"/>
          </a:xfrm>
        </p:spPr>
        <p:txBody>
          <a:bodyPr anchor="t">
            <a:normAutofit fontScale="92500" lnSpcReduction="10000"/>
          </a:bodyPr>
          <a:lstStyle/>
          <a:p>
            <a:pPr marL="0" indent="0">
              <a:buNone/>
              <a:tabLst>
                <a:tab pos="301625" algn="l"/>
              </a:tabLst>
            </a:pPr>
            <a:r>
              <a:rPr lang="en-AU" altLang="en-US" sz="2400" dirty="0">
                <a:solidFill>
                  <a:schemeClr val="bg1"/>
                </a:solidFill>
                <a:latin typeface="Calibri" panose="020F0502020204030204" pitchFamily="34" charset="0"/>
                <a:cs typeface="Times New Roman" panose="02020603050405020304" pitchFamily="18" charset="0"/>
              </a:rPr>
              <a:t>There are strong connections between nuclear power and nuclear weapons proliferation. </a:t>
            </a:r>
          </a:p>
          <a:p>
            <a:pPr marL="0" indent="0">
              <a:buNone/>
              <a:tabLst>
                <a:tab pos="301625" algn="l"/>
              </a:tabLst>
            </a:pPr>
            <a:r>
              <a:rPr lang="en-AU" altLang="en-US" sz="2400" dirty="0">
                <a:solidFill>
                  <a:schemeClr val="bg1"/>
                </a:solidFill>
                <a:latin typeface="Calibri" panose="020F0502020204030204" pitchFamily="34" charset="0"/>
                <a:cs typeface="Times New Roman" panose="02020603050405020304" pitchFamily="18" charset="0"/>
              </a:rPr>
              <a:t>Nuclear warfare has the potential to cause catastrophic climate change by lifting vast amounts of </a:t>
            </a:r>
            <a:r>
              <a:rPr lang="en-US" altLang="en-US" sz="2400" dirty="0">
                <a:solidFill>
                  <a:schemeClr val="bg1"/>
                </a:solidFill>
                <a:latin typeface="Calibri" panose="020F0502020204030204" pitchFamily="34" charset="0"/>
                <a:cs typeface="Times New Roman" panose="02020603050405020304" pitchFamily="18" charset="0"/>
              </a:rPr>
              <a:t>aerosols, smoke, soot and dust into the atmosphere … this is called ‘nuclear winter’.</a:t>
            </a:r>
          </a:p>
          <a:p>
            <a:pPr marL="0" indent="0">
              <a:buNone/>
              <a:tabLst>
                <a:tab pos="301625" algn="l"/>
              </a:tabLst>
            </a:pPr>
            <a:r>
              <a:rPr lang="en-AU" altLang="en-US" sz="2400" dirty="0">
                <a:solidFill>
                  <a:schemeClr val="accent1"/>
                </a:solidFill>
                <a:latin typeface="Calibri" panose="020F0502020204030204" pitchFamily="34" charset="0"/>
                <a:cs typeface="Times New Roman" panose="02020603050405020304" pitchFamily="18" charset="0"/>
              </a:rPr>
              <a:t>Alan Robock in </a:t>
            </a:r>
            <a:r>
              <a:rPr lang="en-AU" altLang="en-US" sz="2400" i="1" dirty="0">
                <a:solidFill>
                  <a:schemeClr val="accent1"/>
                </a:solidFill>
                <a:latin typeface="Calibri" panose="020F0502020204030204" pitchFamily="34" charset="0"/>
                <a:cs typeface="Times New Roman" panose="02020603050405020304" pitchFamily="18" charset="0"/>
              </a:rPr>
              <a:t>The Bulletin of the Atomic Scientists</a:t>
            </a:r>
            <a:r>
              <a:rPr lang="en-AU" altLang="en-US" sz="2400" dirty="0">
                <a:solidFill>
                  <a:schemeClr val="accent1"/>
                </a:solidFill>
                <a:latin typeface="Calibri" panose="020F0502020204030204" pitchFamily="34" charset="0"/>
                <a:cs typeface="Times New Roman" panose="02020603050405020304" pitchFamily="18" charset="0"/>
              </a:rPr>
              <a:t>:</a:t>
            </a:r>
          </a:p>
          <a:p>
            <a:pPr marL="0" indent="0">
              <a:buNone/>
              <a:tabLst>
                <a:tab pos="301625" algn="l"/>
              </a:tabLst>
            </a:pPr>
            <a:r>
              <a:rPr lang="en-AU" altLang="en-US" sz="2400" i="1" dirty="0">
                <a:solidFill>
                  <a:schemeClr val="accent1"/>
                </a:solidFill>
                <a:latin typeface="Calibri" panose="020F0502020204030204" pitchFamily="34" charset="0"/>
                <a:cs typeface="Times New Roman" panose="02020603050405020304" pitchFamily="18" charset="0"/>
              </a:rPr>
              <a:t>"We now understand that the atmospheric effects of a nuclear war would last for at least a decade − more than proving the nuclear winter theory of the 1980s correct. By our calculations, a regional nuclear war using less than 0.3% of the current global arsenal would produce climate change unprecedented in recorded human history.” </a:t>
            </a:r>
          </a:p>
          <a:p>
            <a:pPr marL="0" indent="0">
              <a:buNone/>
              <a:tabLst>
                <a:tab pos="301625" algn="l"/>
              </a:tabLst>
            </a:pPr>
            <a:r>
              <a:rPr lang="en-US" altLang="en-US" sz="2400" dirty="0">
                <a:solidFill>
                  <a:schemeClr val="bg1"/>
                </a:solidFill>
                <a:latin typeface="Calibri" panose="020F0502020204030204" pitchFamily="34" charset="0"/>
                <a:cs typeface="Times New Roman" panose="02020603050405020304" pitchFamily="18" charset="0"/>
              </a:rPr>
              <a:t>Fossil fuel burning in the surest route to climate catastrophe. </a:t>
            </a:r>
          </a:p>
          <a:p>
            <a:pPr marL="0" indent="0">
              <a:buNone/>
              <a:tabLst>
                <a:tab pos="301625" algn="l"/>
              </a:tabLst>
            </a:pPr>
            <a:r>
              <a:rPr lang="en-US" altLang="en-US" sz="2400" dirty="0">
                <a:solidFill>
                  <a:schemeClr val="bg1"/>
                </a:solidFill>
                <a:latin typeface="Calibri" panose="020F0502020204030204" pitchFamily="34" charset="0"/>
                <a:cs typeface="Times New Roman" panose="02020603050405020304" pitchFamily="18" charset="0"/>
              </a:rPr>
              <a:t>Nuclear warfare is the fastest route to climate catastrophe.</a:t>
            </a:r>
            <a:endParaRPr lang="en-AU" altLang="en-US" sz="2400" dirty="0">
              <a:solidFill>
                <a:schemeClr val="bg1"/>
              </a:solidFill>
              <a:latin typeface="Calibri" panose="020F0502020204030204" pitchFamily="34" charset="0"/>
              <a:cs typeface="Times New Roman" panose="02020603050405020304" pitchFamily="18" charset="0"/>
            </a:endParaRPr>
          </a:p>
          <a:p>
            <a:pPr marL="0" indent="0">
              <a:buNone/>
              <a:tabLst>
                <a:tab pos="301625" algn="l"/>
              </a:tabLst>
            </a:pPr>
            <a:endParaRPr lang="en-AU" altLang="en-US" sz="1600" dirty="0">
              <a:solidFill>
                <a:schemeClr val="bg1"/>
              </a:solidFill>
              <a:latin typeface="Calibri" panose="020F0502020204030204" pitchFamily="34" charset="0"/>
              <a:cs typeface="Times New Roman" panose="02020603050405020304" pitchFamily="18" charset="0"/>
            </a:endParaRPr>
          </a:p>
          <a:p>
            <a:pPr>
              <a:tabLst>
                <a:tab pos="301625" algn="l"/>
              </a:tabLst>
            </a:pPr>
            <a:endParaRPr lang="en-AU" altLang="en-US" sz="1100" dirty="0">
              <a:solidFill>
                <a:schemeClr val="bg1"/>
              </a:solidFill>
            </a:endParaRPr>
          </a:p>
          <a:p>
            <a:endParaRPr lang="en-US" sz="1100" dirty="0">
              <a:solidFill>
                <a:schemeClr val="bg1"/>
              </a:solidFill>
            </a:endParaRPr>
          </a:p>
        </p:txBody>
      </p:sp>
      <p:sp>
        <p:nvSpPr>
          <p:cNvPr id="32" name="Oval 2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2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air of black mugs&#10;&#10;Description automatically generated with low confidence">
            <a:extLst>
              <a:ext uri="{FF2B5EF4-FFF2-40B4-BE49-F238E27FC236}">
                <a16:creationId xmlns:a16="http://schemas.microsoft.com/office/drawing/2014/main" id="{4A3B6945-26F0-4E43-8135-6EB5F93EB0E8}"/>
              </a:ext>
            </a:extLst>
          </p:cNvPr>
          <p:cNvPicPr>
            <a:picLocks noChangeAspect="1"/>
          </p:cNvPicPr>
          <p:nvPr/>
        </p:nvPicPr>
        <p:blipFill rotWithShape="1">
          <a:blip r:embed="rId2"/>
          <a:srcRect r="9091"/>
          <a:stretch/>
        </p:blipFill>
        <p:spPr>
          <a:xfrm>
            <a:off x="7013837"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picture containing text, clipart&#10;&#10;Description automatically generated">
            <a:extLst>
              <a:ext uri="{FF2B5EF4-FFF2-40B4-BE49-F238E27FC236}">
                <a16:creationId xmlns:a16="http://schemas.microsoft.com/office/drawing/2014/main" id="{1F69A726-B03B-5341-91A4-7DB77616BF38}"/>
              </a:ext>
            </a:extLst>
          </p:cNvPr>
          <p:cNvPicPr>
            <a:picLocks noChangeAspect="1"/>
          </p:cNvPicPr>
          <p:nvPr/>
        </p:nvPicPr>
        <p:blipFill rotWithShape="1">
          <a:blip r:embed="rId3"/>
          <a:srcRect t="7301" r="-1" b="2479"/>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4" name="Freeform: Shape 2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873EE1C-62B1-FE46-B140-AA10F25B5B22}"/>
              </a:ext>
            </a:extLst>
          </p:cNvPr>
          <p:cNvPicPr>
            <a:picLocks noChangeAspect="1"/>
          </p:cNvPicPr>
          <p:nvPr/>
        </p:nvPicPr>
        <p:blipFill rotWithShape="1">
          <a:blip r:embed="rId4"/>
          <a:srcRect r="225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556628" y="685089"/>
            <a:ext cx="5318214" cy="1325563"/>
          </a:xfrm>
        </p:spPr>
        <p:txBody>
          <a:bodyPr>
            <a:normAutofit/>
          </a:bodyPr>
          <a:lstStyle/>
          <a:p>
            <a:r>
              <a:rPr lang="en-US" b="1" dirty="0">
                <a:solidFill>
                  <a:srgbClr val="FF0000"/>
                </a:solidFill>
                <a:latin typeface="+mn-lt"/>
              </a:rPr>
              <a:t>Military Attacks on Nuclear Plants</a:t>
            </a:r>
          </a:p>
        </p:txBody>
      </p:sp>
      <p:sp>
        <p:nvSpPr>
          <p:cNvPr id="49" name="Freeform: Shape 48">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metalware&#10;&#10;Description automatically generated">
            <a:extLst>
              <a:ext uri="{FF2B5EF4-FFF2-40B4-BE49-F238E27FC236}">
                <a16:creationId xmlns:a16="http://schemas.microsoft.com/office/drawing/2014/main" id="{0382EEF9-0FF5-C44A-AF72-DF072272CD32}"/>
              </a:ext>
            </a:extLst>
          </p:cNvPr>
          <p:cNvPicPr>
            <a:picLocks noChangeAspect="1"/>
          </p:cNvPicPr>
          <p:nvPr/>
        </p:nvPicPr>
        <p:blipFill rotWithShape="1">
          <a:blip r:embed="rId2"/>
          <a:srcRect l="1775" r="332" b="2"/>
          <a:stretch/>
        </p:blipFill>
        <p:spPr>
          <a:xfrm>
            <a:off x="3132854" y="2025476"/>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53" name="Freeform: Shape 52">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3"/>
          <a:srcRect r="-1" b="6999"/>
          <a:stretch/>
        </p:blipFill>
        <p:spPr>
          <a:xfrm>
            <a:off x="3313298" y="4168688"/>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4"/>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5"/>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519389" y="2010652"/>
            <a:ext cx="5355454" cy="4512068"/>
          </a:xfrm>
        </p:spPr>
        <p:txBody>
          <a:bodyPr anchor="t">
            <a:normAutofit lnSpcReduction="10000"/>
          </a:bodyPr>
          <a:lstStyle/>
          <a:p>
            <a:r>
              <a:rPr lang="en-US" altLang="en-US" sz="1800" b="1" dirty="0">
                <a:solidFill>
                  <a:schemeClr val="bg1"/>
                </a:solidFill>
              </a:rPr>
              <a:t>1981 – Israel destroyed a research reactor in Iraq</a:t>
            </a:r>
          </a:p>
          <a:p>
            <a:r>
              <a:rPr lang="en-US" altLang="en-US" sz="1800" b="1" dirty="0">
                <a:solidFill>
                  <a:schemeClr val="bg1"/>
                </a:solidFill>
              </a:rPr>
              <a:t>1980-88 – Iran and Iraq targeted each others nuclear sites </a:t>
            </a:r>
          </a:p>
          <a:p>
            <a:r>
              <a:rPr lang="en-US" altLang="en-US" sz="1800" b="1" dirty="0">
                <a:solidFill>
                  <a:schemeClr val="bg1"/>
                </a:solidFill>
              </a:rPr>
              <a:t>1991 – US destroyed a research reactor in Iraq</a:t>
            </a:r>
          </a:p>
          <a:p>
            <a:r>
              <a:rPr lang="en-US" altLang="en-US" sz="1800" b="1" dirty="0">
                <a:solidFill>
                  <a:schemeClr val="bg1"/>
                </a:solidFill>
              </a:rPr>
              <a:t>2007 - Israel attacked a research reactor in Syria </a:t>
            </a:r>
          </a:p>
          <a:p>
            <a:r>
              <a:rPr lang="en-US" altLang="en-US" sz="1800" b="1" dirty="0">
                <a:solidFill>
                  <a:schemeClr val="bg1"/>
                </a:solidFill>
              </a:rPr>
              <a:t>2022 - Russia seized nuclear power sites in Ukraine and bombed nuclear facilities.</a:t>
            </a:r>
          </a:p>
          <a:p>
            <a:endParaRPr lang="en-US" sz="1800" b="1" dirty="0">
              <a:solidFill>
                <a:schemeClr val="bg1"/>
              </a:solidFill>
            </a:endParaRPr>
          </a:p>
          <a:p>
            <a:pPr marL="0" indent="0">
              <a:buNone/>
            </a:pPr>
            <a:r>
              <a:rPr lang="en-US" sz="1800" b="1" dirty="0">
                <a:solidFill>
                  <a:schemeClr val="bg1"/>
                </a:solidFill>
              </a:rPr>
              <a:t>Worst-case scenario: </a:t>
            </a:r>
          </a:p>
          <a:p>
            <a:r>
              <a:rPr lang="en-US" sz="1800" b="1" dirty="0">
                <a:solidFill>
                  <a:schemeClr val="bg1"/>
                </a:solidFill>
              </a:rPr>
              <a:t>Two (or more) nuclear-powered nations at war … risk of multiple simultaneous Chernobyl or Fukushima-scale nuclear disasters. </a:t>
            </a:r>
          </a:p>
          <a:p>
            <a:r>
              <a:rPr lang="en-US" sz="1800" b="1" dirty="0">
                <a:solidFill>
                  <a:schemeClr val="bg1"/>
                </a:solidFill>
              </a:rPr>
              <a:t>Emergency response and evacuation difficult or impossible due to surrounding conflict.</a:t>
            </a:r>
          </a:p>
          <a:p>
            <a:pPr marL="0" indent="0">
              <a:buNone/>
            </a:pPr>
            <a:endParaRPr lang="en-US" sz="1600" b="1" dirty="0">
              <a:solidFill>
                <a:schemeClr val="bg1"/>
              </a:solidFill>
            </a:endParaRPr>
          </a:p>
          <a:p>
            <a:pPr marL="0" indent="0">
              <a:buNone/>
            </a:pPr>
            <a:endParaRPr lang="en-US" sz="1700" dirty="0">
              <a:solidFill>
                <a:schemeClr val="bg1"/>
              </a:solidFill>
            </a:endParaRPr>
          </a:p>
        </p:txBody>
      </p:sp>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314960"/>
            <a:ext cx="10789920" cy="707886"/>
          </a:xfrm>
          <a:prstGeom prst="rect">
            <a:avLst/>
          </a:prstGeom>
          <a:noFill/>
        </p:spPr>
        <p:txBody>
          <a:bodyPr wrap="square" rtlCol="0">
            <a:spAutoFit/>
          </a:bodyPr>
          <a:lstStyle/>
          <a:p>
            <a:pPr algn="ctr"/>
            <a:r>
              <a:rPr lang="en-AU" sz="4000" b="1" dirty="0">
                <a:solidFill>
                  <a:srgbClr val="FF0000"/>
                </a:solidFill>
              </a:rPr>
              <a:t>INTERNATIONAL CONTEXT</a:t>
            </a:r>
            <a:endParaRPr lang="en-AU" sz="2400" b="1" dirty="0">
              <a:solidFill>
                <a:srgbClr val="FF0000"/>
              </a:solidFill>
            </a:endParaRPr>
          </a:p>
        </p:txBody>
      </p:sp>
      <p:pic>
        <p:nvPicPr>
          <p:cNvPr id="3" name="Picture 2">
            <a:extLst>
              <a:ext uri="{FF2B5EF4-FFF2-40B4-BE49-F238E27FC236}">
                <a16:creationId xmlns:a16="http://schemas.microsoft.com/office/drawing/2014/main" id="{0DBED2B2-0A47-B451-9A56-E14B4632E480}"/>
              </a:ext>
            </a:extLst>
          </p:cNvPr>
          <p:cNvPicPr>
            <a:picLocks noChangeAspect="1"/>
          </p:cNvPicPr>
          <p:nvPr/>
        </p:nvPicPr>
        <p:blipFill>
          <a:blip r:embed="rId2"/>
          <a:stretch>
            <a:fillRect/>
          </a:stretch>
        </p:blipFill>
        <p:spPr>
          <a:xfrm>
            <a:off x="6972300" y="914399"/>
            <a:ext cx="5335390" cy="5932317"/>
          </a:xfrm>
          <a:prstGeom prst="rect">
            <a:avLst/>
          </a:prstGeom>
        </p:spPr>
      </p:pic>
      <p:sp>
        <p:nvSpPr>
          <p:cNvPr id="4" name="TextBox 3">
            <a:extLst>
              <a:ext uri="{FF2B5EF4-FFF2-40B4-BE49-F238E27FC236}">
                <a16:creationId xmlns:a16="http://schemas.microsoft.com/office/drawing/2014/main" id="{3198CCD2-2089-3A25-084B-5A7943124F07}"/>
              </a:ext>
            </a:extLst>
          </p:cNvPr>
          <p:cNvSpPr txBox="1"/>
          <p:nvPr/>
        </p:nvSpPr>
        <p:spPr>
          <a:xfrm>
            <a:off x="137160" y="1165860"/>
            <a:ext cx="7120890" cy="5262979"/>
          </a:xfrm>
          <a:prstGeom prst="rect">
            <a:avLst/>
          </a:prstGeom>
          <a:noFill/>
        </p:spPr>
        <p:txBody>
          <a:bodyPr wrap="square" rtlCol="0">
            <a:spAutoFit/>
          </a:bodyPr>
          <a:lstStyle/>
          <a:p>
            <a:r>
              <a:rPr lang="en-AU" sz="2800" b="1" dirty="0"/>
              <a:t>Nuclear power has fallen from its peak of 17.5% of global electricity generation to just 9.2% now.</a:t>
            </a:r>
          </a:p>
          <a:p>
            <a:endParaRPr lang="en-AU" sz="2800" b="1" dirty="0"/>
          </a:p>
          <a:p>
            <a:r>
              <a:rPr lang="en-AU" sz="2800" b="1" dirty="0"/>
              <a:t>Renewables have grown to 30.2% and the International Energy Agency expects renewables to </a:t>
            </a:r>
            <a:r>
              <a:rPr lang="en-AU" sz="2800" b="1" dirty="0">
                <a:effectLst/>
                <a:latin typeface="Calibri" panose="020F0502020204030204" pitchFamily="34" charset="0"/>
                <a:ea typeface="Times New Roman" panose="02020603050405020304" pitchFamily="18" charset="0"/>
              </a:rPr>
              <a:t>reach 42% </a:t>
            </a:r>
            <a:r>
              <a:rPr lang="en-AU" sz="2800" b="1" dirty="0"/>
              <a:t>by 2028.</a:t>
            </a:r>
          </a:p>
          <a:p>
            <a:endParaRPr lang="en-AU" sz="2800" b="1" dirty="0"/>
          </a:p>
          <a:p>
            <a:r>
              <a:rPr lang="en-AU" sz="2800" b="1" dirty="0"/>
              <a:t>Main reasons:</a:t>
            </a:r>
          </a:p>
          <a:p>
            <a:pPr marL="514350" indent="-514350">
              <a:buFont typeface="+mj-lt"/>
              <a:buAutoNum type="arabicPeriod"/>
            </a:pPr>
            <a:r>
              <a:rPr lang="en-AU" sz="2800" b="1" dirty="0"/>
              <a:t>Massive cost reductions for renewables</a:t>
            </a:r>
          </a:p>
          <a:p>
            <a:pPr marL="514350" indent="-514350">
              <a:buFont typeface="+mj-lt"/>
              <a:buAutoNum type="arabicPeriod"/>
            </a:pPr>
            <a:r>
              <a:rPr lang="en-AU" sz="2800" b="1" dirty="0"/>
              <a:t>Massive cost increases for nuclear power</a:t>
            </a:r>
          </a:p>
          <a:p>
            <a:pPr marL="514350" indent="-514350">
              <a:buFont typeface="+mj-lt"/>
              <a:buAutoNum type="arabicPeriod"/>
            </a:pPr>
            <a:r>
              <a:rPr lang="en-AU" sz="2800" b="1" dirty="0"/>
              <a:t>Fukushima</a:t>
            </a:r>
          </a:p>
        </p:txBody>
      </p:sp>
    </p:spTree>
    <p:extLst>
      <p:ext uri="{BB962C8B-B14F-4D97-AF65-F5344CB8AC3E}">
        <p14:creationId xmlns:p14="http://schemas.microsoft.com/office/powerpoint/2010/main" val="40140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2510970" y="293204"/>
            <a:ext cx="9681011" cy="1325563"/>
          </a:xfrm>
        </p:spPr>
        <p:txBody>
          <a:bodyPr>
            <a:normAutofit/>
          </a:bodyPr>
          <a:lstStyle/>
          <a:p>
            <a:r>
              <a:rPr lang="en-US" sz="4000" b="1" dirty="0">
                <a:solidFill>
                  <a:srgbClr val="FF0000"/>
                </a:solidFill>
                <a:latin typeface="+mn-lt"/>
              </a:rPr>
              <a:t>Military Attacks on Nuclear Plants - Ukraine</a:t>
            </a:r>
          </a:p>
        </p:txBody>
      </p:sp>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2"/>
          <a:srcRect t="1900" r="-1" b="7494"/>
          <a:stretch/>
        </p:blipFill>
        <p:spPr>
          <a:xfrm>
            <a:off x="21" y="11"/>
            <a:ext cx="2133580" cy="1813558"/>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20" y="1770743"/>
            <a:ext cx="12191960" cy="5087257"/>
          </a:xfrm>
        </p:spPr>
        <p:txBody>
          <a:bodyPr anchor="t">
            <a:normAutofit fontScale="85000" lnSpcReduction="10000"/>
          </a:bodyPr>
          <a:lstStyle/>
          <a:p>
            <a:pPr marL="0" indent="0">
              <a:buNone/>
            </a:pPr>
            <a:endParaRPr lang="en-US" sz="700" b="1" dirty="0">
              <a:solidFill>
                <a:srgbClr val="FFFF00"/>
              </a:solidFill>
            </a:endParaRPr>
          </a:p>
          <a:p>
            <a:pPr marL="0" indent="0">
              <a:lnSpc>
                <a:spcPct val="107000"/>
              </a:lnSpc>
              <a:spcAft>
                <a:spcPts val="800"/>
              </a:spcAft>
              <a:buNone/>
            </a:pPr>
            <a:r>
              <a:rPr lang="en-AU" sz="2400" b="1" dirty="0"/>
              <a:t>IAEA Feb. 2023 report, Nuclear Safety, Security and Safeguards in Ukraine</a:t>
            </a:r>
          </a:p>
          <a:p>
            <a:pPr marL="0" indent="0">
              <a:lnSpc>
                <a:spcPct val="107000"/>
              </a:lnSpc>
              <a:spcAft>
                <a:spcPts val="800"/>
              </a:spcAft>
              <a:buNone/>
            </a:pPr>
            <a:r>
              <a:rPr lang="en-AU" sz="2400" b="1" i="1" dirty="0"/>
              <a:t>“Every single one of the IAEA’s crucial seven indispensable pillars for ensuring nuclear safety and security in an armed conflict has been compromised, including the physical integrity of nuclear facilities; the operation of safety and security systems; the working conditions of staff; supply chains, communication channels, radiation monitoring and emergency arrangements; and the crucial off-site power supply.”</a:t>
            </a:r>
          </a:p>
          <a:p>
            <a:pPr marL="0" indent="0">
              <a:lnSpc>
                <a:spcPct val="107000"/>
              </a:lnSpc>
              <a:spcAft>
                <a:spcPts val="800"/>
              </a:spcAft>
              <a:buNone/>
            </a:pPr>
            <a:r>
              <a:rPr lang="en-AU" sz="2400" b="1" dirty="0">
                <a:solidFill>
                  <a:schemeClr val="accent1"/>
                </a:solidFill>
              </a:rPr>
              <a:t>Loss of off-site power, and thus reliance on diesel generators to power reactor cooling, sharply increases the risk of nuclear fuel meltdown and significantly increases the risk of a nuclear disaster. The Zaporizhzhia nuclear power plant has lost off-site power 8 times since Russia’s invasion began.</a:t>
            </a:r>
          </a:p>
          <a:p>
            <a:pPr marL="0" indent="0">
              <a:lnSpc>
                <a:spcPct val="107000"/>
              </a:lnSpc>
              <a:spcAft>
                <a:spcPts val="800"/>
              </a:spcAft>
              <a:buNone/>
            </a:pPr>
            <a:r>
              <a:rPr lang="en-AU" sz="2400" b="1" dirty="0"/>
              <a:t>The IAEA report further states: </a:t>
            </a:r>
          </a:p>
          <a:p>
            <a:pPr marL="0" indent="0">
              <a:lnSpc>
                <a:spcPct val="107000"/>
              </a:lnSpc>
              <a:spcAft>
                <a:spcPts val="800"/>
              </a:spcAft>
              <a:buNone/>
            </a:pPr>
            <a:r>
              <a:rPr lang="en-AU" sz="2400" b="1" i="1" dirty="0"/>
              <a:t>“Shelling, air attacks, reduced staffing levels, difficult working conditions, frequent losses of off-site power, disruption to the supply chain and the unavailability of spare parts, as well as deviations from planned activities and normal operations, have impacted each nuclear facility and many activities involving radioactive sources in Ukraine.</a:t>
            </a:r>
          </a:p>
        </p:txBody>
      </p:sp>
    </p:spTree>
    <p:extLst>
      <p:ext uri="{BB962C8B-B14F-4D97-AF65-F5344CB8AC3E}">
        <p14:creationId xmlns:p14="http://schemas.microsoft.com/office/powerpoint/2010/main" val="37369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6979314" y="583491"/>
            <a:ext cx="4375586" cy="666191"/>
          </a:xfrm>
        </p:spPr>
        <p:txBody>
          <a:bodyPr>
            <a:normAutofit fontScale="90000"/>
          </a:bodyPr>
          <a:lstStyle/>
          <a:p>
            <a:r>
              <a:rPr lang="en-US" b="1" dirty="0">
                <a:solidFill>
                  <a:srgbClr val="FF0000"/>
                </a:solidFill>
                <a:latin typeface="+mn-lt"/>
              </a:rPr>
              <a:t>Nuclear Disasters</a:t>
            </a:r>
            <a:br>
              <a:rPr lang="en-US" dirty="0">
                <a:solidFill>
                  <a:srgbClr val="FF0000"/>
                </a:solidFill>
                <a:latin typeface="+mn-lt"/>
              </a:rPr>
            </a:br>
            <a:endParaRPr lang="en-US" b="1" dirty="0">
              <a:solidFill>
                <a:srgbClr val="FF0000"/>
              </a:solidFill>
              <a:latin typeface="+mn-lt"/>
            </a:endParaRPr>
          </a:p>
        </p:txBody>
      </p:sp>
      <p:pic>
        <p:nvPicPr>
          <p:cNvPr id="16" name="Picture 15" descr="A picture containing ax&#10;&#10;Description automatically generated">
            <a:extLst>
              <a:ext uri="{FF2B5EF4-FFF2-40B4-BE49-F238E27FC236}">
                <a16:creationId xmlns:a16="http://schemas.microsoft.com/office/drawing/2014/main" id="{6B672EF9-7BE3-1649-939D-48D6BD1792C7}"/>
              </a:ext>
            </a:extLst>
          </p:cNvPr>
          <p:cNvPicPr>
            <a:picLocks noChangeAspect="1"/>
          </p:cNvPicPr>
          <p:nvPr/>
        </p:nvPicPr>
        <p:blipFill rotWithShape="1">
          <a:blip r:embed="rId2"/>
          <a:srcRect r="-1" b="6999"/>
          <a:stretch/>
        </p:blipFill>
        <p:spPr>
          <a:xfrm>
            <a:off x="2790785" y="2572116"/>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3" descr="A black and white logo&#10;&#10;Description automatically generated with low confidence">
            <a:extLst>
              <a:ext uri="{FF2B5EF4-FFF2-40B4-BE49-F238E27FC236}">
                <a16:creationId xmlns:a16="http://schemas.microsoft.com/office/drawing/2014/main" id="{1C914921-C8ED-8748-88B0-DB5EC5BA98F4}"/>
              </a:ext>
            </a:extLst>
          </p:cNvPr>
          <p:cNvPicPr>
            <a:picLocks noChangeAspect="1"/>
          </p:cNvPicPr>
          <p:nvPr/>
        </p:nvPicPr>
        <p:blipFill rotWithShape="1">
          <a:blip r:embed="rId3"/>
          <a:srcRect t="1900" r="-1" b="749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12" name="Picture 11">
            <a:extLst>
              <a:ext uri="{FF2B5EF4-FFF2-40B4-BE49-F238E27FC236}">
                <a16:creationId xmlns:a16="http://schemas.microsoft.com/office/drawing/2014/main" id="{FDEE2043-9C23-4542-9CAE-F35716AF2678}"/>
              </a:ext>
            </a:extLst>
          </p:cNvPr>
          <p:cNvPicPr>
            <a:picLocks noChangeAspect="1"/>
          </p:cNvPicPr>
          <p:nvPr/>
        </p:nvPicPr>
        <p:blipFill rotWithShape="1">
          <a:blip r:embed="rId4"/>
          <a:srcRect r="4794" b="2"/>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296240" y="1088571"/>
            <a:ext cx="6895739" cy="5769429"/>
          </a:xfrm>
        </p:spPr>
        <p:txBody>
          <a:bodyPr anchor="t">
            <a:noAutofit/>
          </a:bodyPr>
          <a:lstStyle/>
          <a:p>
            <a:r>
              <a:rPr lang="en-US" sz="2400" b="1" dirty="0"/>
              <a:t>The economic costs of the Chernobyl and Fukushima disasters amounted to around A$1 trillion each. In Australia, that would equate to $40,000 for every single citizen.</a:t>
            </a:r>
          </a:p>
          <a:p>
            <a:r>
              <a:rPr lang="en-US" sz="2400" b="1" dirty="0"/>
              <a:t>Over half a million people were evacuated after the Chernobyl (350,000) and Fukushima (160,000) disasters.</a:t>
            </a:r>
          </a:p>
          <a:p>
            <a:r>
              <a:rPr lang="en-US" sz="2400" b="1" dirty="0"/>
              <a:t>The lowest scientific estimate of the Chernobyl cancer death toll across Europe is the estimate of 16,000 deaths in a study published in the </a:t>
            </a:r>
            <a:r>
              <a:rPr lang="en-US" sz="2400" b="1" i="1" dirty="0"/>
              <a:t>International Journal of Cancer</a:t>
            </a:r>
            <a:r>
              <a:rPr lang="en-US" sz="2400" b="1" dirty="0"/>
              <a:t>.</a:t>
            </a:r>
          </a:p>
          <a:p>
            <a:r>
              <a:rPr lang="en-US" sz="2400" b="1" dirty="0"/>
              <a:t>Radioactive fallout from Fukushima will cause an estimated 5,000 fatal cancers, in addition to the indirect death toll of at least 2,000 people resulting from the botched evacuation and mistreatment of evacuees.</a:t>
            </a:r>
          </a:p>
        </p:txBody>
      </p:sp>
    </p:spTree>
    <p:extLst>
      <p:ext uri="{BB962C8B-B14F-4D97-AF65-F5344CB8AC3E}">
        <p14:creationId xmlns:p14="http://schemas.microsoft.com/office/powerpoint/2010/main" val="25629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FB1C37-1BD0-2047-A139-4DAC4B4DBC52}"/>
              </a:ext>
            </a:extLst>
          </p:cNvPr>
          <p:cNvSpPr>
            <a:spLocks noGrp="1"/>
          </p:cNvSpPr>
          <p:nvPr>
            <p:ph type="title"/>
          </p:nvPr>
        </p:nvSpPr>
        <p:spPr>
          <a:xfrm>
            <a:off x="838200" y="572157"/>
            <a:ext cx="5962785" cy="963343"/>
          </a:xfrm>
        </p:spPr>
        <p:txBody>
          <a:bodyPr>
            <a:normAutofit fontScale="90000"/>
          </a:bodyPr>
          <a:lstStyle/>
          <a:p>
            <a:r>
              <a:rPr lang="en-US" sz="4100" b="1" dirty="0">
                <a:solidFill>
                  <a:srgbClr val="FF0000"/>
                </a:solidFill>
                <a:latin typeface="+mn-lt"/>
              </a:rPr>
              <a:t>Nuclear Waste</a:t>
            </a:r>
            <a:br>
              <a:rPr lang="en-US" sz="4100" b="1" dirty="0">
                <a:solidFill>
                  <a:srgbClr val="FF0000"/>
                </a:solidFill>
                <a:latin typeface="+mn-lt"/>
              </a:rPr>
            </a:br>
            <a:endParaRPr lang="en-US" sz="4100" b="1" dirty="0">
              <a:solidFill>
                <a:srgbClr val="FF0000"/>
              </a:solidFill>
              <a:latin typeface="+mn-lt"/>
            </a:endParaRP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1" y="948690"/>
            <a:ext cx="6473371" cy="5909310"/>
          </a:xfrm>
        </p:spPr>
        <p:txBody>
          <a:bodyPr>
            <a:normAutofit fontScale="92500" lnSpcReduction="20000"/>
          </a:bodyPr>
          <a:lstStyle/>
          <a:p>
            <a:endParaRPr lang="en-US" sz="1800" b="1" dirty="0"/>
          </a:p>
          <a:p>
            <a:r>
              <a:rPr lang="en-US" sz="2600" b="1" dirty="0"/>
              <a:t>Zero deep underground repositories for high-level nuclear waste from nuclear power reactors.</a:t>
            </a:r>
          </a:p>
          <a:p>
            <a:r>
              <a:rPr lang="en-US" sz="2600" b="1" dirty="0"/>
              <a:t>One deep underground repository for intermediate-level waste, ‘WIPP’ in the US state of New Mexico. 2014 </a:t>
            </a:r>
            <a:r>
              <a:rPr lang="en-US" sz="2600" b="1" dirty="0">
                <a:hlinkClick r:id="rId2"/>
              </a:rPr>
              <a:t>underground explosion</a:t>
            </a:r>
            <a:r>
              <a:rPr lang="en-US" sz="2600" b="1" dirty="0"/>
              <a:t> in a nuclear waste barrel closed WIPP for three years.</a:t>
            </a:r>
          </a:p>
          <a:p>
            <a:r>
              <a:rPr lang="en-US" sz="2600" b="1" dirty="0"/>
              <a:t>Explosion of a liquid high-level nuclear waste tank at Mayak in Soviet Union in 1957 was one of the world's worst nuclear accidents, 10,000 people evacuated, long-term contamination of more than 800 sq kms.</a:t>
            </a:r>
          </a:p>
          <a:p>
            <a:r>
              <a:rPr lang="en-US" sz="2600" b="1" dirty="0"/>
              <a:t>Unresolved nuclear waste legacies in Australia: Maralinga, Radium Hill, Woomera, Port Pirie, etc.</a:t>
            </a:r>
          </a:p>
          <a:p>
            <a:r>
              <a:rPr lang="en-US" sz="2600" b="1" dirty="0"/>
              <a:t>Looming efforts to establish nuclear stores/dumps for Australia’s existing waste (mainly from Lucas Heights) and AUKUS waste.</a:t>
            </a:r>
          </a:p>
        </p:txBody>
      </p:sp>
      <p:pic>
        <p:nvPicPr>
          <p:cNvPr id="5" name="Picture 4" descr="A picture containing graphical user interface&#10;&#10;Description automatically generated">
            <a:extLst>
              <a:ext uri="{FF2B5EF4-FFF2-40B4-BE49-F238E27FC236}">
                <a16:creationId xmlns:a16="http://schemas.microsoft.com/office/drawing/2014/main" id="{A3045182-BEC6-EB9D-7092-D925401FAFFE}"/>
              </a:ext>
            </a:extLst>
          </p:cNvPr>
          <p:cNvPicPr>
            <a:picLocks noChangeAspect="1"/>
          </p:cNvPicPr>
          <p:nvPr/>
        </p:nvPicPr>
        <p:blipFill rotWithShape="1">
          <a:blip r:embed="rId3"/>
          <a:srcRect l="15754" r="227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939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76E0-9983-F245-9149-0518AB2B711A}"/>
              </a:ext>
            </a:extLst>
          </p:cNvPr>
          <p:cNvSpPr>
            <a:spLocks noGrp="1"/>
          </p:cNvSpPr>
          <p:nvPr>
            <p:ph type="title"/>
          </p:nvPr>
        </p:nvSpPr>
        <p:spPr>
          <a:xfrm>
            <a:off x="0" y="89354"/>
            <a:ext cx="11353800" cy="789305"/>
          </a:xfrm>
        </p:spPr>
        <p:txBody>
          <a:bodyPr/>
          <a:lstStyle/>
          <a:p>
            <a:r>
              <a:rPr lang="en-US" b="1" dirty="0">
                <a:solidFill>
                  <a:srgbClr val="FF0000"/>
                </a:solidFill>
                <a:latin typeface="+mn-lt"/>
              </a:rPr>
              <a:t>Fact-checking resources</a:t>
            </a:r>
          </a:p>
        </p:txBody>
      </p:sp>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0" y="711200"/>
            <a:ext cx="12192000" cy="6146800"/>
          </a:xfrm>
        </p:spPr>
        <p:txBody>
          <a:bodyPr>
            <a:normAutofit fontScale="25000" lnSpcReduction="20000"/>
          </a:bodyPr>
          <a:lstStyle/>
          <a:p>
            <a:pPr marL="0" indent="0">
              <a:buNone/>
            </a:pPr>
            <a:endParaRPr lang="en-US" sz="1800" dirty="0">
              <a:hlinkClick r:id="rId2"/>
            </a:endParaRPr>
          </a:p>
          <a:p>
            <a:pPr marL="0" indent="0">
              <a:buNone/>
            </a:pPr>
            <a:endParaRPr lang="en-US" sz="9600" b="1" dirty="0"/>
          </a:p>
          <a:p>
            <a:pPr marL="0" indent="0">
              <a:buNone/>
            </a:pPr>
            <a:r>
              <a:rPr lang="en-US" sz="9600" b="1" dirty="0"/>
              <a:t>1. Myth-busting info at </a:t>
            </a:r>
            <a:r>
              <a:rPr lang="en-US" sz="9600" b="1" dirty="0">
                <a:hlinkClick r:id="rId2"/>
              </a:rPr>
              <a:t>dont-nuke-the-climate.org.au</a:t>
            </a:r>
            <a:endParaRPr lang="en-US" sz="9600" b="1" dirty="0"/>
          </a:p>
          <a:p>
            <a:pPr marL="0" indent="0">
              <a:buNone/>
            </a:pPr>
            <a:endParaRPr lang="en-US" sz="4000" b="1" dirty="0"/>
          </a:p>
          <a:p>
            <a:pPr marL="0" indent="0">
              <a:buNone/>
            </a:pPr>
            <a:r>
              <a:rPr lang="en-US" sz="9600" b="1" dirty="0"/>
              <a:t>2. </a:t>
            </a:r>
            <a:r>
              <a:rPr lang="en-AU" sz="9600" b="1" u="sng" dirty="0">
                <a:solidFill>
                  <a:srgbClr val="0000FF"/>
                </a:solidFill>
                <a:effectLst/>
                <a:ea typeface="Calibri" panose="020F0502020204030204" pitchFamily="34" charset="0"/>
                <a:cs typeface="Times New Roman" panose="02020603050405020304" pitchFamily="18" charset="0"/>
                <a:hlinkClick r:id="rId3"/>
              </a:rPr>
              <a:t>The Coalition says its nuclear plants will run for 100 years. What does the international experience tell us?</a:t>
            </a:r>
            <a:r>
              <a:rPr lang="en-AU" sz="9600" dirty="0">
                <a:effectLst/>
                <a:ea typeface="Calibri" panose="020F0502020204030204" pitchFamily="34" charset="0"/>
                <a:cs typeface="Times New Roman" panose="02020603050405020304" pitchFamily="18" charset="0"/>
              </a:rPr>
              <a:t> </a:t>
            </a:r>
          </a:p>
          <a:p>
            <a:pPr marL="0" indent="0">
              <a:buNone/>
            </a:pPr>
            <a:r>
              <a:rPr lang="en-AU" sz="9600" dirty="0">
                <a:ea typeface="Calibri" panose="020F0502020204030204" pitchFamily="34" charset="0"/>
                <a:cs typeface="Times New Roman" panose="02020603050405020304" pitchFamily="18" charset="0"/>
              </a:rPr>
              <a:t>T</a:t>
            </a:r>
            <a:r>
              <a:rPr lang="en-AU" sz="9600" dirty="0">
                <a:effectLst/>
                <a:ea typeface="Calibri" panose="020F0502020204030204" pitchFamily="34" charset="0"/>
                <a:cs typeface="Times New Roman" panose="02020603050405020304" pitchFamily="18" charset="0"/>
              </a:rPr>
              <a:t>he average age of an active nuclear reactor worldwide is about 32 years – and a live plant reaching even 60 years has ‘never happened’.</a:t>
            </a:r>
          </a:p>
          <a:p>
            <a:pPr marL="0" indent="0">
              <a:buNone/>
            </a:pPr>
            <a:endParaRPr lang="en-US" sz="4000" b="1" dirty="0"/>
          </a:p>
          <a:p>
            <a:pPr marL="0" indent="0">
              <a:buNone/>
            </a:pPr>
            <a:r>
              <a:rPr lang="en-US" sz="9600" b="1" dirty="0"/>
              <a:t>3. </a:t>
            </a:r>
            <a:r>
              <a:rPr lang="en-AU" sz="9600" b="1" u="sng" dirty="0">
                <a:solidFill>
                  <a:srgbClr val="0000FF"/>
                </a:solidFill>
                <a:effectLst/>
                <a:ea typeface="Calibri" panose="020F0502020204030204" pitchFamily="34" charset="0"/>
                <a:cs typeface="Times New Roman" panose="02020603050405020304" pitchFamily="18" charset="0"/>
                <a:hlinkClick r:id="rId4"/>
              </a:rPr>
              <a:t>Cheaper electricity, less emissions and ready by 2035 are some of the Coalition’s core promises on nuclear energy, but are they backed by evidence?</a:t>
            </a:r>
            <a:r>
              <a:rPr lang="en-AU" sz="9600" dirty="0">
                <a:effectLst/>
                <a:ea typeface="Calibri" panose="020F0502020204030204" pitchFamily="34" charset="0"/>
                <a:cs typeface="Times New Roman" panose="02020603050405020304" pitchFamily="18" charset="0"/>
              </a:rPr>
              <a:t> </a:t>
            </a:r>
          </a:p>
          <a:p>
            <a:r>
              <a:rPr lang="en-AU" sz="9600" dirty="0">
                <a:effectLst/>
                <a:ea typeface="Calibri" panose="020F0502020204030204" pitchFamily="34" charset="0"/>
                <a:cs typeface="Times New Roman" panose="02020603050405020304" pitchFamily="18" charset="0"/>
              </a:rPr>
              <a:t>Would nuclear power provide cheaper electricity? </a:t>
            </a:r>
          </a:p>
          <a:p>
            <a:r>
              <a:rPr lang="en-AU" sz="9600" dirty="0">
                <a:effectLst/>
                <a:ea typeface="Calibri" panose="020F0502020204030204" pitchFamily="34" charset="0"/>
                <a:cs typeface="Times New Roman" panose="02020603050405020304" pitchFamily="18" charset="0"/>
              </a:rPr>
              <a:t>Will using more gas until nuclear comes online cut costs? </a:t>
            </a:r>
          </a:p>
          <a:p>
            <a:r>
              <a:rPr lang="en-AU" sz="9600" dirty="0">
                <a:effectLst/>
                <a:ea typeface="Calibri" panose="020F0502020204030204" pitchFamily="34" charset="0"/>
                <a:cs typeface="Times New Roman" panose="02020603050405020304" pitchFamily="18" charset="0"/>
              </a:rPr>
              <a:t>Will the Coalition’s plan be ‘cleaner’, as it claims?</a:t>
            </a:r>
            <a:r>
              <a:rPr lang="en-AU" sz="9600" dirty="0">
                <a:ea typeface="Calibri" panose="020F0502020204030204" pitchFamily="34" charset="0"/>
                <a:cs typeface="Times New Roman" panose="02020603050405020304" pitchFamily="18" charset="0"/>
              </a:rPr>
              <a:t> </a:t>
            </a:r>
          </a:p>
          <a:p>
            <a:r>
              <a:rPr lang="en-AU" sz="9600" dirty="0">
                <a:effectLst/>
                <a:ea typeface="Calibri" panose="020F0502020204030204" pitchFamily="34" charset="0"/>
                <a:cs typeface="Times New Roman" panose="02020603050405020304" pitchFamily="18" charset="0"/>
              </a:rPr>
              <a:t>Could Australia have nuclear energy by 2035? </a:t>
            </a:r>
          </a:p>
          <a:p>
            <a:r>
              <a:rPr lang="en-AU" sz="9600" dirty="0">
                <a:effectLst/>
                <a:ea typeface="Calibri" panose="020F0502020204030204" pitchFamily="34" charset="0"/>
                <a:cs typeface="Times New Roman" panose="02020603050405020304" pitchFamily="18" charset="0"/>
              </a:rPr>
              <a:t>Have renewables caused a big increase in power bills? </a:t>
            </a:r>
          </a:p>
          <a:p>
            <a:r>
              <a:rPr lang="en-AU" sz="9600" dirty="0">
                <a:effectLst/>
                <a:ea typeface="Calibri" panose="020F0502020204030204" pitchFamily="34" charset="0"/>
                <a:cs typeface="Times New Roman" panose="02020603050405020304" pitchFamily="18" charset="0"/>
              </a:rPr>
              <a:t>Is it true that “Labor can’t keep the lights on today”? </a:t>
            </a:r>
          </a:p>
          <a:p>
            <a:r>
              <a:rPr lang="en-AU" sz="9600" dirty="0">
                <a:effectLst/>
                <a:ea typeface="Calibri" panose="020F0502020204030204" pitchFamily="34" charset="0"/>
                <a:cs typeface="Times New Roman" panose="02020603050405020304" pitchFamily="18" charset="0"/>
              </a:rPr>
              <a:t>Is it true that you can’t run an industrial economy on renewables?</a:t>
            </a:r>
            <a:endParaRPr lang="en-US" sz="9600" b="1" dirty="0"/>
          </a:p>
          <a:p>
            <a:pPr marL="0" indent="0">
              <a:buNone/>
            </a:pPr>
            <a:endParaRPr lang="en-US" sz="1800" dirty="0">
              <a:hlinkClick r:id="rId2"/>
            </a:endParaRPr>
          </a:p>
        </p:txBody>
      </p:sp>
    </p:spTree>
    <p:extLst>
      <p:ext uri="{BB962C8B-B14F-4D97-AF65-F5344CB8AC3E}">
        <p14:creationId xmlns:p14="http://schemas.microsoft.com/office/powerpoint/2010/main" val="239475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76E0-9983-F245-9149-0518AB2B711A}"/>
              </a:ext>
            </a:extLst>
          </p:cNvPr>
          <p:cNvSpPr>
            <a:spLocks noGrp="1"/>
          </p:cNvSpPr>
          <p:nvPr>
            <p:ph type="title"/>
          </p:nvPr>
        </p:nvSpPr>
        <p:spPr>
          <a:xfrm>
            <a:off x="0" y="89354"/>
            <a:ext cx="11353800" cy="789305"/>
          </a:xfrm>
        </p:spPr>
        <p:txBody>
          <a:bodyPr/>
          <a:lstStyle/>
          <a:p>
            <a:r>
              <a:rPr lang="en-US" b="1" dirty="0">
                <a:solidFill>
                  <a:srgbClr val="FF0000"/>
                </a:solidFill>
                <a:latin typeface="+mn-lt"/>
              </a:rPr>
              <a:t>Fact-checking resources</a:t>
            </a:r>
          </a:p>
        </p:txBody>
      </p:sp>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0" y="711200"/>
            <a:ext cx="12192000" cy="6146800"/>
          </a:xfrm>
        </p:spPr>
        <p:txBody>
          <a:bodyPr>
            <a:normAutofit fontScale="25000" lnSpcReduction="20000"/>
          </a:bodyPr>
          <a:lstStyle/>
          <a:p>
            <a:pPr marL="0" indent="0">
              <a:buNone/>
            </a:pPr>
            <a:endParaRPr lang="en-US" sz="1800" dirty="0">
              <a:hlinkClick r:id="rId2"/>
            </a:endParaRPr>
          </a:p>
          <a:p>
            <a:pPr marL="0" indent="0">
              <a:buNone/>
            </a:pPr>
            <a:endParaRPr lang="en-US" sz="4800" b="1" dirty="0"/>
          </a:p>
          <a:p>
            <a:pPr marL="0" indent="0">
              <a:buNone/>
            </a:pPr>
            <a:r>
              <a:rPr lang="en-US" sz="9600" b="1" dirty="0"/>
              <a:t>4. </a:t>
            </a:r>
            <a:r>
              <a:rPr lang="en-AU" sz="9600" b="1" u="sng" dirty="0">
                <a:solidFill>
                  <a:srgbClr val="0000FF"/>
                </a:solidFill>
                <a:effectLst/>
                <a:ea typeface="Calibri" panose="020F0502020204030204" pitchFamily="34" charset="0"/>
                <a:cs typeface="Times New Roman" panose="02020603050405020304" pitchFamily="18" charset="0"/>
                <a:hlinkClick r:id="rId3"/>
              </a:rPr>
              <a:t>The Coalition says the rest of the G20 is powering ahead with nuclear – it’s just not true</a:t>
            </a:r>
            <a:endParaRPr lang="en-AU" sz="9600" b="1" u="sng" dirty="0">
              <a:solidFill>
                <a:srgbClr val="0000FF"/>
              </a:solidFill>
              <a:effectLst/>
              <a:ea typeface="Calibri" panose="020F0502020204030204" pitchFamily="34" charset="0"/>
              <a:cs typeface="Times New Roman" panose="02020603050405020304" pitchFamily="18" charset="0"/>
            </a:endParaRPr>
          </a:p>
          <a:p>
            <a:pPr marL="0" indent="0">
              <a:buNone/>
            </a:pPr>
            <a:endParaRPr lang="en-US" sz="9600" b="1" dirty="0"/>
          </a:p>
          <a:p>
            <a:pPr marL="0" indent="0">
              <a:buNone/>
            </a:pPr>
            <a:r>
              <a:rPr lang="en-US" sz="9600" b="1" dirty="0"/>
              <a:t>5. </a:t>
            </a:r>
            <a:r>
              <a:rPr lang="en-US" sz="9600" b="1" dirty="0">
                <a:effectLst/>
                <a:ea typeface="Calibri" panose="020F0502020204030204" pitchFamily="34" charset="0"/>
                <a:cs typeface="Times New Roman" panose="02020603050405020304" pitchFamily="18" charset="0"/>
                <a:hlinkClick r:id="rId4"/>
              </a:rPr>
              <a:t>Dutton’s claim about G20 nuclear energy use doesn’t add up</a:t>
            </a:r>
            <a:endParaRPr lang="en-AU" sz="9600" b="1" dirty="0">
              <a:effectLst/>
              <a:ea typeface="Calibri" panose="020F0502020204030204" pitchFamily="34" charset="0"/>
              <a:cs typeface="Times New Roman" panose="02020603050405020304" pitchFamily="18" charset="0"/>
            </a:endParaRPr>
          </a:p>
          <a:p>
            <a:pPr marL="0" indent="0">
              <a:buNone/>
            </a:pPr>
            <a:endParaRPr lang="en-US" sz="9600" b="1" dirty="0"/>
          </a:p>
          <a:p>
            <a:pPr marL="0" indent="0">
              <a:buNone/>
            </a:pPr>
            <a:r>
              <a:rPr lang="en-US" sz="9600" b="1" dirty="0"/>
              <a:t>6. </a:t>
            </a:r>
            <a:r>
              <a:rPr lang="en-AU" sz="9600" b="1" u="sng" dirty="0">
                <a:solidFill>
                  <a:srgbClr val="0000FF"/>
                </a:solidFill>
                <a:effectLst/>
                <a:ea typeface="Calibri" panose="020F0502020204030204" pitchFamily="34" charset="0"/>
                <a:cs typeface="Times New Roman" panose="02020603050405020304" pitchFamily="18" charset="0"/>
                <a:hlinkClick r:id="rId5"/>
              </a:rPr>
              <a:t>Divide and squander: Dutton wants seven nuclear power plants, the first by 2035</a:t>
            </a:r>
            <a:endParaRPr lang="en-AU" sz="9600" b="1" dirty="0">
              <a:effectLst/>
              <a:ea typeface="Calibri" panose="020F0502020204030204" pitchFamily="34" charset="0"/>
              <a:cs typeface="Times New Roman" panose="02020603050405020304" pitchFamily="18" charset="0"/>
            </a:endParaRPr>
          </a:p>
          <a:p>
            <a:pPr marL="0" indent="0">
              <a:buNone/>
            </a:pPr>
            <a:endParaRPr lang="en-US" sz="9600" b="1" dirty="0"/>
          </a:p>
          <a:p>
            <a:pPr marL="0" indent="0">
              <a:buNone/>
            </a:pPr>
            <a:r>
              <a:rPr lang="en-US" sz="9600" b="1" dirty="0"/>
              <a:t>7. </a:t>
            </a:r>
            <a:r>
              <a:rPr lang="en-AU" sz="9600" b="1" u="sng" dirty="0">
                <a:solidFill>
                  <a:srgbClr val="0000FF"/>
                </a:solidFill>
                <a:effectLst/>
                <a:ea typeface="Calibri" panose="020F0502020204030204" pitchFamily="34" charset="0"/>
                <a:cs typeface="Times New Roman" panose="02020603050405020304" pitchFamily="18" charset="0"/>
                <a:hlinkClick r:id="rId6"/>
              </a:rPr>
              <a:t>Nuclear debate is getting heated, but whose energy plan stacks up?</a:t>
            </a:r>
            <a:endParaRPr lang="en-AU" sz="9600" b="1" u="sng" dirty="0">
              <a:solidFill>
                <a:srgbClr val="0000FF"/>
              </a:solidFill>
              <a:ea typeface="Calibri" panose="020F0502020204030204" pitchFamily="34" charset="0"/>
              <a:cs typeface="Times New Roman" panose="02020603050405020304" pitchFamily="18" charset="0"/>
            </a:endParaRPr>
          </a:p>
          <a:p>
            <a:r>
              <a:rPr lang="en-AU" sz="9600" dirty="0">
                <a:effectLst/>
                <a:ea typeface="Calibri" panose="020F0502020204030204" pitchFamily="34" charset="0"/>
                <a:cs typeface="Times New Roman" panose="02020603050405020304" pitchFamily="18" charset="0"/>
              </a:rPr>
              <a:t>Labor’s ‘renewables-only’ plan will cost more than $1 trillion: False. </a:t>
            </a:r>
          </a:p>
          <a:p>
            <a:r>
              <a:rPr lang="en-AU" sz="9600" dirty="0">
                <a:effectLst/>
                <a:ea typeface="Calibri" panose="020F0502020204030204" pitchFamily="34" charset="0"/>
                <a:cs typeface="Times New Roman" panose="02020603050405020304" pitchFamily="18" charset="0"/>
              </a:rPr>
              <a:t>Nuclear energy will deliver cheaper power bills: False. </a:t>
            </a:r>
          </a:p>
          <a:p>
            <a:r>
              <a:rPr lang="en-AU" sz="9600" dirty="0">
                <a:effectLst/>
                <a:ea typeface="Calibri" panose="020F0502020204030204" pitchFamily="34" charset="0"/>
                <a:cs typeface="Times New Roman" panose="02020603050405020304" pitchFamily="18" charset="0"/>
              </a:rPr>
              <a:t>The renewables rollout needs 28,000 kilometres of transmission lines: False. </a:t>
            </a:r>
          </a:p>
          <a:p>
            <a:r>
              <a:rPr lang="en-AU" sz="9600" dirty="0">
                <a:effectLst/>
                <a:ea typeface="Calibri" panose="020F0502020204030204" pitchFamily="34" charset="0"/>
                <a:cs typeface="Times New Roman" panose="02020603050405020304" pitchFamily="18" charset="0"/>
              </a:rPr>
              <a:t>The first reactor would be built before 2037: Questionable.</a:t>
            </a:r>
          </a:p>
          <a:p>
            <a:r>
              <a:rPr lang="en-AU" sz="9600" dirty="0">
                <a:effectLst/>
                <a:ea typeface="Calibri" panose="020F0502020204030204" pitchFamily="34" charset="0"/>
                <a:cs typeface="Times New Roman" panose="02020603050405020304" pitchFamily="18" charset="0"/>
              </a:rPr>
              <a:t>The annual waste from a reactor fits into a Coke can: False.</a:t>
            </a:r>
          </a:p>
          <a:p>
            <a:endParaRPr lang="en-AU" sz="9600" b="1" dirty="0">
              <a:ea typeface="Calibri" panose="020F0502020204030204" pitchFamily="34" charset="0"/>
              <a:cs typeface="Times New Roman" panose="02020603050405020304" pitchFamily="18" charset="0"/>
              <a:hlinkClick r:id="rId7"/>
            </a:endParaRPr>
          </a:p>
          <a:p>
            <a:pPr marL="0" indent="0">
              <a:buNone/>
            </a:pPr>
            <a:r>
              <a:rPr lang="en-US" sz="9600" b="1" dirty="0"/>
              <a:t>8. </a:t>
            </a:r>
            <a:r>
              <a:rPr lang="en-US" sz="9600" b="1" dirty="0">
                <a:ea typeface="Calibri" panose="020F0502020204030204" pitchFamily="34" charset="0"/>
                <a:cs typeface="Times New Roman" panose="02020603050405020304" pitchFamily="18" charset="0"/>
                <a:hlinkClick r:id="rId7"/>
              </a:rPr>
              <a:t>Without a massive grid upgrade, the Coalition’s nuclear plan faces a high-voltage hurdle</a:t>
            </a:r>
            <a:endParaRPr lang="en-AU" sz="9600" b="1" dirty="0">
              <a:effectLst/>
              <a:ea typeface="Calibri" panose="020F0502020204030204" pitchFamily="34" charset="0"/>
              <a:cs typeface="Times New Roman" panose="02020603050405020304" pitchFamily="18" charset="0"/>
            </a:endParaRPr>
          </a:p>
          <a:p>
            <a:pPr marL="0" indent="0">
              <a:buNone/>
            </a:pPr>
            <a:endParaRPr lang="en-US" sz="1800" dirty="0">
              <a:hlinkClick r:id="rId2"/>
            </a:endParaRPr>
          </a:p>
        </p:txBody>
      </p:sp>
    </p:spTree>
    <p:extLst>
      <p:ext uri="{BB962C8B-B14F-4D97-AF65-F5344CB8AC3E}">
        <p14:creationId xmlns:p14="http://schemas.microsoft.com/office/powerpoint/2010/main" val="412234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76E0-9983-F245-9149-0518AB2B711A}"/>
              </a:ext>
            </a:extLst>
          </p:cNvPr>
          <p:cNvSpPr>
            <a:spLocks noGrp="1"/>
          </p:cNvSpPr>
          <p:nvPr>
            <p:ph type="title"/>
          </p:nvPr>
        </p:nvSpPr>
        <p:spPr>
          <a:xfrm>
            <a:off x="-32659" y="31296"/>
            <a:ext cx="4561114" cy="1325563"/>
          </a:xfrm>
        </p:spPr>
        <p:txBody>
          <a:bodyPr/>
          <a:lstStyle/>
          <a:p>
            <a:r>
              <a:rPr lang="en-US" b="1" dirty="0">
                <a:solidFill>
                  <a:srgbClr val="FF0000"/>
                </a:solidFill>
                <a:latin typeface="+mn-lt"/>
              </a:rPr>
              <a:t>More information</a:t>
            </a:r>
          </a:p>
        </p:txBody>
      </p:sp>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0" y="1204686"/>
            <a:ext cx="12192000" cy="5653314"/>
          </a:xfrm>
        </p:spPr>
        <p:txBody>
          <a:bodyPr>
            <a:normAutofit fontScale="92500" lnSpcReduction="20000"/>
          </a:bodyPr>
          <a:lstStyle/>
          <a:p>
            <a:pPr marL="0" indent="0">
              <a:buNone/>
            </a:pPr>
            <a:endParaRPr lang="en-US" sz="1100" dirty="0">
              <a:hlinkClick r:id="rId2"/>
            </a:endParaRPr>
          </a:p>
          <a:p>
            <a:pPr marL="0" indent="0">
              <a:buNone/>
            </a:pPr>
            <a:r>
              <a:rPr lang="en-US" b="1" dirty="0"/>
              <a:t>Don’t Nuke the Climate</a:t>
            </a:r>
            <a:endParaRPr lang="en-US" b="1" dirty="0">
              <a:hlinkClick r:id="rId2"/>
            </a:endParaRPr>
          </a:p>
          <a:p>
            <a:pPr marL="0" indent="0">
              <a:buNone/>
            </a:pPr>
            <a:r>
              <a:rPr lang="en-US" sz="2400" dirty="0">
                <a:hlinkClick r:id="rId2"/>
              </a:rPr>
              <a:t>dont-nuke-the-climate.org.au</a:t>
            </a:r>
            <a:r>
              <a:rPr lang="en-US" sz="2400" dirty="0"/>
              <a:t> (including useful ‘</a:t>
            </a:r>
            <a:r>
              <a:rPr lang="en-AU" sz="2400" dirty="0"/>
              <a:t>myth busting’ info)</a:t>
            </a:r>
          </a:p>
          <a:p>
            <a:pPr marL="0" indent="0">
              <a:buNone/>
            </a:pPr>
            <a:r>
              <a:rPr lang="en-AU" sz="2400" dirty="0">
                <a:hlinkClick r:id="rId3"/>
              </a:rPr>
              <a:t>facebook.com/dontnukeaus</a:t>
            </a:r>
            <a:endParaRPr lang="en-AU" sz="2400" dirty="0"/>
          </a:p>
          <a:p>
            <a:pPr marL="0" indent="0">
              <a:buNone/>
            </a:pPr>
            <a:r>
              <a:rPr lang="en-AU" sz="2400" dirty="0">
                <a:hlinkClick r:id="rId4"/>
              </a:rPr>
              <a:t>x.com/dontnuke</a:t>
            </a:r>
            <a:endParaRPr lang="en-US" sz="2400" dirty="0"/>
          </a:p>
          <a:p>
            <a:pPr marL="0" indent="0">
              <a:buNone/>
            </a:pPr>
            <a:r>
              <a:rPr lang="en-US" b="1" dirty="0" err="1"/>
              <a:t>ACF</a:t>
            </a:r>
            <a:r>
              <a:rPr lang="en-US" b="1" dirty="0"/>
              <a:t> ‘Power Games’ report</a:t>
            </a:r>
          </a:p>
          <a:p>
            <a:pPr marL="0" indent="0">
              <a:buNone/>
            </a:pPr>
            <a:r>
              <a:rPr lang="en-US" sz="2400" dirty="0">
                <a:hlinkClick r:id="rId5"/>
              </a:rPr>
              <a:t>Assessing coal-to-nuclear proposals in Australia</a:t>
            </a:r>
            <a:endParaRPr lang="en-US" sz="2400" dirty="0"/>
          </a:p>
          <a:p>
            <a:pPr marL="0" indent="0">
              <a:buNone/>
            </a:pPr>
            <a:r>
              <a:rPr lang="en-US" b="1" dirty="0"/>
              <a:t>Friends of the Earth</a:t>
            </a:r>
          </a:p>
          <a:p>
            <a:pPr marL="0" indent="0">
              <a:buNone/>
            </a:pPr>
            <a:r>
              <a:rPr lang="en-US" sz="2400" dirty="0">
                <a:hlinkClick r:id="rId6"/>
              </a:rPr>
              <a:t>nuclear.foe.org.au</a:t>
            </a:r>
            <a:endParaRPr lang="en-US" sz="2400" dirty="0"/>
          </a:p>
          <a:p>
            <a:pPr marL="0" indent="0">
              <a:buNone/>
            </a:pPr>
            <a:r>
              <a:rPr lang="en-US" b="1" dirty="0"/>
              <a:t>Australian Conservation Foundation</a:t>
            </a:r>
          </a:p>
          <a:p>
            <a:pPr marL="0" indent="0">
              <a:buNone/>
            </a:pPr>
            <a:r>
              <a:rPr lang="en-AU" sz="2400" dirty="0">
                <a:effectLst/>
                <a:ea typeface="Times New Roman" panose="02020603050405020304" pitchFamily="18" charset="0"/>
                <a:cs typeface="Calibri" panose="020F0502020204030204" pitchFamily="34" charset="0"/>
                <a:hlinkClick r:id="rId7"/>
              </a:rPr>
              <a:t>acf.org.au/nuclear-free</a:t>
            </a:r>
            <a:endParaRPr lang="en-AU" sz="2400" dirty="0">
              <a:effectLst/>
              <a:ea typeface="Times New Roman" panose="02020603050405020304" pitchFamily="18" charset="0"/>
              <a:cs typeface="Calibri" panose="020F0502020204030204" pitchFamily="34" charset="0"/>
            </a:endParaRPr>
          </a:p>
          <a:p>
            <a:pPr marL="0" indent="0">
              <a:buNone/>
            </a:pPr>
            <a:r>
              <a:rPr lang="en-AU" b="1" dirty="0">
                <a:effectLst/>
                <a:ea typeface="Times New Roman" panose="02020603050405020304" pitchFamily="18" charset="0"/>
                <a:cs typeface="Calibri" panose="020F0502020204030204" pitchFamily="34" charset="0"/>
              </a:rPr>
              <a:t>RenewEconomy</a:t>
            </a:r>
          </a:p>
          <a:p>
            <a:pPr marL="0" indent="0">
              <a:buNone/>
            </a:pPr>
            <a:r>
              <a:rPr lang="en-AU" sz="2400" dirty="0">
                <a:effectLst/>
                <a:ea typeface="Times New Roman" panose="02020603050405020304" pitchFamily="18" charset="0"/>
                <a:cs typeface="Calibri" panose="020F0502020204030204" pitchFamily="34" charset="0"/>
                <a:hlinkClick r:id="rId8"/>
              </a:rPr>
              <a:t>reneweconomy.com.au/?s=nuclear</a:t>
            </a:r>
            <a:r>
              <a:rPr lang="en-AU" sz="2400" dirty="0">
                <a:effectLst/>
                <a:ea typeface="Times New Roman" panose="02020603050405020304" pitchFamily="18" charset="0"/>
                <a:cs typeface="Calibri" panose="020F0502020204030204" pitchFamily="34" charset="0"/>
              </a:rPr>
              <a:t> (and sign up for </a:t>
            </a:r>
            <a:r>
              <a:rPr lang="en-AU" sz="2400" dirty="0">
                <a:ea typeface="Times New Roman" panose="02020603050405020304" pitchFamily="18" charset="0"/>
                <a:cs typeface="Calibri" panose="020F0502020204030204" pitchFamily="34" charset="0"/>
              </a:rPr>
              <a:t>d</a:t>
            </a:r>
            <a:r>
              <a:rPr lang="en-AU" sz="2400" dirty="0">
                <a:effectLst/>
                <a:ea typeface="Times New Roman" panose="02020603050405020304" pitchFamily="18" charset="0"/>
                <a:cs typeface="Calibri" panose="020F0502020204030204" pitchFamily="34" charset="0"/>
              </a:rPr>
              <a:t>aily updates)</a:t>
            </a:r>
          </a:p>
          <a:p>
            <a:pPr marL="0" indent="0">
              <a:buNone/>
            </a:pPr>
            <a:r>
              <a:rPr lang="en-AU" b="1" dirty="0">
                <a:ea typeface="Times New Roman" panose="02020603050405020304" pitchFamily="18" charset="0"/>
                <a:cs typeface="Calibri" panose="020F0502020204030204" pitchFamily="34" charset="0"/>
              </a:rPr>
              <a:t>ETU ‘No Future for Nuclear’</a:t>
            </a:r>
          </a:p>
          <a:p>
            <a:pPr marL="0" indent="0">
              <a:buNone/>
            </a:pPr>
            <a:r>
              <a:rPr lang="en-AU" sz="2400" dirty="0">
                <a:effectLst/>
                <a:ea typeface="Times New Roman" panose="02020603050405020304" pitchFamily="18" charset="0"/>
                <a:cs typeface="Calibri" panose="020F0502020204030204" pitchFamily="34" charset="0"/>
                <a:hlinkClick r:id="rId9"/>
              </a:rPr>
              <a:t>https://nofuture4nuclear.org/</a:t>
            </a:r>
            <a:endParaRPr lang="en-AU" sz="2400" dirty="0">
              <a:effectLst/>
              <a:ea typeface="Times New Roman" panose="02020603050405020304" pitchFamily="18" charset="0"/>
              <a:cs typeface="Calibri" panose="020F0502020204030204" pitchFamily="34" charset="0"/>
            </a:endParaRPr>
          </a:p>
        </p:txBody>
      </p:sp>
      <p:pic>
        <p:nvPicPr>
          <p:cNvPr id="4" name="Content Placeholder 4" descr="Logo&#10;&#10;Description automatically generated">
            <a:hlinkClick r:id="rId10"/>
            <a:extLst>
              <a:ext uri="{FF2B5EF4-FFF2-40B4-BE49-F238E27FC236}">
                <a16:creationId xmlns:a16="http://schemas.microsoft.com/office/drawing/2014/main" id="{13FB81D1-F7E6-9863-1FD8-DCD891C9EC8F}"/>
              </a:ext>
            </a:extLst>
          </p:cNvPr>
          <p:cNvPicPr>
            <a:picLocks noChangeAspect="1"/>
          </p:cNvPicPr>
          <p:nvPr/>
        </p:nvPicPr>
        <p:blipFill>
          <a:blip r:embed="rId11"/>
          <a:stretch>
            <a:fillRect/>
          </a:stretch>
        </p:blipFill>
        <p:spPr>
          <a:xfrm>
            <a:off x="6242322" y="2703287"/>
            <a:ext cx="5225534" cy="1955800"/>
          </a:xfrm>
          <a:prstGeom prst="rect">
            <a:avLst/>
          </a:prstGeom>
        </p:spPr>
      </p:pic>
    </p:spTree>
    <p:extLst>
      <p:ext uri="{BB962C8B-B14F-4D97-AF65-F5344CB8AC3E}">
        <p14:creationId xmlns:p14="http://schemas.microsoft.com/office/powerpoint/2010/main" val="31713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20EA6-32D8-BB4C-BF3E-2506D922CF05}"/>
              </a:ext>
            </a:extLst>
          </p:cNvPr>
          <p:cNvSpPr>
            <a:spLocks noGrp="1"/>
          </p:cNvSpPr>
          <p:nvPr>
            <p:ph idx="1"/>
          </p:nvPr>
        </p:nvSpPr>
        <p:spPr>
          <a:xfrm>
            <a:off x="0" y="0"/>
            <a:ext cx="12192000" cy="6858000"/>
          </a:xfrm>
        </p:spPr>
        <p:txBody>
          <a:bodyPr>
            <a:normAutofit/>
          </a:bodyPr>
          <a:lstStyle/>
          <a:p>
            <a:pPr marL="0" indent="0" algn="ctr">
              <a:buNone/>
            </a:pPr>
            <a:endParaRPr lang="en-AU" sz="4400" b="1" dirty="0">
              <a:effectLst/>
              <a:ea typeface="Times New Roman" panose="02020603050405020304" pitchFamily="18" charset="0"/>
              <a:cs typeface="Calibri" panose="020F0502020204030204" pitchFamily="34" charset="0"/>
            </a:endParaRPr>
          </a:p>
          <a:p>
            <a:pPr marL="0" indent="0" algn="ctr">
              <a:buNone/>
            </a:pPr>
            <a:r>
              <a:rPr lang="en-AU" sz="5400" b="1" dirty="0">
                <a:effectLst/>
                <a:ea typeface="Times New Roman" panose="02020603050405020304" pitchFamily="18" charset="0"/>
                <a:cs typeface="Calibri" panose="020F0502020204030204" pitchFamily="34" charset="0"/>
              </a:rPr>
              <a:t>Download this PowerPoint at </a:t>
            </a:r>
          </a:p>
          <a:p>
            <a:pPr marL="0" indent="0" algn="ctr">
              <a:buNone/>
            </a:pPr>
            <a:r>
              <a:rPr lang="en-AU" sz="5400" b="1" dirty="0">
                <a:effectLst/>
                <a:ea typeface="Times New Roman" panose="02020603050405020304" pitchFamily="18" charset="0"/>
                <a:cs typeface="Calibri" panose="020F0502020204030204" pitchFamily="34" charset="0"/>
                <a:hlinkClick r:id="rId2"/>
              </a:rPr>
              <a:t>nuclear.foe.org.au</a:t>
            </a:r>
            <a:endParaRPr lang="en-AU" sz="5400" b="1" dirty="0">
              <a:effectLst/>
              <a:ea typeface="Times New Roman" panose="02020603050405020304" pitchFamily="18" charset="0"/>
              <a:cs typeface="Calibri" panose="020F0502020204030204" pitchFamily="34" charset="0"/>
            </a:endParaRPr>
          </a:p>
          <a:p>
            <a:pPr marL="0" indent="0" algn="ctr">
              <a:buNone/>
            </a:pPr>
            <a:endParaRPr lang="en-AU" sz="4400" b="1" dirty="0">
              <a:ea typeface="Times New Roman" panose="02020603050405020304" pitchFamily="18" charset="0"/>
              <a:cs typeface="Calibri" panose="020F0502020204030204" pitchFamily="34" charset="0"/>
            </a:endParaRPr>
          </a:p>
          <a:p>
            <a:pPr marL="0" indent="0" algn="ctr">
              <a:buNone/>
            </a:pPr>
            <a:endParaRPr lang="en-AU" sz="4400" b="1" dirty="0">
              <a:effectLst/>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00F1E01-CD67-54E4-7C53-A017E3A2D190}"/>
              </a:ext>
            </a:extLst>
          </p:cNvPr>
          <p:cNvPicPr>
            <a:picLocks noChangeAspect="1"/>
          </p:cNvPicPr>
          <p:nvPr/>
        </p:nvPicPr>
        <p:blipFill>
          <a:blip r:embed="rId3"/>
          <a:stretch>
            <a:fillRect/>
          </a:stretch>
        </p:blipFill>
        <p:spPr>
          <a:xfrm>
            <a:off x="3211830" y="3008438"/>
            <a:ext cx="5787024" cy="3255201"/>
          </a:xfrm>
          <a:prstGeom prst="rect">
            <a:avLst/>
          </a:prstGeom>
        </p:spPr>
      </p:pic>
    </p:spTree>
    <p:extLst>
      <p:ext uri="{BB962C8B-B14F-4D97-AF65-F5344CB8AC3E}">
        <p14:creationId xmlns:p14="http://schemas.microsoft.com/office/powerpoint/2010/main" val="152024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09220"/>
            <a:ext cx="10789920" cy="707886"/>
          </a:xfrm>
          <a:prstGeom prst="rect">
            <a:avLst/>
          </a:prstGeom>
          <a:noFill/>
        </p:spPr>
        <p:txBody>
          <a:bodyPr wrap="square" rtlCol="0">
            <a:spAutoFit/>
          </a:bodyPr>
          <a:lstStyle/>
          <a:p>
            <a:pPr algn="ctr"/>
            <a:r>
              <a:rPr lang="en-AU" sz="4000" b="1" dirty="0">
                <a:solidFill>
                  <a:srgbClr val="FF0000"/>
                </a:solidFill>
              </a:rPr>
              <a:t>INTERNATIONAL CONTEXT</a:t>
            </a:r>
            <a:endParaRPr lang="en-AU" sz="2400" b="1" dirty="0">
              <a:solidFill>
                <a:srgbClr val="FF0000"/>
              </a:solidFill>
            </a:endParaRPr>
          </a:p>
        </p:txBody>
      </p:sp>
      <p:sp>
        <p:nvSpPr>
          <p:cNvPr id="4" name="TextBox 3">
            <a:extLst>
              <a:ext uri="{FF2B5EF4-FFF2-40B4-BE49-F238E27FC236}">
                <a16:creationId xmlns:a16="http://schemas.microsoft.com/office/drawing/2014/main" id="{3198CCD2-2089-3A25-084B-5A7943124F07}"/>
              </a:ext>
            </a:extLst>
          </p:cNvPr>
          <p:cNvSpPr txBox="1"/>
          <p:nvPr/>
        </p:nvSpPr>
        <p:spPr>
          <a:xfrm>
            <a:off x="137160" y="845820"/>
            <a:ext cx="11407140" cy="6109365"/>
          </a:xfrm>
          <a:prstGeom prst="rect">
            <a:avLst/>
          </a:prstGeom>
          <a:noFill/>
        </p:spPr>
        <p:txBody>
          <a:bodyPr wrap="square" rtlCol="0">
            <a:spAutoFit/>
          </a:bodyPr>
          <a:lstStyle/>
          <a:p>
            <a:r>
              <a:rPr lang="en-AU" sz="2300" b="1" dirty="0"/>
              <a:t>USA: </a:t>
            </a:r>
          </a:p>
          <a:p>
            <a:pPr marL="342900" indent="-342900">
              <a:buFont typeface="Arial" panose="020B0604020202020204" pitchFamily="34" charset="0"/>
              <a:buChar char="•"/>
            </a:pPr>
            <a:r>
              <a:rPr lang="en-AU" sz="2300" dirty="0"/>
              <a:t>Construction of two reactors in South Carolina was </a:t>
            </a:r>
            <a:r>
              <a:rPr lang="en-AU" sz="2300" dirty="0">
                <a:hlinkClick r:id="rId2"/>
              </a:rPr>
              <a:t>abandoned</a:t>
            </a:r>
            <a:r>
              <a:rPr lang="en-AU" sz="2300" dirty="0"/>
              <a:t> in 2017 after the expenditure of around A$13.6 billion. Westinghouse filed for bankruptcy protection.</a:t>
            </a:r>
          </a:p>
          <a:p>
            <a:pPr marL="342900" indent="-342900">
              <a:buFont typeface="Arial" panose="020B0604020202020204" pitchFamily="34" charset="0"/>
              <a:buChar char="•"/>
            </a:pPr>
            <a:r>
              <a:rPr lang="en-AU" sz="2300" dirty="0">
                <a:solidFill>
                  <a:schemeClr val="accent1"/>
                </a:solidFill>
              </a:rPr>
              <a:t>The only remaining construction project, two AP1000 reactors in the state of Georgia (known as the Vogtle project), was recently completed at an astronomical cost of approx. </a:t>
            </a:r>
            <a:r>
              <a:rPr lang="en-AU" sz="2300" dirty="0">
                <a:solidFill>
                  <a:schemeClr val="accent1"/>
                </a:solidFill>
                <a:hlinkClick r:id="rId3">
                  <a:extLst>
                    <a:ext uri="{A12FA001-AC4F-418D-AE19-62706E023703}">
                      <ahyp:hlinkClr xmlns:ahyp="http://schemas.microsoft.com/office/drawing/2018/hyperlinkcolor" val="tx"/>
                    </a:ext>
                  </a:extLst>
                </a:hlinkClick>
              </a:rPr>
              <a:t>A$25.7 billion per reactor</a:t>
            </a:r>
            <a:r>
              <a:rPr lang="en-AU" sz="2300" dirty="0">
                <a:solidFill>
                  <a:schemeClr val="accent1"/>
                </a:solidFill>
              </a:rPr>
              <a:t>.</a:t>
            </a:r>
          </a:p>
          <a:p>
            <a:pPr marL="342900" indent="-342900">
              <a:buFont typeface="Arial" panose="020B0604020202020204" pitchFamily="34" charset="0"/>
              <a:buChar char="•"/>
            </a:pPr>
            <a:r>
              <a:rPr lang="en-AU" sz="2300" dirty="0"/>
              <a:t>The Dutton Coalition is promoting AP1000 reactors!</a:t>
            </a:r>
          </a:p>
          <a:p>
            <a:pPr marL="342900" indent="-342900">
              <a:buFont typeface="Arial" panose="020B0604020202020204" pitchFamily="34" charset="0"/>
              <a:buChar char="•"/>
            </a:pPr>
            <a:r>
              <a:rPr lang="en-AU" sz="2300" dirty="0">
                <a:solidFill>
                  <a:schemeClr val="accent1"/>
                </a:solidFill>
              </a:rPr>
              <a:t>Zero reactors now under construction in the USA.</a:t>
            </a:r>
          </a:p>
          <a:p>
            <a:r>
              <a:rPr lang="en-AU" sz="2300" b="1" dirty="0"/>
              <a:t>UK: </a:t>
            </a:r>
          </a:p>
          <a:p>
            <a:pPr marL="342900" indent="-342900">
              <a:buFont typeface="Arial" panose="020B0604020202020204" pitchFamily="34" charset="0"/>
              <a:buChar char="•"/>
            </a:pPr>
            <a:r>
              <a:rPr lang="en-AU" sz="2300" dirty="0"/>
              <a:t>The cost of the two EPR reactors under construction at Hinkley Point -- the only reactors under construction in the UK -- has escalated to </a:t>
            </a:r>
            <a:r>
              <a:rPr lang="en-AU" sz="2300" dirty="0">
                <a:hlinkClick r:id="rId4"/>
              </a:rPr>
              <a:t>A$43.5 billion per reactor</a:t>
            </a:r>
            <a:r>
              <a:rPr lang="en-AU" sz="2300" dirty="0"/>
              <a:t>.</a:t>
            </a:r>
            <a:endParaRPr lang="en-AU" sz="2300" b="1" dirty="0"/>
          </a:p>
          <a:p>
            <a:r>
              <a:rPr lang="en-AU" sz="2300" b="1" dirty="0"/>
              <a:t>The Golden Rule of Nuclear Economics</a:t>
            </a:r>
          </a:p>
          <a:p>
            <a:pPr marL="342900" indent="-342900">
              <a:buFont typeface="Arial" panose="020B0604020202020204" pitchFamily="34" charset="0"/>
              <a:buChar char="•"/>
            </a:pPr>
            <a:r>
              <a:rPr lang="en-AU" sz="2300" dirty="0"/>
              <a:t>Add a zero to industry cost estimates.</a:t>
            </a:r>
          </a:p>
          <a:p>
            <a:pPr marL="342900" indent="-342900">
              <a:buFont typeface="Arial" panose="020B0604020202020204" pitchFamily="34" charset="0"/>
              <a:buChar char="•"/>
            </a:pPr>
            <a:r>
              <a:rPr lang="en-AU" sz="2300" dirty="0">
                <a:solidFill>
                  <a:schemeClr val="accent1"/>
                </a:solidFill>
              </a:rPr>
              <a:t>The US and UK illustrate the point: in both cases, the latest cost estimates are more than 10 times higher than early estimates.</a:t>
            </a:r>
          </a:p>
          <a:p>
            <a:pPr marL="342900" indent="-342900">
              <a:buFont typeface="Arial" panose="020B0604020202020204" pitchFamily="34" charset="0"/>
              <a:buChar char="•"/>
            </a:pPr>
            <a:r>
              <a:rPr lang="en-AU" sz="2300" dirty="0"/>
              <a:t>When the Coalition releases its cost estimates, those estimates will be a small fraction of the real costs of nuclear power</a:t>
            </a:r>
          </a:p>
        </p:txBody>
      </p:sp>
    </p:spTree>
    <p:extLst>
      <p:ext uri="{BB962C8B-B14F-4D97-AF65-F5344CB8AC3E}">
        <p14:creationId xmlns:p14="http://schemas.microsoft.com/office/powerpoint/2010/main" val="21068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THE COALITION’S NUCLEAR PLAN</a:t>
            </a:r>
          </a:p>
        </p:txBody>
      </p:sp>
      <p:pic>
        <p:nvPicPr>
          <p:cNvPr id="2" name="Picture 1" descr="nuclear sites">
            <a:extLst>
              <a:ext uri="{FF2B5EF4-FFF2-40B4-BE49-F238E27FC236}">
                <a16:creationId xmlns:a16="http://schemas.microsoft.com/office/drawing/2014/main" id="{A826779D-F565-65E1-CBC3-5669B8DAF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752" y="1085851"/>
            <a:ext cx="8264908" cy="5795010"/>
          </a:xfrm>
          <a:prstGeom prst="rect">
            <a:avLst/>
          </a:prstGeom>
          <a:noFill/>
          <a:ln>
            <a:noFill/>
          </a:ln>
        </p:spPr>
      </p:pic>
      <p:sp>
        <p:nvSpPr>
          <p:cNvPr id="3" name="TextBox 2">
            <a:extLst>
              <a:ext uri="{FF2B5EF4-FFF2-40B4-BE49-F238E27FC236}">
                <a16:creationId xmlns:a16="http://schemas.microsoft.com/office/drawing/2014/main" id="{AC9655E4-8416-FC3B-1026-4BD041F7FE13}"/>
              </a:ext>
            </a:extLst>
          </p:cNvPr>
          <p:cNvSpPr txBox="1"/>
          <p:nvPr/>
        </p:nvSpPr>
        <p:spPr>
          <a:xfrm>
            <a:off x="102870" y="960121"/>
            <a:ext cx="5612130" cy="5693866"/>
          </a:xfrm>
          <a:prstGeom prst="rect">
            <a:avLst/>
          </a:prstGeom>
          <a:noFill/>
        </p:spPr>
        <p:txBody>
          <a:bodyPr wrap="square" rtlCol="0">
            <a:spAutoFit/>
          </a:bodyPr>
          <a:lstStyle/>
          <a:p>
            <a:pPr marL="285750" indent="-285750">
              <a:buFont typeface="Arial" panose="020B0604020202020204" pitchFamily="34" charset="0"/>
              <a:buChar char="•"/>
            </a:pPr>
            <a:r>
              <a:rPr lang="en-AU" sz="2600" dirty="0"/>
              <a:t>Nuclear power reactors at 7 closed or soon-to-be-closed coal power sites.</a:t>
            </a:r>
          </a:p>
          <a:p>
            <a:pPr marL="285750" indent="-285750">
              <a:buFont typeface="Arial" panose="020B0604020202020204" pitchFamily="34" charset="0"/>
              <a:buChar char="•"/>
            </a:pPr>
            <a:r>
              <a:rPr lang="en-AU" sz="2600" dirty="0">
                <a:solidFill>
                  <a:schemeClr val="accent1"/>
                </a:solidFill>
              </a:rPr>
              <a:t>Non-existent ‘small modular reactors’ in SA and WA. Large reactors in the eastern states.</a:t>
            </a:r>
          </a:p>
          <a:p>
            <a:pPr marL="285750" indent="-285750">
              <a:buFont typeface="Arial" panose="020B0604020202020204" pitchFamily="34" charset="0"/>
              <a:buChar char="•"/>
            </a:pPr>
            <a:r>
              <a:rPr lang="en-AU" sz="2600" dirty="0"/>
              <a:t>Government funded.</a:t>
            </a:r>
          </a:p>
          <a:p>
            <a:pPr marL="285750" indent="-285750">
              <a:buFont typeface="Arial" panose="020B0604020202020204" pitchFamily="34" charset="0"/>
              <a:buChar char="•"/>
            </a:pPr>
            <a:r>
              <a:rPr lang="en-AU" sz="2600" dirty="0">
                <a:solidFill>
                  <a:schemeClr val="accent1"/>
                </a:solidFill>
              </a:rPr>
              <a:t>Unknown number of reactors at each of the 7 sites.</a:t>
            </a:r>
          </a:p>
          <a:p>
            <a:pPr marL="285750" indent="-285750">
              <a:buFont typeface="Arial" panose="020B0604020202020204" pitchFamily="34" charset="0"/>
              <a:buChar char="•"/>
            </a:pPr>
            <a:r>
              <a:rPr lang="en-AU" sz="2600" dirty="0"/>
              <a:t>First reactors operating by 2035-37 but in reality they couldn’t begin operating until the mid-2040s.</a:t>
            </a:r>
          </a:p>
          <a:p>
            <a:pPr marL="285750" indent="-285750">
              <a:buFont typeface="Arial" panose="020B0604020202020204" pitchFamily="34" charset="0"/>
              <a:buChar char="•"/>
            </a:pPr>
            <a:r>
              <a:rPr lang="en-AU" sz="2600" dirty="0">
                <a:solidFill>
                  <a:schemeClr val="accent1"/>
                </a:solidFill>
              </a:rPr>
              <a:t>If realised, the nuclear reactors might produce 5-10% of Australia’s electricity demand by 2050.</a:t>
            </a:r>
          </a:p>
        </p:txBody>
      </p:sp>
    </p:spTree>
    <p:extLst>
      <p:ext uri="{BB962C8B-B14F-4D97-AF65-F5344CB8AC3E}">
        <p14:creationId xmlns:p14="http://schemas.microsoft.com/office/powerpoint/2010/main" val="36348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SOUTH AUSTRALIA</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1097281"/>
            <a:ext cx="12192000" cy="5632311"/>
          </a:xfrm>
          <a:prstGeom prst="rect">
            <a:avLst/>
          </a:prstGeom>
          <a:noFill/>
        </p:spPr>
        <p:txBody>
          <a:bodyPr wrap="square" rtlCol="0">
            <a:spAutoFit/>
          </a:bodyPr>
          <a:lstStyle/>
          <a:p>
            <a:pPr marL="285750" indent="-285750">
              <a:buFont typeface="Arial" panose="020B0604020202020204" pitchFamily="34" charset="0"/>
              <a:buChar char="•"/>
            </a:pPr>
            <a:r>
              <a:rPr lang="en-AU" sz="2400" dirty="0"/>
              <a:t>Mr. Dutton </a:t>
            </a:r>
            <a:r>
              <a:rPr lang="en-AU" sz="2400" dirty="0">
                <a:hlinkClick r:id="rId2"/>
              </a:rPr>
              <a:t>says</a:t>
            </a:r>
            <a:r>
              <a:rPr lang="en-AU" sz="2400" dirty="0"/>
              <a:t> SA will get one or more nuclear power reactors whether we like it or not and whether or not we need the additional power supply. </a:t>
            </a:r>
          </a:p>
          <a:p>
            <a:pPr marL="285750" indent="-285750">
              <a:buFont typeface="Arial" panose="020B0604020202020204" pitchFamily="34" charset="0"/>
              <a:buChar char="•"/>
            </a:pPr>
            <a:r>
              <a:rPr lang="en-AU" sz="2400" dirty="0">
                <a:solidFill>
                  <a:schemeClr val="accent1"/>
                </a:solidFill>
              </a:rPr>
              <a:t>SA has gone from 1% renewable electricity supply to </a:t>
            </a:r>
            <a:r>
              <a:rPr lang="en-AU" sz="2400" u="sng" dirty="0">
                <a:solidFill>
                  <a:schemeClr val="accent1"/>
                </a:solidFill>
                <a:hlinkClick r:id="rId3">
                  <a:extLst>
                    <a:ext uri="{A12FA001-AC4F-418D-AE19-62706E023703}">
                      <ahyp:hlinkClr xmlns:ahyp="http://schemas.microsoft.com/office/drawing/2018/hyperlinkcolor" val="tx"/>
                    </a:ext>
                  </a:extLst>
                </a:hlinkClick>
              </a:rPr>
              <a:t>74%</a:t>
            </a:r>
            <a:r>
              <a:rPr lang="en-AU" sz="2400" dirty="0">
                <a:solidFill>
                  <a:schemeClr val="accent1"/>
                </a:solidFill>
              </a:rPr>
              <a:t> over the past 16 years and the government aims to reach </a:t>
            </a:r>
            <a:r>
              <a:rPr lang="en-AU" sz="2400" u="sng" dirty="0">
                <a:solidFill>
                  <a:schemeClr val="accent1"/>
                </a:solidFill>
                <a:hlinkClick r:id="rId4">
                  <a:extLst>
                    <a:ext uri="{A12FA001-AC4F-418D-AE19-62706E023703}">
                      <ahyp:hlinkClr xmlns:ahyp="http://schemas.microsoft.com/office/drawing/2018/hyperlinkcolor" val="tx"/>
                    </a:ext>
                  </a:extLst>
                </a:hlinkClick>
              </a:rPr>
              <a:t>100 percent net renewables by 2027.</a:t>
            </a:r>
            <a:endParaRPr lang="en-AU" sz="2400" dirty="0">
              <a:solidFill>
                <a:schemeClr val="accent1"/>
              </a:solidFill>
            </a:endParaRPr>
          </a:p>
          <a:p>
            <a:pPr marL="285750" indent="-285750">
              <a:buFont typeface="Arial" panose="020B0604020202020204" pitchFamily="34" charset="0"/>
              <a:buChar char="•"/>
            </a:pPr>
            <a:r>
              <a:rPr lang="en-AU" sz="2400" dirty="0"/>
              <a:t>SA will reach 100% net renewables long before a nuclear reactor could possibly begin generating electricity </a:t>
            </a:r>
            <a:r>
              <a:rPr lang="en-AU" sz="2400" u="sng" dirty="0">
                <a:hlinkClick r:id="rId5"/>
              </a:rPr>
              <a:t>20+ years from now.</a:t>
            </a:r>
            <a:endParaRPr lang="en-AU" sz="2400" dirty="0"/>
          </a:p>
          <a:p>
            <a:pPr marL="285750" indent="-285750">
              <a:buFont typeface="Arial" panose="020B0604020202020204" pitchFamily="34" charset="0"/>
              <a:buChar char="•"/>
            </a:pPr>
            <a:r>
              <a:rPr lang="en-AU" sz="2400" dirty="0">
                <a:solidFill>
                  <a:schemeClr val="accent1"/>
                </a:solidFill>
              </a:rPr>
              <a:t>The Northern Power Station near Port Augusta, one of the seven sites targeted by the Coalition, was shut down in 2016 and the region has since become a </a:t>
            </a:r>
            <a:r>
              <a:rPr lang="en-AU" sz="2400" u="sng" dirty="0">
                <a:solidFill>
                  <a:schemeClr val="accent1"/>
                </a:solidFill>
                <a:hlinkClick r:id="rId6">
                  <a:extLst>
                    <a:ext uri="{A12FA001-AC4F-418D-AE19-62706E023703}">
                      <ahyp:hlinkClr xmlns:ahyp="http://schemas.microsoft.com/office/drawing/2018/hyperlinkcolor" val="tx"/>
                    </a:ext>
                  </a:extLst>
                </a:hlinkClick>
              </a:rPr>
              <a:t>renewables hub</a:t>
            </a:r>
            <a:r>
              <a:rPr lang="en-AU" sz="2400" dirty="0">
                <a:solidFill>
                  <a:schemeClr val="accent1"/>
                </a:solidFill>
              </a:rPr>
              <a:t>.</a:t>
            </a:r>
          </a:p>
          <a:p>
            <a:pPr marL="285750" indent="-285750">
              <a:buFont typeface="Arial" panose="020B0604020202020204" pitchFamily="34" charset="0"/>
              <a:buChar char="•"/>
            </a:pPr>
            <a:r>
              <a:rPr lang="en-AU" sz="2400" dirty="0"/>
              <a:t>Using existing electricity transmission infrastructure at old coal plants is Mr. Dutton’s #1 argument in support of his coal-to-nuclear plan, but transmission lines at Port Augusta are being used to transmit renewable power.</a:t>
            </a:r>
          </a:p>
          <a:p>
            <a:pPr marL="285750" indent="-285750">
              <a:buFont typeface="Arial" panose="020B0604020202020204" pitchFamily="34" charset="0"/>
              <a:buChar char="•"/>
            </a:pPr>
            <a:r>
              <a:rPr lang="en-AU" sz="2400" dirty="0">
                <a:solidFill>
                  <a:schemeClr val="accent1"/>
                </a:solidFill>
              </a:rPr>
              <a:t>SA Premier Peter </a:t>
            </a:r>
            <a:r>
              <a:rPr lang="en-AU" sz="2400" dirty="0" err="1">
                <a:solidFill>
                  <a:schemeClr val="accent1"/>
                </a:solidFill>
              </a:rPr>
              <a:t>Malinauskas</a:t>
            </a:r>
            <a:r>
              <a:rPr lang="en-AU" sz="2400" dirty="0">
                <a:solidFill>
                  <a:schemeClr val="accent1"/>
                </a:solidFill>
              </a:rPr>
              <a:t> </a:t>
            </a:r>
            <a:r>
              <a:rPr lang="en-AU" sz="2400" u="sng" dirty="0">
                <a:solidFill>
                  <a:schemeClr val="accent1"/>
                </a:solidFill>
              </a:rPr>
              <a:t>says</a:t>
            </a:r>
            <a:r>
              <a:rPr lang="en-AU" sz="2400" dirty="0">
                <a:solidFill>
                  <a:schemeClr val="accent1"/>
                </a:solidFill>
              </a:rPr>
              <a:t>: “Every single objective, independent analysis that has looked at this has said nuclear power would make power more expensive in Australia rather than cheaper. Why we would impose that burden on power consumers in our country is completely beyond me.”</a:t>
            </a:r>
          </a:p>
        </p:txBody>
      </p:sp>
    </p:spTree>
    <p:extLst>
      <p:ext uri="{BB962C8B-B14F-4D97-AF65-F5344CB8AC3E}">
        <p14:creationId xmlns:p14="http://schemas.microsoft.com/office/powerpoint/2010/main" val="23311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646331"/>
          </a:xfrm>
          <a:prstGeom prst="rect">
            <a:avLst/>
          </a:prstGeom>
          <a:noFill/>
        </p:spPr>
        <p:txBody>
          <a:bodyPr wrap="square" rtlCol="0">
            <a:spAutoFit/>
          </a:bodyPr>
          <a:lstStyle/>
          <a:p>
            <a:pPr algn="ctr"/>
            <a:r>
              <a:rPr lang="en-AU" sz="3600" b="1" dirty="0">
                <a:solidFill>
                  <a:srgbClr val="FF0000"/>
                </a:solidFill>
              </a:rPr>
              <a:t>COALITION RESPONSE’S TO THE COALITION’S PLAN</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880111"/>
            <a:ext cx="11624310" cy="5847755"/>
          </a:xfrm>
          <a:prstGeom prst="rect">
            <a:avLst/>
          </a:prstGeom>
          <a:noFill/>
        </p:spPr>
        <p:txBody>
          <a:bodyPr wrap="square" rtlCol="0">
            <a:spAutoFit/>
          </a:bodyPr>
          <a:lstStyle/>
          <a:p>
            <a:pPr marL="342900" indent="-342900">
              <a:buFont typeface="Arial" panose="020B0604020202020204" pitchFamily="34" charset="0"/>
              <a:buChar char="•"/>
            </a:pPr>
            <a:r>
              <a:rPr lang="en-AU" sz="2200" dirty="0"/>
              <a:t>Dutton’s nuclear power plan has very little support from Liberal/Coalition leaders in the five states being targeted (and no support from state Labor governments).</a:t>
            </a:r>
          </a:p>
          <a:p>
            <a:pPr marL="342900" indent="-342900">
              <a:buFont typeface="Arial" panose="020B0604020202020204" pitchFamily="34" charset="0"/>
              <a:buChar char="•"/>
            </a:pPr>
            <a:r>
              <a:rPr lang="en-AU" sz="2200" dirty="0">
                <a:solidFill>
                  <a:schemeClr val="accent1"/>
                </a:solidFill>
              </a:rPr>
              <a:t>Malcolm Turnbull </a:t>
            </a:r>
            <a:r>
              <a:rPr lang="en-AU" sz="2200" u="sng" dirty="0">
                <a:solidFill>
                  <a:schemeClr val="accent1"/>
                </a:solidFill>
                <a:hlinkClick r:id="rId2">
                  <a:extLst>
                    <a:ext uri="{A12FA001-AC4F-418D-AE19-62706E023703}">
                      <ahyp:hlinkClr xmlns:ahyp="http://schemas.microsoft.com/office/drawing/2018/hyperlinkcolor" val="tx"/>
                    </a:ext>
                  </a:extLst>
                </a:hlinkClick>
              </a:rPr>
              <a:t>says</a:t>
            </a:r>
            <a:r>
              <a:rPr lang="en-AU" sz="2200" dirty="0">
                <a:solidFill>
                  <a:schemeClr val="accent1"/>
                </a:solidFill>
              </a:rPr>
              <a:t> the nuclear policy is “bonkers”, that Peter Dutton is a “</a:t>
            </a:r>
            <a:r>
              <a:rPr lang="en-AU" sz="2200" u="sng" dirty="0">
                <a:solidFill>
                  <a:schemeClr val="accent1"/>
                </a:solidFill>
                <a:hlinkClick r:id="rId3">
                  <a:extLst>
                    <a:ext uri="{A12FA001-AC4F-418D-AE19-62706E023703}">
                      <ahyp:hlinkClr xmlns:ahyp="http://schemas.microsoft.com/office/drawing/2018/hyperlinkcolor" val="tx"/>
                    </a:ext>
                  </a:extLst>
                </a:hlinkClick>
              </a:rPr>
              <a:t>thug</a:t>
            </a:r>
            <a:r>
              <a:rPr lang="en-AU" sz="2200" dirty="0">
                <a:solidFill>
                  <a:schemeClr val="accent1"/>
                </a:solidFill>
              </a:rPr>
              <a:t>” who says “</a:t>
            </a:r>
            <a:r>
              <a:rPr lang="en-AU" sz="2200" u="sng" dirty="0">
                <a:solidFill>
                  <a:schemeClr val="accent1"/>
                </a:solidFill>
                <a:hlinkClick r:id="rId4">
                  <a:extLst>
                    <a:ext uri="{A12FA001-AC4F-418D-AE19-62706E023703}">
                      <ahyp:hlinkClr xmlns:ahyp="http://schemas.microsoft.com/office/drawing/2018/hyperlinkcolor" val="tx"/>
                    </a:ext>
                  </a:extLst>
                </a:hlinkClick>
              </a:rPr>
              <a:t>stupid things</a:t>
            </a:r>
            <a:r>
              <a:rPr lang="en-AU" sz="2200" dirty="0">
                <a:solidFill>
                  <a:schemeClr val="accent1"/>
                </a:solidFill>
              </a:rPr>
              <a:t>” about nuclear power, and that nuclear power “is exactly what you don’t need to firm renewables.</a:t>
            </a:r>
            <a:endParaRPr lang="en-AU" sz="2200" dirty="0"/>
          </a:p>
          <a:p>
            <a:pPr marL="342900" indent="-342900">
              <a:buFont typeface="Arial" panose="020B0604020202020204" pitchFamily="34" charset="0"/>
              <a:buChar char="•"/>
            </a:pPr>
            <a:r>
              <a:rPr lang="en-AU" sz="2200" dirty="0"/>
              <a:t>Matt Kean, former NSW deputy premier, </a:t>
            </a:r>
            <a:r>
              <a:rPr lang="en-AU" sz="2200" u="sng" dirty="0">
                <a:hlinkClick r:id="rId5"/>
              </a:rPr>
              <a:t>says</a:t>
            </a:r>
            <a:r>
              <a:rPr lang="en-AU" sz="2200" dirty="0"/>
              <a:t>: “I not only regard advocacy for nuclear power as against the public interest on environmental, engineering and economic grounds, I also see it as an attempt to delay and defer responsible and decisive action on climate change in a way that seems to drive up power prices in NSW by delaying renewables.”</a:t>
            </a:r>
          </a:p>
          <a:p>
            <a:pPr marL="342900" indent="-342900">
              <a:buFont typeface="Arial" panose="020B0604020202020204" pitchFamily="34" charset="0"/>
              <a:buChar char="•"/>
            </a:pPr>
            <a:r>
              <a:rPr lang="en-AU" sz="2200" dirty="0">
                <a:solidFill>
                  <a:schemeClr val="accent1"/>
                </a:solidFill>
              </a:rPr>
              <a:t>Former federal Liberal leader John Hewson </a:t>
            </a:r>
            <a:r>
              <a:rPr lang="en-AU" sz="2200" u="sng" dirty="0">
                <a:solidFill>
                  <a:schemeClr val="accent1"/>
                </a:solidFill>
                <a:hlinkClick r:id="rId6">
                  <a:extLst>
                    <a:ext uri="{A12FA001-AC4F-418D-AE19-62706E023703}">
                      <ahyp:hlinkClr xmlns:ahyp="http://schemas.microsoft.com/office/drawing/2018/hyperlinkcolor" val="tx"/>
                    </a:ext>
                  </a:extLst>
                </a:hlinkClick>
              </a:rPr>
              <a:t>says</a:t>
            </a:r>
            <a:r>
              <a:rPr lang="en-AU" sz="2200" dirty="0">
                <a:solidFill>
                  <a:schemeClr val="accent1"/>
                </a:solidFill>
              </a:rPr>
              <a:t> the Dutton opposition has become “ridiculous” with its pro-nuclear, anti-renewables stance which is economic “nonsense”, and that Dutton may be promoting nuclear “on behalf of large fossil-fuel donors knowing nuclear power will end up being too expensive and take too long to implement, thereby extending Australia’s reliance on coal and natural gas”.</a:t>
            </a:r>
            <a:endParaRPr lang="en-AU" sz="2200" dirty="0"/>
          </a:p>
          <a:p>
            <a:pPr marL="342900" indent="-342900">
              <a:buFont typeface="Arial" panose="020B0604020202020204" pitchFamily="34" charset="0"/>
              <a:buChar char="•"/>
            </a:pPr>
            <a:r>
              <a:rPr lang="en-AU" sz="2200" dirty="0"/>
              <a:t>One Coalition MP says Peter Dutton’s nuclear power policy is “</a:t>
            </a:r>
            <a:r>
              <a:rPr lang="en-AU" sz="2200" u="sng" dirty="0">
                <a:hlinkClick r:id="rId7"/>
              </a:rPr>
              <a:t>madness on steroids</a:t>
            </a:r>
            <a:r>
              <a:rPr lang="en-AU" sz="2200" dirty="0"/>
              <a:t>”, another </a:t>
            </a:r>
            <a:r>
              <a:rPr lang="en-AU" sz="2200" u="sng" dirty="0">
                <a:hlinkClick r:id="rId8"/>
              </a:rPr>
              <a:t>says</a:t>
            </a:r>
            <a:r>
              <a:rPr lang="en-AU" sz="2200" dirty="0"/>
              <a:t> the Liberal and National Party rooms are “in a panic” about the nuclear policy, and another says the nuclear policy is “</a:t>
            </a:r>
            <a:r>
              <a:rPr lang="en-AU" sz="2200" u="sng" dirty="0">
                <a:hlinkClick r:id="rId9"/>
              </a:rPr>
              <a:t>bonkers</a:t>
            </a:r>
            <a:r>
              <a:rPr lang="en-AU" sz="2200" dirty="0"/>
              <a:t>”.</a:t>
            </a:r>
          </a:p>
        </p:txBody>
      </p:sp>
    </p:spTree>
    <p:extLst>
      <p:ext uri="{BB962C8B-B14F-4D97-AF65-F5344CB8AC3E}">
        <p14:creationId xmlns:p14="http://schemas.microsoft.com/office/powerpoint/2010/main" val="32817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646331"/>
          </a:xfrm>
          <a:prstGeom prst="rect">
            <a:avLst/>
          </a:prstGeom>
          <a:noFill/>
        </p:spPr>
        <p:txBody>
          <a:bodyPr wrap="square" rtlCol="0">
            <a:spAutoFit/>
          </a:bodyPr>
          <a:lstStyle/>
          <a:p>
            <a:pPr algn="ctr"/>
            <a:r>
              <a:rPr lang="en-AU" sz="3600" b="1" dirty="0">
                <a:solidFill>
                  <a:srgbClr val="FF0000"/>
                </a:solidFill>
              </a:rPr>
              <a:t>COULD A COALITION GOVERNMENT DELIVER?</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960121"/>
            <a:ext cx="7532370" cy="5539978"/>
          </a:xfrm>
          <a:prstGeom prst="rect">
            <a:avLst/>
          </a:prstGeom>
          <a:noFill/>
        </p:spPr>
        <p:txBody>
          <a:bodyPr wrap="square" rtlCol="0">
            <a:spAutoFit/>
          </a:bodyPr>
          <a:lstStyle/>
          <a:p>
            <a:endParaRPr lang="en-AU" b="1" dirty="0"/>
          </a:p>
          <a:p>
            <a:r>
              <a:rPr lang="en-AU" sz="2400" b="1" dirty="0"/>
              <a:t>Yes, a Coalition government could use taxpayer funds.</a:t>
            </a:r>
          </a:p>
          <a:p>
            <a:endParaRPr lang="en-AU" b="1" dirty="0"/>
          </a:p>
          <a:p>
            <a:r>
              <a:rPr lang="en-AU" sz="2400" b="1" dirty="0"/>
              <a:t>Yes, it could override opposition from state governments (including state legal bans).</a:t>
            </a:r>
          </a:p>
          <a:p>
            <a:endParaRPr lang="en-AU" b="1" dirty="0"/>
          </a:p>
          <a:p>
            <a:r>
              <a:rPr lang="en-AU" sz="2400" b="1" dirty="0"/>
              <a:t>Yes, it could use compulsory acquisition laws to acquire the coal power sites from the current owners (who are already pursuing renewable energy and storage projects and have no interest in nuclear power).</a:t>
            </a:r>
          </a:p>
          <a:p>
            <a:endParaRPr lang="en-AU" b="1" dirty="0"/>
          </a:p>
          <a:p>
            <a:r>
              <a:rPr lang="en-AU" sz="2400" b="1" dirty="0"/>
              <a:t>Yes, it could override opposition from local communities and First Nations.</a:t>
            </a:r>
          </a:p>
          <a:p>
            <a:endParaRPr lang="en-AU" b="1" dirty="0">
              <a:solidFill>
                <a:srgbClr val="FF0000"/>
              </a:solidFill>
            </a:endParaRPr>
          </a:p>
          <a:p>
            <a:r>
              <a:rPr lang="en-AU" sz="2400" b="1" dirty="0">
                <a:solidFill>
                  <a:srgbClr val="FF0000"/>
                </a:solidFill>
              </a:rPr>
              <a:t>But</a:t>
            </a:r>
            <a:r>
              <a:rPr lang="en-AU" sz="2400" b="1" dirty="0"/>
              <a:t> it would need to get legislation through the Senate and that might be an obstacle.</a:t>
            </a:r>
          </a:p>
        </p:txBody>
      </p:sp>
      <p:pic>
        <p:nvPicPr>
          <p:cNvPr id="5" name="Picture 4">
            <a:extLst>
              <a:ext uri="{FF2B5EF4-FFF2-40B4-BE49-F238E27FC236}">
                <a16:creationId xmlns:a16="http://schemas.microsoft.com/office/drawing/2014/main" id="{67C082CD-E9BB-980E-4FAB-0622126D5CF3}"/>
              </a:ext>
            </a:extLst>
          </p:cNvPr>
          <p:cNvPicPr>
            <a:picLocks noChangeAspect="1"/>
          </p:cNvPicPr>
          <p:nvPr/>
        </p:nvPicPr>
        <p:blipFill>
          <a:blip r:embed="rId2"/>
          <a:stretch>
            <a:fillRect/>
          </a:stretch>
        </p:blipFill>
        <p:spPr>
          <a:xfrm>
            <a:off x="7835646" y="891540"/>
            <a:ext cx="4390643" cy="5897879"/>
          </a:xfrm>
          <a:prstGeom prst="rect">
            <a:avLst/>
          </a:prstGeom>
        </p:spPr>
      </p:pic>
    </p:spTree>
    <p:extLst>
      <p:ext uri="{BB962C8B-B14F-4D97-AF65-F5344CB8AC3E}">
        <p14:creationId xmlns:p14="http://schemas.microsoft.com/office/powerpoint/2010/main" val="24282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GREENHOUSE EMISSIONS</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971551"/>
            <a:ext cx="7349490" cy="5940088"/>
          </a:xfrm>
          <a:prstGeom prst="rect">
            <a:avLst/>
          </a:prstGeom>
          <a:noFill/>
        </p:spPr>
        <p:txBody>
          <a:bodyPr wrap="square" rtlCol="0">
            <a:spAutoFit/>
          </a:bodyPr>
          <a:lstStyle/>
          <a:p>
            <a:r>
              <a:rPr lang="en-AU" sz="2200" b="1" dirty="0">
                <a:solidFill>
                  <a:srgbClr val="FF0000"/>
                </a:solidFill>
              </a:rPr>
              <a:t>IF IT WAS A GOOD-FAITH COALITION POLICY TO REDUCE GREENHOUSE EMISSIONS …</a:t>
            </a:r>
          </a:p>
          <a:p>
            <a:r>
              <a:rPr lang="en-AU" sz="2200" b="1" dirty="0"/>
              <a:t>Nuclear power would slow the transition to low-carbon power, and make it more expensive and more dangerous.</a:t>
            </a:r>
          </a:p>
          <a:p>
            <a:endParaRPr lang="en-AU" sz="1200" b="1" dirty="0"/>
          </a:p>
          <a:p>
            <a:r>
              <a:rPr lang="en-AU" sz="2200" b="1" dirty="0">
                <a:solidFill>
                  <a:srgbClr val="FF0000"/>
                </a:solidFill>
              </a:rPr>
              <a:t>BUT IT IS NOT A GOOD-FAITH POLICY TO REDUCE GREENHOUSE EMISSIONS </a:t>
            </a:r>
          </a:p>
          <a:p>
            <a:r>
              <a:rPr lang="en-AU" sz="2200" b="1" dirty="0"/>
              <a:t>The Dutton Coalition wants to completely derail the transition to low-carbon power and to:</a:t>
            </a:r>
          </a:p>
          <a:p>
            <a:pPr marL="342900" indent="-342900">
              <a:buFont typeface="Arial" panose="020B0604020202020204" pitchFamily="34" charset="0"/>
              <a:buChar char="•"/>
            </a:pPr>
            <a:r>
              <a:rPr lang="en-AU" sz="2200" b="1" dirty="0"/>
              <a:t>Prolong the life of coal plants and probably build new coal plants. </a:t>
            </a:r>
            <a:r>
              <a:rPr lang="en-AU" sz="2200" b="1" i="1" dirty="0"/>
              <a:t>Polluting and expensive. </a:t>
            </a:r>
          </a:p>
          <a:p>
            <a:pPr marL="342900" indent="-342900">
              <a:buFont typeface="Arial" panose="020B0604020202020204" pitchFamily="34" charset="0"/>
              <a:buChar char="•"/>
            </a:pPr>
            <a:r>
              <a:rPr lang="en-AU" sz="2200" b="1" dirty="0"/>
              <a:t>Massively increase the use of gas power (currently just 4.8% of electricity generation in the National Electricity Market). </a:t>
            </a:r>
            <a:r>
              <a:rPr lang="en-AU" sz="2200" b="1" i="1" dirty="0"/>
              <a:t>Polluting and very expensive.</a:t>
            </a:r>
          </a:p>
          <a:p>
            <a:endParaRPr lang="en-US" sz="1200" b="1" i="1" dirty="0"/>
          </a:p>
          <a:p>
            <a:r>
              <a:rPr lang="en-US" sz="2200" b="1" i="1" dirty="0"/>
              <a:t>Malcolm Turnbull says the [climate] “science denying” element in the Coalition is “crazy, and to some extent getting crazier”.</a:t>
            </a:r>
            <a:endParaRPr lang="en-AU" sz="2200" b="1" i="1" dirty="0"/>
          </a:p>
        </p:txBody>
      </p:sp>
      <p:pic>
        <p:nvPicPr>
          <p:cNvPr id="4" name="Picture 3">
            <a:extLst>
              <a:ext uri="{FF2B5EF4-FFF2-40B4-BE49-F238E27FC236}">
                <a16:creationId xmlns:a16="http://schemas.microsoft.com/office/drawing/2014/main" id="{213BA6A5-3D7F-0B6D-AA84-FBBEB82BC4DD}"/>
              </a:ext>
            </a:extLst>
          </p:cNvPr>
          <p:cNvPicPr>
            <a:picLocks noChangeAspect="1"/>
          </p:cNvPicPr>
          <p:nvPr/>
        </p:nvPicPr>
        <p:blipFill>
          <a:blip r:embed="rId2"/>
          <a:stretch>
            <a:fillRect/>
          </a:stretch>
        </p:blipFill>
        <p:spPr>
          <a:xfrm>
            <a:off x="7349490" y="1428750"/>
            <a:ext cx="4884420" cy="4781428"/>
          </a:xfrm>
          <a:prstGeom prst="rect">
            <a:avLst/>
          </a:prstGeom>
        </p:spPr>
      </p:pic>
    </p:spTree>
    <p:extLst>
      <p:ext uri="{BB962C8B-B14F-4D97-AF65-F5344CB8AC3E}">
        <p14:creationId xmlns:p14="http://schemas.microsoft.com/office/powerpoint/2010/main" val="33735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18160" y="132080"/>
            <a:ext cx="10789920" cy="707886"/>
          </a:xfrm>
          <a:prstGeom prst="rect">
            <a:avLst/>
          </a:prstGeom>
          <a:noFill/>
        </p:spPr>
        <p:txBody>
          <a:bodyPr wrap="square" rtlCol="0">
            <a:spAutoFit/>
          </a:bodyPr>
          <a:lstStyle/>
          <a:p>
            <a:pPr algn="ctr"/>
            <a:r>
              <a:rPr lang="en-AU" sz="4000" b="1" dirty="0">
                <a:solidFill>
                  <a:srgbClr val="FF0000"/>
                </a:solidFill>
              </a:rPr>
              <a:t>DERAILING THE RENEWABLE ENERGY TRANSITION</a:t>
            </a:r>
          </a:p>
        </p:txBody>
      </p:sp>
      <p:sp>
        <p:nvSpPr>
          <p:cNvPr id="3" name="TextBox 2">
            <a:extLst>
              <a:ext uri="{FF2B5EF4-FFF2-40B4-BE49-F238E27FC236}">
                <a16:creationId xmlns:a16="http://schemas.microsoft.com/office/drawing/2014/main" id="{AC9655E4-8416-FC3B-1026-4BD041F7FE13}"/>
              </a:ext>
            </a:extLst>
          </p:cNvPr>
          <p:cNvSpPr txBox="1"/>
          <p:nvPr/>
        </p:nvSpPr>
        <p:spPr>
          <a:xfrm>
            <a:off x="0" y="1085851"/>
            <a:ext cx="10938510" cy="6140142"/>
          </a:xfrm>
          <a:prstGeom prst="rect">
            <a:avLst/>
          </a:prstGeom>
          <a:noFill/>
        </p:spPr>
        <p:txBody>
          <a:bodyPr wrap="square" rtlCol="0">
            <a:spAutoFit/>
          </a:bodyPr>
          <a:lstStyle/>
          <a:p>
            <a:r>
              <a:rPr lang="en-AU" sz="2500" b="1" dirty="0"/>
              <a:t>The Coalition:</a:t>
            </a:r>
          </a:p>
          <a:p>
            <a:pPr marL="457200" lvl="0" indent="-457200">
              <a:buFont typeface="+mj-lt"/>
              <a:buAutoNum type="arabicPeriod"/>
            </a:pPr>
            <a:r>
              <a:rPr lang="en-AU" sz="2500" dirty="0"/>
              <a:t>Plans to abandon the current government’s target of 82% renewables by 2030</a:t>
            </a:r>
          </a:p>
          <a:p>
            <a:pPr marL="457200" lvl="0" indent="-457200">
              <a:buFont typeface="+mj-lt"/>
              <a:buAutoNum type="arabicPeriod"/>
            </a:pPr>
            <a:r>
              <a:rPr lang="en-AU" sz="2500" dirty="0">
                <a:solidFill>
                  <a:schemeClr val="accent1"/>
                </a:solidFill>
              </a:rPr>
              <a:t>Opposes the current government’s target to cut emissions by 43% by 2030 (the Coalition will not establish 2030 or 2035 targets).</a:t>
            </a:r>
          </a:p>
          <a:p>
            <a:pPr marL="457200" lvl="0" indent="-457200">
              <a:buFont typeface="+mj-lt"/>
              <a:buAutoNum type="arabicPeriod"/>
            </a:pPr>
            <a:r>
              <a:rPr lang="en-AU" sz="2500" dirty="0"/>
              <a:t>Plans to rip up contracts signed by the Commonwealth in its Capacity Investment Scheme. </a:t>
            </a:r>
          </a:p>
          <a:p>
            <a:pPr marL="457200" lvl="0" indent="-457200">
              <a:buFont typeface="+mj-lt"/>
              <a:buAutoNum type="arabicPeriod"/>
            </a:pPr>
            <a:r>
              <a:rPr lang="en-AU" sz="2500" dirty="0">
                <a:solidFill>
                  <a:schemeClr val="accent1"/>
                </a:solidFill>
              </a:rPr>
              <a:t>The Nationals are calling for a moratorium on the rollout of large-scale renewables and that will probably become formal Coalition policy.</a:t>
            </a:r>
          </a:p>
          <a:p>
            <a:pPr marL="457200" lvl="0" indent="-457200">
              <a:buFont typeface="+mj-lt"/>
              <a:buAutoNum type="arabicPeriod"/>
            </a:pPr>
            <a:r>
              <a:rPr lang="en-AU" sz="2500" dirty="0"/>
              <a:t>Withdraw Australia’s pledge at the Dec. 2023 COP28 UN climate conference to triple renewable energy and double the rate of energy efficiency by 2030.</a:t>
            </a:r>
          </a:p>
          <a:p>
            <a:pPr marL="457200" lvl="0" indent="-457200">
              <a:buFont typeface="+mj-lt"/>
              <a:buAutoNum type="arabicPeriod"/>
            </a:pPr>
            <a:r>
              <a:rPr lang="en-AU" sz="2500" dirty="0">
                <a:solidFill>
                  <a:schemeClr val="accent1"/>
                </a:solidFill>
              </a:rPr>
              <a:t>Sign Australia up to a COP28 pledge to triple nuclear power by 2050.</a:t>
            </a:r>
          </a:p>
          <a:p>
            <a:pPr marL="457200" lvl="0" indent="-457200">
              <a:buFont typeface="+mj-lt"/>
              <a:buAutoNum type="arabicPeriod"/>
            </a:pPr>
            <a:r>
              <a:rPr lang="en-AU" sz="2500" dirty="0"/>
              <a:t>Queensland National Party Senator Matt Canavan says the Coalition intends to shut down the Climate Change Authority. The Abbott government </a:t>
            </a:r>
            <a:r>
              <a:rPr lang="en-US" sz="2500" dirty="0"/>
              <a:t>defunded the independent Climate Commission but failed in its efforts to kill off the Climate Change Authority and the Australian Renewable Energy Agency.</a:t>
            </a:r>
            <a:endParaRPr lang="en-AU" sz="2500" dirty="0"/>
          </a:p>
          <a:p>
            <a:r>
              <a:rPr lang="en-AU" dirty="0"/>
              <a:t> </a:t>
            </a:r>
          </a:p>
        </p:txBody>
      </p:sp>
    </p:spTree>
    <p:extLst>
      <p:ext uri="{BB962C8B-B14F-4D97-AF65-F5344CB8AC3E}">
        <p14:creationId xmlns:p14="http://schemas.microsoft.com/office/powerpoint/2010/main" val="69482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Props1.xml><?xml version="1.0" encoding="utf-8"?>
<ds:datastoreItem xmlns:ds="http://schemas.openxmlformats.org/officeDocument/2006/customXml" ds:itemID="{96608BE6-B5FE-49E4-B5FA-97A22EAF795D}">
  <ds:schemaRefs>
    <ds:schemaRef ds:uri="http://schemas.microsoft.com/sharepoint/v3/contenttype/forms"/>
  </ds:schemaRefs>
</ds:datastoreItem>
</file>

<file path=customXml/itemProps2.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33167</TotalTime>
  <Words>3609</Words>
  <Application>Microsoft Office PowerPoint</Application>
  <PresentationFormat>Widescreen</PresentationFormat>
  <Paragraphs>261</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The Dutton Coalition’s  Nuclear Power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Power and Nuclear Weapons</vt:lpstr>
      <vt:lpstr>Nuclear Warfare and Climate Change</vt:lpstr>
      <vt:lpstr>Military Attacks on Nuclear Plants</vt:lpstr>
      <vt:lpstr>Military Attacks on Nuclear Plants - Ukraine</vt:lpstr>
      <vt:lpstr>Nuclear Disasters </vt:lpstr>
      <vt:lpstr>Nuclear Waste </vt:lpstr>
      <vt:lpstr>Fact-checking resources</vt:lpstr>
      <vt:lpstr>Fact-checking resources</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124</cp:revision>
  <dcterms:created xsi:type="dcterms:W3CDTF">2022-03-14T00:24:13Z</dcterms:created>
  <dcterms:modified xsi:type="dcterms:W3CDTF">2024-07-17T08:03:55Z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